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4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44.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4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9" r:id="rId1"/>
  </p:sldMasterIdLst>
  <p:notesMasterIdLst>
    <p:notesMasterId r:id="rId118"/>
  </p:notesMasterIdLst>
  <p:handoutMasterIdLst>
    <p:handoutMasterId r:id="rId119"/>
  </p:handoutMasterIdLst>
  <p:sldIdLst>
    <p:sldId id="1053" r:id="rId2"/>
    <p:sldId id="257" r:id="rId3"/>
    <p:sldId id="647" r:id="rId4"/>
    <p:sldId id="648" r:id="rId5"/>
    <p:sldId id="678" r:id="rId6"/>
    <p:sldId id="675" r:id="rId7"/>
    <p:sldId id="676" r:id="rId8"/>
    <p:sldId id="1042" r:id="rId9"/>
    <p:sldId id="663" r:id="rId10"/>
    <p:sldId id="860" r:id="rId11"/>
    <p:sldId id="820" r:id="rId12"/>
    <p:sldId id="929" r:id="rId13"/>
    <p:sldId id="859" r:id="rId14"/>
    <p:sldId id="984" r:id="rId15"/>
    <p:sldId id="985" r:id="rId16"/>
    <p:sldId id="823" r:id="rId17"/>
    <p:sldId id="825" r:id="rId18"/>
    <p:sldId id="979" r:id="rId19"/>
    <p:sldId id="980" r:id="rId20"/>
    <p:sldId id="1031" r:id="rId21"/>
    <p:sldId id="826" r:id="rId22"/>
    <p:sldId id="931" r:id="rId23"/>
    <p:sldId id="894" r:id="rId24"/>
    <p:sldId id="896" r:id="rId25"/>
    <p:sldId id="830" r:id="rId26"/>
    <p:sldId id="897" r:id="rId27"/>
    <p:sldId id="898" r:id="rId28"/>
    <p:sldId id="899" r:id="rId29"/>
    <p:sldId id="864" r:id="rId30"/>
    <p:sldId id="974" r:id="rId31"/>
    <p:sldId id="1032" r:id="rId32"/>
    <p:sldId id="862" r:id="rId33"/>
    <p:sldId id="863" r:id="rId34"/>
    <p:sldId id="932" r:id="rId35"/>
    <p:sldId id="1033" r:id="rId36"/>
    <p:sldId id="1034" r:id="rId37"/>
    <p:sldId id="1035" r:id="rId38"/>
    <p:sldId id="1038" r:id="rId39"/>
    <p:sldId id="1037" r:id="rId40"/>
    <p:sldId id="1017" r:id="rId41"/>
    <p:sldId id="900" r:id="rId42"/>
    <p:sldId id="1016" r:id="rId43"/>
    <p:sldId id="1030" r:id="rId44"/>
    <p:sldId id="1047" r:id="rId45"/>
    <p:sldId id="946" r:id="rId46"/>
    <p:sldId id="947" r:id="rId47"/>
    <p:sldId id="948" r:id="rId48"/>
    <p:sldId id="949" r:id="rId49"/>
    <p:sldId id="950" r:id="rId50"/>
    <p:sldId id="951" r:id="rId51"/>
    <p:sldId id="952" r:id="rId52"/>
    <p:sldId id="953" r:id="rId53"/>
    <p:sldId id="1043" r:id="rId54"/>
    <p:sldId id="1044" r:id="rId55"/>
    <p:sldId id="1045" r:id="rId56"/>
    <p:sldId id="798" r:id="rId57"/>
    <p:sldId id="901" r:id="rId58"/>
    <p:sldId id="944" r:id="rId59"/>
    <p:sldId id="919" r:id="rId60"/>
    <p:sldId id="921" r:id="rId61"/>
    <p:sldId id="904" r:id="rId62"/>
    <p:sldId id="954" r:id="rId63"/>
    <p:sldId id="955" r:id="rId64"/>
    <p:sldId id="956" r:id="rId65"/>
    <p:sldId id="957" r:id="rId66"/>
    <p:sldId id="958" r:id="rId67"/>
    <p:sldId id="959" r:id="rId68"/>
    <p:sldId id="960" r:id="rId69"/>
    <p:sldId id="961" r:id="rId70"/>
    <p:sldId id="962" r:id="rId71"/>
    <p:sldId id="963" r:id="rId72"/>
    <p:sldId id="964" r:id="rId73"/>
    <p:sldId id="965" r:id="rId74"/>
    <p:sldId id="966" r:id="rId75"/>
    <p:sldId id="967" r:id="rId76"/>
    <p:sldId id="905" r:id="rId77"/>
    <p:sldId id="906" r:id="rId78"/>
    <p:sldId id="923" r:id="rId79"/>
    <p:sldId id="1048" r:id="rId80"/>
    <p:sldId id="926" r:id="rId81"/>
    <p:sldId id="1049" r:id="rId82"/>
    <p:sldId id="928" r:id="rId83"/>
    <p:sldId id="1004" r:id="rId84"/>
    <p:sldId id="1050" r:id="rId85"/>
    <p:sldId id="1052" r:id="rId86"/>
    <p:sldId id="856" r:id="rId87"/>
    <p:sldId id="800" r:id="rId88"/>
    <p:sldId id="845" r:id="rId89"/>
    <p:sldId id="754" r:id="rId90"/>
    <p:sldId id="1007" r:id="rId91"/>
    <p:sldId id="1010" r:id="rId92"/>
    <p:sldId id="861" r:id="rId93"/>
    <p:sldId id="1051" r:id="rId94"/>
    <p:sldId id="753" r:id="rId95"/>
    <p:sldId id="1021" r:id="rId96"/>
    <p:sldId id="802" r:id="rId97"/>
    <p:sldId id="849" r:id="rId98"/>
    <p:sldId id="873" r:id="rId99"/>
    <p:sldId id="874" r:id="rId100"/>
    <p:sldId id="875" r:id="rId101"/>
    <p:sldId id="876" r:id="rId102"/>
    <p:sldId id="877" r:id="rId103"/>
    <p:sldId id="878" r:id="rId104"/>
    <p:sldId id="879" r:id="rId105"/>
    <p:sldId id="880" r:id="rId106"/>
    <p:sldId id="881" r:id="rId107"/>
    <p:sldId id="882" r:id="rId108"/>
    <p:sldId id="883" r:id="rId109"/>
    <p:sldId id="884" r:id="rId110"/>
    <p:sldId id="885" r:id="rId111"/>
    <p:sldId id="886" r:id="rId112"/>
    <p:sldId id="749" r:id="rId113"/>
    <p:sldId id="750" r:id="rId114"/>
    <p:sldId id="770" r:id="rId115"/>
    <p:sldId id="848" r:id="rId116"/>
    <p:sldId id="978" r:id="rId1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155" autoAdjust="0"/>
    <p:restoredTop sz="95588" autoAdjust="0"/>
  </p:normalViewPr>
  <p:slideViewPr>
    <p:cSldViewPr snapToGrid="0" snapToObjects="1">
      <p:cViewPr varScale="1">
        <p:scale>
          <a:sx n="93" d="100"/>
          <a:sy n="93" d="100"/>
        </p:scale>
        <p:origin x="216" y="48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BF8044-1598-EF4E-BBDA-D110E031C231}" type="datetimeFigureOut">
              <a:rPr lang="en-US" smtClean="0"/>
              <a:t>4/3/22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2F2A42-ED51-374F-BBBC-F1258454E8CF}" type="slidenum">
              <a:rPr lang="en-US" smtClean="0"/>
              <a:t>‹#›</a:t>
            </a:fld>
            <a:endParaRPr lang="en-US"/>
          </a:p>
        </p:txBody>
      </p:sp>
    </p:spTree>
    <p:extLst>
      <p:ext uri="{BB962C8B-B14F-4D97-AF65-F5344CB8AC3E}">
        <p14:creationId xmlns:p14="http://schemas.microsoft.com/office/powerpoint/2010/main" val="4103552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EE2225-873F-6F40-BA29-3AE101B223B8}" type="datetimeFigureOut">
              <a:rPr lang="en-US" smtClean="0"/>
              <a:t>4/3/22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0F789-BC41-F84C-B61C-313B216D0D17}" type="slidenum">
              <a:rPr lang="en-US" smtClean="0"/>
              <a:t>‹#›</a:t>
            </a:fld>
            <a:endParaRPr lang="en-US"/>
          </a:p>
        </p:txBody>
      </p:sp>
    </p:spTree>
    <p:extLst>
      <p:ext uri="{BB962C8B-B14F-4D97-AF65-F5344CB8AC3E}">
        <p14:creationId xmlns:p14="http://schemas.microsoft.com/office/powerpoint/2010/main" val="35507884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0F789-BC41-F84C-B61C-313B216D0D17}" type="slidenum">
              <a:rPr lang="en-US" smtClean="0"/>
              <a:t>1</a:t>
            </a:fld>
            <a:endParaRPr lang="en-US"/>
          </a:p>
        </p:txBody>
      </p:sp>
    </p:spTree>
    <p:extLst>
      <p:ext uri="{BB962C8B-B14F-4D97-AF65-F5344CB8AC3E}">
        <p14:creationId xmlns:p14="http://schemas.microsoft.com/office/powerpoint/2010/main" val="1740547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xfrm>
            <a:off x="131763" y="766763"/>
            <a:ext cx="6811962" cy="3832225"/>
          </a:xfrm>
          <a:ln/>
        </p:spPr>
      </p:sp>
      <p:sp>
        <p:nvSpPr>
          <p:cNvPr id="25602" name="Notes Placeholder 2"/>
          <p:cNvSpPr>
            <a:spLocks noGrp="1"/>
          </p:cNvSpPr>
          <p:nvPr>
            <p:ph type="body" idx="1"/>
          </p:nvPr>
        </p:nvSpPr>
        <p:spPr>
          <a:noFill/>
          <a:ln/>
        </p:spPr>
        <p:txBody>
          <a:bodyPr/>
          <a:lstStyle/>
          <a:p>
            <a:r>
              <a:rPr lang="en-US" dirty="0">
                <a:ea typeface="ＭＳ Ｐゴシック" pitchFamily="34" charset="-128"/>
              </a:rPr>
              <a:t>Roughly speaking, a process satisfies the Markov property if one can make predictions for the future of the process based solely on its present state just as well as one could knowing the process's full history, hence independently from such history, that is, conditional on the present state of the system, its future and past states are independent.</a:t>
            </a:r>
          </a:p>
          <a:p>
            <a:endParaRPr lang="en-US" dirty="0">
              <a:ea typeface="ＭＳ Ｐゴシック" pitchFamily="34" charset="-128"/>
            </a:endParaRPr>
          </a:p>
          <a:p>
            <a:r>
              <a:rPr lang="en-US" dirty="0">
                <a:ea typeface="ＭＳ Ｐゴシック" pitchFamily="34" charset="-128"/>
              </a:rPr>
              <a:t>(sometimes characterized as "</a:t>
            </a:r>
            <a:r>
              <a:rPr lang="en-US" dirty="0" err="1">
                <a:ea typeface="ＭＳ Ｐゴシック" pitchFamily="34" charset="-128"/>
              </a:rPr>
              <a:t>memorylessness</a:t>
            </a:r>
            <a:r>
              <a:rPr lang="en-US" dirty="0">
                <a:ea typeface="ＭＳ Ｐゴシック" pitchFamily="34" charset="-128"/>
              </a:rPr>
              <a:t>")</a:t>
            </a:r>
          </a:p>
          <a:p>
            <a:endParaRPr lang="en-US" dirty="0">
              <a:ea typeface="ＭＳ Ｐゴシック" pitchFamily="34" charset="-128"/>
            </a:endParaRPr>
          </a:p>
          <a:p>
            <a:r>
              <a:rPr lang="en-US" dirty="0">
                <a:ea typeface="ＭＳ Ｐゴシック" pitchFamily="34" charset="-128"/>
              </a:rPr>
              <a:t>Like search: successor function only depended on current state</a:t>
            </a:r>
          </a:p>
          <a:p>
            <a:endParaRPr lang="en-US" dirty="0">
              <a:ea typeface="ＭＳ Ｐゴシック" pitchFamily="34" charset="-128"/>
            </a:endParaRPr>
          </a:p>
          <a:p>
            <a:r>
              <a:rPr lang="en-US" dirty="0">
                <a:ea typeface="ＭＳ Ｐゴシック" pitchFamily="34" charset="-128"/>
              </a:rPr>
              <a:t>Can make this happen by stuffing more into the state;  </a:t>
            </a:r>
          </a:p>
          <a:p>
            <a:endParaRPr lang="en-US" dirty="0">
              <a:ea typeface="ＭＳ Ｐゴシック" pitchFamily="34" charset="-128"/>
            </a:endParaRPr>
          </a:p>
          <a:p>
            <a:r>
              <a:rPr lang="en-US" dirty="0">
                <a:ea typeface="ＭＳ Ｐゴシック" pitchFamily="34" charset="-128"/>
              </a:rPr>
              <a:t>Very similar to search problems: when solving a maze with food pellets, we stored which food pellets were eaten </a:t>
            </a:r>
          </a:p>
          <a:p>
            <a:endParaRPr lang="en-US" dirty="0">
              <a:ea typeface="ＭＳ Ｐゴシック" pitchFamily="34" charset="-128"/>
            </a:endParaRPr>
          </a:p>
        </p:txBody>
      </p:sp>
      <p:sp>
        <p:nvSpPr>
          <p:cNvPr id="25603" name="Slide Number Placeholder 3"/>
          <p:cNvSpPr>
            <a:spLocks noGrp="1"/>
          </p:cNvSpPr>
          <p:nvPr>
            <p:ph type="sldNum" sz="quarter" idx="5"/>
          </p:nvPr>
        </p:nvSpPr>
        <p:spPr>
          <a:noFill/>
        </p:spPr>
        <p:txBody>
          <a:bodyPr/>
          <a:lstStyle/>
          <a:p>
            <a:pPr defTabSz="985701"/>
            <a:fld id="{ACAB68C1-092D-468B-8690-7D27B27041C8}" type="slidenum">
              <a:rPr lang="en-US"/>
              <a:pPr defTabSz="985701"/>
              <a:t>16</a:t>
            </a:fld>
            <a:endParaRPr lang="en-US" dirty="0"/>
          </a:p>
        </p:txBody>
      </p:sp>
    </p:spTree>
    <p:extLst>
      <p:ext uri="{BB962C8B-B14F-4D97-AF65-F5344CB8AC3E}">
        <p14:creationId xmlns:p14="http://schemas.microsoft.com/office/powerpoint/2010/main" val="3058721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xfrm>
            <a:off x="131763" y="766763"/>
            <a:ext cx="6811962" cy="3832225"/>
          </a:xfrm>
          <a:ln/>
        </p:spPr>
      </p:sp>
      <p:sp>
        <p:nvSpPr>
          <p:cNvPr id="27650"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27651" name="Slide Number Placeholder 3"/>
          <p:cNvSpPr>
            <a:spLocks noGrp="1"/>
          </p:cNvSpPr>
          <p:nvPr>
            <p:ph type="sldNum" sz="quarter" idx="5"/>
          </p:nvPr>
        </p:nvSpPr>
        <p:spPr>
          <a:noFill/>
        </p:spPr>
        <p:txBody>
          <a:bodyPr/>
          <a:lstStyle/>
          <a:p>
            <a:pPr defTabSz="985701"/>
            <a:fld id="{1600E29C-1E14-41D6-ACAF-300C17152C85}" type="slidenum">
              <a:rPr lang="en-US"/>
              <a:pPr defTabSz="985701"/>
              <a:t>17</a:t>
            </a:fld>
            <a:endParaRPr lang="en-US" dirty="0"/>
          </a:p>
        </p:txBody>
      </p:sp>
    </p:spTree>
    <p:extLst>
      <p:ext uri="{BB962C8B-B14F-4D97-AF65-F5344CB8AC3E}">
        <p14:creationId xmlns:p14="http://schemas.microsoft.com/office/powerpoint/2010/main" val="1648387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xfrm>
            <a:off x="131763" y="766763"/>
            <a:ext cx="6811962" cy="3832225"/>
          </a:xfrm>
          <a:ln/>
        </p:spPr>
      </p:sp>
      <p:sp>
        <p:nvSpPr>
          <p:cNvPr id="29698" name="Notes Placeholder 2"/>
          <p:cNvSpPr>
            <a:spLocks noGrp="1"/>
          </p:cNvSpPr>
          <p:nvPr>
            <p:ph type="body" idx="1"/>
          </p:nvPr>
        </p:nvSpPr>
        <p:spPr>
          <a:noFill/>
          <a:ln/>
        </p:spPr>
        <p:txBody>
          <a:bodyPr/>
          <a:lstStyle/>
          <a:p>
            <a:r>
              <a:rPr lang="en-US">
                <a:ea typeface="ＭＳ Ｐゴシック" pitchFamily="34" charset="-128"/>
              </a:rPr>
              <a:t>R(s) = the </a:t>
            </a:r>
            <a:r>
              <a:rPr lang="ja-JP" altLang="en-US">
                <a:ea typeface="ＭＳ Ｐゴシック" pitchFamily="34" charset="-128"/>
              </a:rPr>
              <a:t>“</a:t>
            </a:r>
            <a:r>
              <a:rPr lang="en-US" altLang="ja-JP">
                <a:ea typeface="ＭＳ Ｐゴシック" pitchFamily="34" charset="-128"/>
              </a:rPr>
              <a:t>living reward</a:t>
            </a:r>
            <a:r>
              <a:rPr lang="ja-JP" altLang="en-US">
                <a:ea typeface="ＭＳ Ｐゴシック" pitchFamily="34" charset="-128"/>
              </a:rPr>
              <a:t>”</a:t>
            </a:r>
            <a:endParaRPr lang="en-US" altLang="ja-JP">
              <a:ea typeface="ＭＳ Ｐゴシック" pitchFamily="34" charset="-128"/>
            </a:endParaRPr>
          </a:p>
          <a:p>
            <a:endParaRPr lang="en-US">
              <a:ea typeface="ＭＳ Ｐゴシック" pitchFamily="34" charset="-128"/>
            </a:endParaRPr>
          </a:p>
          <a:p>
            <a:endParaRPr lang="en-US">
              <a:ea typeface="ＭＳ Ｐゴシック" pitchFamily="34" charset="-128"/>
            </a:endParaRPr>
          </a:p>
        </p:txBody>
      </p:sp>
      <p:sp>
        <p:nvSpPr>
          <p:cNvPr id="29699" name="Slide Number Placeholder 3"/>
          <p:cNvSpPr>
            <a:spLocks noGrp="1"/>
          </p:cNvSpPr>
          <p:nvPr>
            <p:ph type="sldNum" sz="quarter" idx="5"/>
          </p:nvPr>
        </p:nvSpPr>
        <p:spPr>
          <a:noFill/>
        </p:spPr>
        <p:txBody>
          <a:bodyPr/>
          <a:lstStyle/>
          <a:p>
            <a:pPr defTabSz="985701"/>
            <a:fld id="{FB0DC0F6-EF13-4C52-ACF2-48065D1392E1}" type="slidenum">
              <a:rPr lang="en-US"/>
              <a:pPr defTabSz="985701"/>
              <a:t>19</a:t>
            </a:fld>
            <a:endParaRPr lang="en-US" dirty="0"/>
          </a:p>
        </p:txBody>
      </p:sp>
    </p:spTree>
    <p:extLst>
      <p:ext uri="{BB962C8B-B14F-4D97-AF65-F5344CB8AC3E}">
        <p14:creationId xmlns:p14="http://schemas.microsoft.com/office/powerpoint/2010/main" val="542690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xfrm>
            <a:off x="131763" y="766763"/>
            <a:ext cx="6811962" cy="3832225"/>
          </a:xfrm>
          <a:ln/>
        </p:spPr>
      </p:sp>
      <p:sp>
        <p:nvSpPr>
          <p:cNvPr id="29698" name="Notes Placeholder 2"/>
          <p:cNvSpPr>
            <a:spLocks noGrp="1"/>
          </p:cNvSpPr>
          <p:nvPr>
            <p:ph type="body" idx="1"/>
          </p:nvPr>
        </p:nvSpPr>
        <p:spPr>
          <a:noFill/>
          <a:ln/>
        </p:spPr>
        <p:txBody>
          <a:bodyPr/>
          <a:lstStyle/>
          <a:p>
            <a:r>
              <a:rPr lang="en-US">
                <a:ea typeface="ＭＳ Ｐゴシック" pitchFamily="34" charset="-128"/>
              </a:rPr>
              <a:t>R(s) = the </a:t>
            </a:r>
            <a:r>
              <a:rPr lang="ja-JP" altLang="en-US">
                <a:ea typeface="ＭＳ Ｐゴシック" pitchFamily="34" charset="-128"/>
              </a:rPr>
              <a:t>“</a:t>
            </a:r>
            <a:r>
              <a:rPr lang="en-US" altLang="ja-JP">
                <a:ea typeface="ＭＳ Ｐゴシック" pitchFamily="34" charset="-128"/>
              </a:rPr>
              <a:t>living reward</a:t>
            </a:r>
            <a:r>
              <a:rPr lang="ja-JP" altLang="en-US">
                <a:ea typeface="ＭＳ Ｐゴシック" pitchFamily="34" charset="-128"/>
              </a:rPr>
              <a:t>”</a:t>
            </a:r>
            <a:endParaRPr lang="en-US" altLang="ja-JP">
              <a:ea typeface="ＭＳ Ｐゴシック" pitchFamily="34" charset="-128"/>
            </a:endParaRPr>
          </a:p>
          <a:p>
            <a:endParaRPr lang="en-US">
              <a:ea typeface="ＭＳ Ｐゴシック" pitchFamily="34" charset="-128"/>
            </a:endParaRPr>
          </a:p>
          <a:p>
            <a:endParaRPr lang="en-US">
              <a:ea typeface="ＭＳ Ｐゴシック" pitchFamily="34" charset="-128"/>
            </a:endParaRPr>
          </a:p>
        </p:txBody>
      </p:sp>
      <p:sp>
        <p:nvSpPr>
          <p:cNvPr id="29699" name="Slide Number Placeholder 3"/>
          <p:cNvSpPr>
            <a:spLocks noGrp="1"/>
          </p:cNvSpPr>
          <p:nvPr>
            <p:ph type="sldNum" sz="quarter" idx="5"/>
          </p:nvPr>
        </p:nvSpPr>
        <p:spPr>
          <a:noFill/>
        </p:spPr>
        <p:txBody>
          <a:bodyPr/>
          <a:lstStyle/>
          <a:p>
            <a:pPr defTabSz="985701"/>
            <a:fld id="{FB0DC0F6-EF13-4C52-ACF2-48065D1392E1}" type="slidenum">
              <a:rPr lang="en-US"/>
              <a:pPr defTabSz="985701"/>
              <a:t>20</a:t>
            </a:fld>
            <a:endParaRPr lang="en-US" dirty="0"/>
          </a:p>
        </p:txBody>
      </p:sp>
    </p:spTree>
    <p:extLst>
      <p:ext uri="{BB962C8B-B14F-4D97-AF65-F5344CB8AC3E}">
        <p14:creationId xmlns:p14="http://schemas.microsoft.com/office/powerpoint/2010/main" val="759447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xfrm>
            <a:off x="131763" y="766763"/>
            <a:ext cx="6811962" cy="3832225"/>
          </a:xfrm>
          <a:ln/>
        </p:spPr>
      </p:sp>
      <p:sp>
        <p:nvSpPr>
          <p:cNvPr id="29698" name="Notes Placeholder 2"/>
          <p:cNvSpPr>
            <a:spLocks noGrp="1"/>
          </p:cNvSpPr>
          <p:nvPr>
            <p:ph type="body" idx="1"/>
          </p:nvPr>
        </p:nvSpPr>
        <p:spPr>
          <a:noFill/>
          <a:ln/>
        </p:spPr>
        <p:txBody>
          <a:bodyPr/>
          <a:lstStyle/>
          <a:p>
            <a:r>
              <a:rPr lang="en-US">
                <a:ea typeface="ＭＳ Ｐゴシック" pitchFamily="34" charset="-128"/>
              </a:rPr>
              <a:t>R(s) = the </a:t>
            </a:r>
            <a:r>
              <a:rPr lang="ja-JP" altLang="en-US">
                <a:ea typeface="ＭＳ Ｐゴシック" pitchFamily="34" charset="-128"/>
              </a:rPr>
              <a:t>“</a:t>
            </a:r>
            <a:r>
              <a:rPr lang="en-US" altLang="ja-JP">
                <a:ea typeface="ＭＳ Ｐゴシック" pitchFamily="34" charset="-128"/>
              </a:rPr>
              <a:t>living reward</a:t>
            </a:r>
            <a:r>
              <a:rPr lang="ja-JP" altLang="en-US">
                <a:ea typeface="ＭＳ Ｐゴシック" pitchFamily="34" charset="-128"/>
              </a:rPr>
              <a:t>”</a:t>
            </a:r>
            <a:endParaRPr lang="en-US" altLang="ja-JP">
              <a:ea typeface="ＭＳ Ｐゴシック" pitchFamily="34" charset="-128"/>
            </a:endParaRPr>
          </a:p>
          <a:p>
            <a:endParaRPr lang="en-US">
              <a:ea typeface="ＭＳ Ｐゴシック" pitchFamily="34" charset="-128"/>
            </a:endParaRPr>
          </a:p>
          <a:p>
            <a:endParaRPr lang="en-US">
              <a:ea typeface="ＭＳ Ｐゴシック" pitchFamily="34" charset="-128"/>
            </a:endParaRPr>
          </a:p>
        </p:txBody>
      </p:sp>
      <p:sp>
        <p:nvSpPr>
          <p:cNvPr id="29699" name="Slide Number Placeholder 3"/>
          <p:cNvSpPr>
            <a:spLocks noGrp="1"/>
          </p:cNvSpPr>
          <p:nvPr>
            <p:ph type="sldNum" sz="quarter" idx="5"/>
          </p:nvPr>
        </p:nvSpPr>
        <p:spPr>
          <a:noFill/>
        </p:spPr>
        <p:txBody>
          <a:bodyPr/>
          <a:lstStyle/>
          <a:p>
            <a:pPr defTabSz="985701"/>
            <a:fld id="{FB0DC0F6-EF13-4C52-ACF2-48065D1392E1}" type="slidenum">
              <a:rPr lang="en-US"/>
              <a:pPr defTabSz="985701"/>
              <a:t>21</a:t>
            </a:fld>
            <a:endParaRPr lang="en-US" dirty="0"/>
          </a:p>
        </p:txBody>
      </p:sp>
    </p:spTree>
    <p:extLst>
      <p:ext uri="{BB962C8B-B14F-4D97-AF65-F5344CB8AC3E}">
        <p14:creationId xmlns:p14="http://schemas.microsoft.com/office/powerpoint/2010/main" val="2579214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139700" y="768350"/>
            <a:ext cx="6819900" cy="3836988"/>
          </a:xfrm>
          <a:ln/>
        </p:spPr>
      </p:sp>
      <p:sp>
        <p:nvSpPr>
          <p:cNvPr id="36866" name="Notes Placeholder 2"/>
          <p:cNvSpPr>
            <a:spLocks noGrp="1"/>
          </p:cNvSpPr>
          <p:nvPr>
            <p:ph type="body" idx="1"/>
          </p:nvPr>
        </p:nvSpPr>
        <p:spPr>
          <a:noFill/>
          <a:ln/>
        </p:spPr>
        <p:txBody>
          <a:bodyPr/>
          <a:lstStyle/>
          <a:p>
            <a:r>
              <a:rPr lang="en-US">
                <a:ea typeface="ＭＳ Ｐゴシック" pitchFamily="34" charset="-128"/>
              </a:rPr>
              <a:t>In MDP chance node represents uncertainty about what might happen based on (s,a)  [as opposed to being a random adversary]</a:t>
            </a:r>
          </a:p>
          <a:p>
            <a:endParaRPr lang="en-US">
              <a:ea typeface="ＭＳ Ｐゴシック" pitchFamily="34" charset="-128"/>
            </a:endParaRPr>
          </a:p>
          <a:p>
            <a:r>
              <a:rPr lang="en-US">
                <a:ea typeface="ＭＳ Ｐゴシック" pitchFamily="34" charset="-128"/>
              </a:rPr>
              <a:t>Q-state (s,a) is when you were in a state and took an action </a:t>
            </a:r>
          </a:p>
        </p:txBody>
      </p:sp>
      <p:sp>
        <p:nvSpPr>
          <p:cNvPr id="36867" name="Slide Number Placeholder 3"/>
          <p:cNvSpPr>
            <a:spLocks noGrp="1"/>
          </p:cNvSpPr>
          <p:nvPr>
            <p:ph type="sldNum" sz="quarter" idx="5"/>
          </p:nvPr>
        </p:nvSpPr>
        <p:spPr>
          <a:noFill/>
        </p:spPr>
        <p:txBody>
          <a:bodyPr/>
          <a:lstStyle/>
          <a:p>
            <a:pPr defTabSz="988101"/>
            <a:fld id="{381D20B8-C290-4C94-8C7F-0277B9D2F6EE}" type="slidenum">
              <a:rPr lang="en-US"/>
              <a:pPr defTabSz="988101"/>
              <a:t>25</a:t>
            </a:fld>
            <a:endParaRPr lang="en-US" dirty="0"/>
          </a:p>
        </p:txBody>
      </p:sp>
    </p:spTree>
    <p:extLst>
      <p:ext uri="{BB962C8B-B14F-4D97-AF65-F5344CB8AC3E}">
        <p14:creationId xmlns:p14="http://schemas.microsoft.com/office/powerpoint/2010/main" val="1235452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131763" y="766763"/>
            <a:ext cx="6811962" cy="3832225"/>
          </a:xfrm>
          <a:ln/>
        </p:spPr>
      </p:sp>
      <p:sp>
        <p:nvSpPr>
          <p:cNvPr id="40962" name="Notes Placeholder 2"/>
          <p:cNvSpPr>
            <a:spLocks noGrp="1"/>
          </p:cNvSpPr>
          <p:nvPr>
            <p:ph type="body" idx="1"/>
          </p:nvPr>
        </p:nvSpPr>
        <p:spPr>
          <a:noFill/>
          <a:ln/>
        </p:spPr>
        <p:txBody>
          <a:bodyPr/>
          <a:lstStyle/>
          <a:p>
            <a:r>
              <a:rPr lang="en-US">
                <a:ea typeface="ＭＳ Ｐゴシック" pitchFamily="34" charset="-128"/>
              </a:rPr>
              <a:t>Rewards in the future (deeper in the tree) matter less</a:t>
            </a:r>
          </a:p>
          <a:p>
            <a:endParaRPr lang="en-US">
              <a:ea typeface="ＭＳ Ｐゴシック" pitchFamily="34" charset="-128"/>
            </a:endParaRPr>
          </a:p>
          <a:p>
            <a:r>
              <a:rPr lang="en-US">
                <a:ea typeface="ＭＳ Ｐゴシック" pitchFamily="34" charset="-128"/>
              </a:rPr>
              <a:t>Interesting: running expectimax, if having to truncate the search, then not losing much; e.g.,  less then \gamma^d / (1-\gamma)</a:t>
            </a:r>
          </a:p>
          <a:p>
            <a:endParaRPr lang="en-US">
              <a:ea typeface="ＭＳ Ｐゴシック" pitchFamily="34" charset="-128"/>
            </a:endParaRPr>
          </a:p>
        </p:txBody>
      </p:sp>
      <p:sp>
        <p:nvSpPr>
          <p:cNvPr id="40963" name="Slide Number Placeholder 3"/>
          <p:cNvSpPr>
            <a:spLocks noGrp="1"/>
          </p:cNvSpPr>
          <p:nvPr>
            <p:ph type="sldNum" sz="quarter" idx="5"/>
          </p:nvPr>
        </p:nvSpPr>
        <p:spPr>
          <a:noFill/>
        </p:spPr>
        <p:txBody>
          <a:bodyPr/>
          <a:lstStyle/>
          <a:p>
            <a:fld id="{548DDD6D-317B-4886-9A60-0B722A074D75}" type="slidenum">
              <a:rPr lang="en-US"/>
              <a:pPr/>
              <a:t>29</a:t>
            </a:fld>
            <a:endParaRPr lang="en-US"/>
          </a:p>
        </p:txBody>
      </p:sp>
    </p:spTree>
    <p:extLst>
      <p:ext uri="{BB962C8B-B14F-4D97-AF65-F5344CB8AC3E}">
        <p14:creationId xmlns:p14="http://schemas.microsoft.com/office/powerpoint/2010/main" val="4033123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131763" y="766763"/>
            <a:ext cx="6811962" cy="3832225"/>
          </a:xfrm>
          <a:ln/>
        </p:spPr>
      </p:sp>
      <p:sp>
        <p:nvSpPr>
          <p:cNvPr id="40962" name="Notes Placeholder 2"/>
          <p:cNvSpPr>
            <a:spLocks noGrp="1"/>
          </p:cNvSpPr>
          <p:nvPr>
            <p:ph type="body" idx="1"/>
          </p:nvPr>
        </p:nvSpPr>
        <p:spPr>
          <a:noFill/>
          <a:ln/>
        </p:spPr>
        <p:txBody>
          <a:bodyPr/>
          <a:lstStyle/>
          <a:p>
            <a:r>
              <a:rPr lang="en-US">
                <a:ea typeface="ＭＳ Ｐゴシック" pitchFamily="34" charset="-128"/>
              </a:rPr>
              <a:t>Rewards in the future (deeper in the tree) matter less</a:t>
            </a:r>
          </a:p>
          <a:p>
            <a:endParaRPr lang="en-US">
              <a:ea typeface="ＭＳ Ｐゴシック" pitchFamily="34" charset="-128"/>
            </a:endParaRPr>
          </a:p>
          <a:p>
            <a:r>
              <a:rPr lang="en-US">
                <a:ea typeface="ＭＳ Ｐゴシック" pitchFamily="34" charset="-128"/>
              </a:rPr>
              <a:t>Interesting: running expectimax, if having to truncate the search, then not losing much; e.g.,  less then \gamma^d / (1-\gamma)</a:t>
            </a:r>
          </a:p>
          <a:p>
            <a:endParaRPr lang="en-US">
              <a:ea typeface="ＭＳ Ｐゴシック" pitchFamily="34" charset="-128"/>
            </a:endParaRPr>
          </a:p>
        </p:txBody>
      </p:sp>
      <p:sp>
        <p:nvSpPr>
          <p:cNvPr id="40963" name="Slide Number Placeholder 3"/>
          <p:cNvSpPr>
            <a:spLocks noGrp="1"/>
          </p:cNvSpPr>
          <p:nvPr>
            <p:ph type="sldNum" sz="quarter" idx="5"/>
          </p:nvPr>
        </p:nvSpPr>
        <p:spPr>
          <a:noFill/>
        </p:spPr>
        <p:txBody>
          <a:bodyPr/>
          <a:lstStyle/>
          <a:p>
            <a:fld id="{548DDD6D-317B-4886-9A60-0B722A074D75}" type="slidenum">
              <a:rPr lang="en-US"/>
              <a:pPr/>
              <a:t>30</a:t>
            </a:fld>
            <a:endParaRPr lang="en-US"/>
          </a:p>
        </p:txBody>
      </p:sp>
    </p:spTree>
    <p:extLst>
      <p:ext uri="{BB962C8B-B14F-4D97-AF65-F5344CB8AC3E}">
        <p14:creationId xmlns:p14="http://schemas.microsoft.com/office/powerpoint/2010/main" val="3640096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131763" y="766763"/>
            <a:ext cx="6811962" cy="3832225"/>
          </a:xfrm>
          <a:ln/>
        </p:spPr>
      </p:sp>
      <p:sp>
        <p:nvSpPr>
          <p:cNvPr id="40962" name="Notes Placeholder 2"/>
          <p:cNvSpPr>
            <a:spLocks noGrp="1"/>
          </p:cNvSpPr>
          <p:nvPr>
            <p:ph type="body" idx="1"/>
          </p:nvPr>
        </p:nvSpPr>
        <p:spPr>
          <a:noFill/>
          <a:ln/>
        </p:spPr>
        <p:txBody>
          <a:bodyPr/>
          <a:lstStyle/>
          <a:p>
            <a:r>
              <a:rPr lang="en-US">
                <a:ea typeface="ＭＳ Ｐゴシック" pitchFamily="34" charset="-128"/>
              </a:rPr>
              <a:t>Rewards in the future (deeper in the tree) matter less</a:t>
            </a:r>
          </a:p>
          <a:p>
            <a:endParaRPr lang="en-US">
              <a:ea typeface="ＭＳ Ｐゴシック" pitchFamily="34" charset="-128"/>
            </a:endParaRPr>
          </a:p>
          <a:p>
            <a:r>
              <a:rPr lang="en-US">
                <a:ea typeface="ＭＳ Ｐゴシック" pitchFamily="34" charset="-128"/>
              </a:rPr>
              <a:t>Interesting: running expectimax, if having to truncate the search, then not losing much; e.g.,  less then \gamma^d / (1-\gamma)</a:t>
            </a:r>
          </a:p>
          <a:p>
            <a:endParaRPr lang="en-US">
              <a:ea typeface="ＭＳ Ｐゴシック" pitchFamily="34" charset="-128"/>
            </a:endParaRPr>
          </a:p>
        </p:txBody>
      </p:sp>
      <p:sp>
        <p:nvSpPr>
          <p:cNvPr id="40963" name="Slide Number Placeholder 3"/>
          <p:cNvSpPr>
            <a:spLocks noGrp="1"/>
          </p:cNvSpPr>
          <p:nvPr>
            <p:ph type="sldNum" sz="quarter" idx="5"/>
          </p:nvPr>
        </p:nvSpPr>
        <p:spPr>
          <a:noFill/>
        </p:spPr>
        <p:txBody>
          <a:bodyPr/>
          <a:lstStyle/>
          <a:p>
            <a:fld id="{548DDD6D-317B-4886-9A60-0B722A074D75}" type="slidenum">
              <a:rPr lang="en-US"/>
              <a:pPr/>
              <a:t>31</a:t>
            </a:fld>
            <a:endParaRPr lang="en-US"/>
          </a:p>
        </p:txBody>
      </p:sp>
    </p:spTree>
    <p:extLst>
      <p:ext uri="{BB962C8B-B14F-4D97-AF65-F5344CB8AC3E}">
        <p14:creationId xmlns:p14="http://schemas.microsoft.com/office/powerpoint/2010/main" val="1868180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1913" y="515938"/>
            <a:ext cx="4572000" cy="2573337"/>
          </a:xfrm>
        </p:spPr>
      </p:sp>
      <p:sp>
        <p:nvSpPr>
          <p:cNvPr id="3" name="Notes Placeholder 2"/>
          <p:cNvSpPr>
            <a:spLocks noGrp="1"/>
          </p:cNvSpPr>
          <p:nvPr>
            <p:ph type="body" idx="1"/>
          </p:nvPr>
        </p:nvSpPr>
        <p:spPr/>
        <p:txBody>
          <a:bodyPr/>
          <a:lstStyle/>
          <a:p>
            <a:r>
              <a:rPr lang="en-US" dirty="0"/>
              <a:t>Demo just shows V and Q values, snapshots on next slides.</a:t>
            </a:r>
          </a:p>
          <a:p>
            <a:endParaRPr lang="en-US" dirty="0"/>
          </a:p>
        </p:txBody>
      </p:sp>
      <p:sp>
        <p:nvSpPr>
          <p:cNvPr id="4" name="Slide Number Placeholder 3"/>
          <p:cNvSpPr>
            <a:spLocks noGrp="1"/>
          </p:cNvSpPr>
          <p:nvPr>
            <p:ph type="sldNum" sz="quarter" idx="10"/>
          </p:nvPr>
        </p:nvSpPr>
        <p:spPr/>
        <p:txBody>
          <a:bodyPr/>
          <a:lstStyle/>
          <a:p>
            <a:pPr>
              <a:defRPr/>
            </a:pPr>
            <a:fld id="{25546A54-71DD-48C4-8071-9DA185745F91}" type="slidenum">
              <a:rPr lang="en-US" smtClean="0"/>
              <a:pPr>
                <a:defRPr/>
              </a:pPr>
              <a:t>43</a:t>
            </a:fld>
            <a:endParaRPr lang="en-US"/>
          </a:p>
        </p:txBody>
      </p:sp>
    </p:spTree>
    <p:extLst>
      <p:ext uri="{BB962C8B-B14F-4D97-AF65-F5344CB8AC3E}">
        <p14:creationId xmlns:p14="http://schemas.microsoft.com/office/powerpoint/2010/main" val="1035166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652ADC4-258C-4CFA-AA89-6E309415E02A}" type="slidenum">
              <a:rPr lang="he-IL"/>
              <a:pPr/>
              <a:t>3</a:t>
            </a:fld>
            <a:endParaRPr lang="en-GB">
              <a:cs typeface="Arial Unicode MS" pitchFamily="34" charset="-128"/>
            </a:endParaRPr>
          </a:p>
        </p:txBody>
      </p:sp>
      <p:sp>
        <p:nvSpPr>
          <p:cNvPr id="257026" name="Rectangle 2"/>
          <p:cNvSpPr>
            <a:spLocks noGrp="1" noRot="1" noChangeAspect="1" noChangeArrowheads="1" noTextEdit="1"/>
          </p:cNvSpPr>
          <p:nvPr>
            <p:ph type="sldImg"/>
          </p:nvPr>
        </p:nvSpPr>
        <p:spPr/>
      </p:sp>
      <p:sp>
        <p:nvSpPr>
          <p:cNvPr id="257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34473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doesn’t show</a:t>
            </a:r>
            <a:r>
              <a:rPr lang="en-US" baseline="0" dirty="0"/>
              <a:t> anything in action, it just shows the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45</a:t>
            </a:fld>
            <a:endParaRPr lang="en-US"/>
          </a:p>
        </p:txBody>
      </p:sp>
    </p:spTree>
    <p:extLst>
      <p:ext uri="{BB962C8B-B14F-4D97-AF65-F5344CB8AC3E}">
        <p14:creationId xmlns:p14="http://schemas.microsoft.com/office/powerpoint/2010/main" val="2703960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 demo doesn’t show</a:t>
            </a:r>
            <a:r>
              <a:rPr lang="en-US" baseline="0" dirty="0"/>
              <a:t> anything in action, it just shows the V and Q values.</a:t>
            </a:r>
            <a:endParaRPr lang="en-US" dirty="0"/>
          </a:p>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46</a:t>
            </a:fld>
            <a:endParaRPr lang="en-US"/>
          </a:p>
        </p:txBody>
      </p:sp>
    </p:spTree>
    <p:extLst>
      <p:ext uri="{BB962C8B-B14F-4D97-AF65-F5344CB8AC3E}">
        <p14:creationId xmlns:p14="http://schemas.microsoft.com/office/powerpoint/2010/main" val="1236404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doesn’t show</a:t>
            </a:r>
            <a:r>
              <a:rPr lang="en-US" baseline="0" dirty="0"/>
              <a:t> anything in action, it just shows the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47</a:t>
            </a:fld>
            <a:endParaRPr lang="en-US"/>
          </a:p>
        </p:txBody>
      </p:sp>
    </p:spTree>
    <p:extLst>
      <p:ext uri="{BB962C8B-B14F-4D97-AF65-F5344CB8AC3E}">
        <p14:creationId xmlns:p14="http://schemas.microsoft.com/office/powerpoint/2010/main" val="757963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 demo doesn’t show</a:t>
            </a:r>
            <a:r>
              <a:rPr lang="en-US" baseline="0" dirty="0"/>
              <a:t> anything in action, it just shows the V and Q values.</a:t>
            </a:r>
            <a:endParaRPr lang="en-US" dirty="0"/>
          </a:p>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48</a:t>
            </a:fld>
            <a:endParaRPr lang="en-US"/>
          </a:p>
        </p:txBody>
      </p:sp>
    </p:spTree>
    <p:extLst>
      <p:ext uri="{BB962C8B-B14F-4D97-AF65-F5344CB8AC3E}">
        <p14:creationId xmlns:p14="http://schemas.microsoft.com/office/powerpoint/2010/main" val="3943591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doesn’t show</a:t>
            </a:r>
            <a:r>
              <a:rPr lang="en-US" baseline="0" dirty="0"/>
              <a:t> anything in action, it just shows the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49</a:t>
            </a:fld>
            <a:endParaRPr lang="en-US"/>
          </a:p>
        </p:txBody>
      </p:sp>
    </p:spTree>
    <p:extLst>
      <p:ext uri="{BB962C8B-B14F-4D97-AF65-F5344CB8AC3E}">
        <p14:creationId xmlns:p14="http://schemas.microsoft.com/office/powerpoint/2010/main" val="1130316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 demo doesn’t show</a:t>
            </a:r>
            <a:r>
              <a:rPr lang="en-US" baseline="0" dirty="0"/>
              <a:t> anything in action, it just shows the V and Q values.</a:t>
            </a:r>
            <a:endParaRPr lang="en-US" dirty="0"/>
          </a:p>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50</a:t>
            </a:fld>
            <a:endParaRPr lang="en-US"/>
          </a:p>
        </p:txBody>
      </p:sp>
    </p:spTree>
    <p:extLst>
      <p:ext uri="{BB962C8B-B14F-4D97-AF65-F5344CB8AC3E}">
        <p14:creationId xmlns:p14="http://schemas.microsoft.com/office/powerpoint/2010/main" val="4065336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doesn’t show</a:t>
            </a:r>
            <a:r>
              <a:rPr lang="en-US" baseline="0" dirty="0"/>
              <a:t> anything in action, it just shows the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51</a:t>
            </a:fld>
            <a:endParaRPr lang="en-US"/>
          </a:p>
        </p:txBody>
      </p:sp>
    </p:spTree>
    <p:extLst>
      <p:ext uri="{BB962C8B-B14F-4D97-AF65-F5344CB8AC3E}">
        <p14:creationId xmlns:p14="http://schemas.microsoft.com/office/powerpoint/2010/main" val="1752498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 demo doesn’t show</a:t>
            </a:r>
            <a:r>
              <a:rPr lang="en-US" baseline="0" dirty="0"/>
              <a:t> anything in action, it just shows the V and Q values.</a:t>
            </a:r>
            <a:endParaRPr lang="en-US" dirty="0"/>
          </a:p>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52</a:t>
            </a:fld>
            <a:endParaRPr lang="en-US"/>
          </a:p>
        </p:txBody>
      </p:sp>
    </p:spTree>
    <p:extLst>
      <p:ext uri="{BB962C8B-B14F-4D97-AF65-F5344CB8AC3E}">
        <p14:creationId xmlns:p14="http://schemas.microsoft.com/office/powerpoint/2010/main" val="317254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generates the time-limited</a:t>
            </a:r>
            <a:r>
              <a:rPr lang="en-US" baseline="0" dirty="0"/>
              <a:t> values for </a:t>
            </a:r>
            <a:r>
              <a:rPr lang="en-US" baseline="0" dirty="0" err="1"/>
              <a:t>gridworld</a:t>
            </a:r>
            <a:r>
              <a:rPr lang="en-US" baseline="0" dirty="0"/>
              <a:t> as snapshotted onto the next slides.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61</a:t>
            </a:fld>
            <a:endParaRPr lang="en-US"/>
          </a:p>
        </p:txBody>
      </p:sp>
    </p:spTree>
    <p:extLst>
      <p:ext uri="{BB962C8B-B14F-4D97-AF65-F5344CB8AC3E}">
        <p14:creationId xmlns:p14="http://schemas.microsoft.com/office/powerpoint/2010/main" val="431149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62</a:t>
            </a:fld>
            <a:endParaRPr lang="en-US"/>
          </a:p>
        </p:txBody>
      </p:sp>
    </p:spTree>
    <p:extLst>
      <p:ext uri="{BB962C8B-B14F-4D97-AF65-F5344CB8AC3E}">
        <p14:creationId xmlns:p14="http://schemas.microsoft.com/office/powerpoint/2010/main" val="350655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652ADC4-258C-4CFA-AA89-6E309415E02A}" type="slidenum">
              <a:rPr lang="he-IL"/>
              <a:pPr/>
              <a:t>4</a:t>
            </a:fld>
            <a:endParaRPr lang="en-GB">
              <a:cs typeface="Arial Unicode MS" pitchFamily="34" charset="-128"/>
            </a:endParaRPr>
          </a:p>
        </p:txBody>
      </p:sp>
      <p:sp>
        <p:nvSpPr>
          <p:cNvPr id="257026" name="Rectangle 2"/>
          <p:cNvSpPr>
            <a:spLocks noGrp="1" noRot="1" noChangeAspect="1" noChangeArrowheads="1" noTextEdit="1"/>
          </p:cNvSpPr>
          <p:nvPr>
            <p:ph type="sldImg"/>
          </p:nvPr>
        </p:nvSpPr>
        <p:spPr/>
      </p:sp>
      <p:sp>
        <p:nvSpPr>
          <p:cNvPr id="257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59256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63</a:t>
            </a:fld>
            <a:endParaRPr lang="en-US"/>
          </a:p>
        </p:txBody>
      </p:sp>
    </p:spTree>
    <p:extLst>
      <p:ext uri="{BB962C8B-B14F-4D97-AF65-F5344CB8AC3E}">
        <p14:creationId xmlns:p14="http://schemas.microsoft.com/office/powerpoint/2010/main" val="153950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64</a:t>
            </a:fld>
            <a:endParaRPr lang="en-US"/>
          </a:p>
        </p:txBody>
      </p:sp>
    </p:spTree>
    <p:extLst>
      <p:ext uri="{BB962C8B-B14F-4D97-AF65-F5344CB8AC3E}">
        <p14:creationId xmlns:p14="http://schemas.microsoft.com/office/powerpoint/2010/main" val="1056141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65</a:t>
            </a:fld>
            <a:endParaRPr lang="en-US"/>
          </a:p>
        </p:txBody>
      </p:sp>
    </p:spTree>
    <p:extLst>
      <p:ext uri="{BB962C8B-B14F-4D97-AF65-F5344CB8AC3E}">
        <p14:creationId xmlns:p14="http://schemas.microsoft.com/office/powerpoint/2010/main" val="3465911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66</a:t>
            </a:fld>
            <a:endParaRPr lang="en-US"/>
          </a:p>
        </p:txBody>
      </p:sp>
    </p:spTree>
    <p:extLst>
      <p:ext uri="{BB962C8B-B14F-4D97-AF65-F5344CB8AC3E}">
        <p14:creationId xmlns:p14="http://schemas.microsoft.com/office/powerpoint/2010/main" val="2488513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67</a:t>
            </a:fld>
            <a:endParaRPr lang="en-US"/>
          </a:p>
        </p:txBody>
      </p:sp>
    </p:spTree>
    <p:extLst>
      <p:ext uri="{BB962C8B-B14F-4D97-AF65-F5344CB8AC3E}">
        <p14:creationId xmlns:p14="http://schemas.microsoft.com/office/powerpoint/2010/main" val="332185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68</a:t>
            </a:fld>
            <a:endParaRPr lang="en-US"/>
          </a:p>
        </p:txBody>
      </p:sp>
    </p:spTree>
    <p:extLst>
      <p:ext uri="{BB962C8B-B14F-4D97-AF65-F5344CB8AC3E}">
        <p14:creationId xmlns:p14="http://schemas.microsoft.com/office/powerpoint/2010/main" val="2733215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69</a:t>
            </a:fld>
            <a:endParaRPr lang="en-US"/>
          </a:p>
        </p:txBody>
      </p:sp>
    </p:spTree>
    <p:extLst>
      <p:ext uri="{BB962C8B-B14F-4D97-AF65-F5344CB8AC3E}">
        <p14:creationId xmlns:p14="http://schemas.microsoft.com/office/powerpoint/2010/main" val="5707051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70</a:t>
            </a:fld>
            <a:endParaRPr lang="en-US"/>
          </a:p>
        </p:txBody>
      </p:sp>
    </p:spTree>
    <p:extLst>
      <p:ext uri="{BB962C8B-B14F-4D97-AF65-F5344CB8AC3E}">
        <p14:creationId xmlns:p14="http://schemas.microsoft.com/office/powerpoint/2010/main" val="938000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71</a:t>
            </a:fld>
            <a:endParaRPr lang="en-US"/>
          </a:p>
        </p:txBody>
      </p:sp>
    </p:spTree>
    <p:extLst>
      <p:ext uri="{BB962C8B-B14F-4D97-AF65-F5344CB8AC3E}">
        <p14:creationId xmlns:p14="http://schemas.microsoft.com/office/powerpoint/2010/main" val="18015095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72</a:t>
            </a:fld>
            <a:endParaRPr lang="en-US"/>
          </a:p>
        </p:txBody>
      </p:sp>
    </p:spTree>
    <p:extLst>
      <p:ext uri="{BB962C8B-B14F-4D97-AF65-F5344CB8AC3E}">
        <p14:creationId xmlns:p14="http://schemas.microsoft.com/office/powerpoint/2010/main" val="2539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652ADC4-258C-4CFA-AA89-6E309415E02A}" type="slidenum">
              <a:rPr lang="he-IL"/>
              <a:pPr/>
              <a:t>5</a:t>
            </a:fld>
            <a:endParaRPr lang="en-GB">
              <a:cs typeface="Arial Unicode MS" pitchFamily="34" charset="-128"/>
            </a:endParaRPr>
          </a:p>
        </p:txBody>
      </p:sp>
      <p:sp>
        <p:nvSpPr>
          <p:cNvPr id="257026" name="Rectangle 2"/>
          <p:cNvSpPr>
            <a:spLocks noGrp="1" noRot="1" noChangeAspect="1" noChangeArrowheads="1" noTextEdit="1"/>
          </p:cNvSpPr>
          <p:nvPr>
            <p:ph type="sldImg"/>
          </p:nvPr>
        </p:nvSpPr>
        <p:spPr/>
      </p:sp>
      <p:sp>
        <p:nvSpPr>
          <p:cNvPr id="257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233760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73</a:t>
            </a:fld>
            <a:endParaRPr lang="en-US"/>
          </a:p>
        </p:txBody>
      </p:sp>
    </p:spTree>
    <p:extLst>
      <p:ext uri="{BB962C8B-B14F-4D97-AF65-F5344CB8AC3E}">
        <p14:creationId xmlns:p14="http://schemas.microsoft.com/office/powerpoint/2010/main" val="23115202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74</a:t>
            </a:fld>
            <a:endParaRPr lang="en-US"/>
          </a:p>
        </p:txBody>
      </p:sp>
    </p:spTree>
    <p:extLst>
      <p:ext uri="{BB962C8B-B14F-4D97-AF65-F5344CB8AC3E}">
        <p14:creationId xmlns:p14="http://schemas.microsoft.com/office/powerpoint/2010/main" val="1864895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75</a:t>
            </a:fld>
            <a:endParaRPr lang="en-US"/>
          </a:p>
        </p:txBody>
      </p:sp>
    </p:spTree>
    <p:extLst>
      <p:ext uri="{BB962C8B-B14F-4D97-AF65-F5344CB8AC3E}">
        <p14:creationId xmlns:p14="http://schemas.microsoft.com/office/powerpoint/2010/main" val="2209472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xfrm>
            <a:off x="139700" y="768350"/>
            <a:ext cx="6819900" cy="3836988"/>
          </a:xfrm>
          <a:ln/>
        </p:spPr>
      </p:sp>
      <p:sp>
        <p:nvSpPr>
          <p:cNvPr id="65538" name="Notes Placeholder 2"/>
          <p:cNvSpPr>
            <a:spLocks noGrp="1"/>
          </p:cNvSpPr>
          <p:nvPr>
            <p:ph type="body" idx="1"/>
          </p:nvPr>
        </p:nvSpPr>
        <p:spPr>
          <a:noFill/>
          <a:ln/>
        </p:spPr>
        <p:txBody>
          <a:bodyPr/>
          <a:lstStyle/>
          <a:p>
            <a:r>
              <a:rPr lang="en-US" dirty="0">
                <a:ea typeface="ＭＳ Ｐゴシック" pitchFamily="34" charset="-128"/>
              </a:rPr>
              <a:t>Discuss computational complexity: S * A * S   times number of iterations</a:t>
            </a:r>
          </a:p>
          <a:p>
            <a:endParaRPr lang="en-US" dirty="0">
              <a:ea typeface="ＭＳ Ｐゴシック" pitchFamily="34" charset="-128"/>
            </a:endParaRPr>
          </a:p>
          <a:p>
            <a:r>
              <a:rPr lang="en-US" dirty="0">
                <a:ea typeface="ＭＳ Ｐゴシック" pitchFamily="34" charset="-128"/>
              </a:rPr>
              <a:t>Note: updates not in place [if in place, it means something else and not even clear what it means]</a:t>
            </a:r>
          </a:p>
        </p:txBody>
      </p:sp>
      <p:sp>
        <p:nvSpPr>
          <p:cNvPr id="65539" name="Slide Number Placeholder 3"/>
          <p:cNvSpPr>
            <a:spLocks noGrp="1"/>
          </p:cNvSpPr>
          <p:nvPr>
            <p:ph type="sldNum" sz="quarter" idx="5"/>
          </p:nvPr>
        </p:nvSpPr>
        <p:spPr>
          <a:noFill/>
        </p:spPr>
        <p:txBody>
          <a:bodyPr/>
          <a:lstStyle/>
          <a:p>
            <a:pPr defTabSz="988101"/>
            <a:fld id="{AD2D01F0-63A4-49FC-8DAB-288B21321D7F}" type="slidenum">
              <a:rPr lang="en-US"/>
              <a:pPr defTabSz="988101"/>
              <a:t>78</a:t>
            </a:fld>
            <a:endParaRPr lang="en-US" dirty="0"/>
          </a:p>
        </p:txBody>
      </p:sp>
    </p:spTree>
    <p:extLst>
      <p:ext uri="{BB962C8B-B14F-4D97-AF65-F5344CB8AC3E}">
        <p14:creationId xmlns:p14="http://schemas.microsoft.com/office/powerpoint/2010/main" val="33088019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xfrm>
            <a:off x="2738438" y="533400"/>
            <a:ext cx="4721225" cy="2655888"/>
          </a:xfrm>
          <a:ln/>
        </p:spPr>
      </p:sp>
      <p:sp>
        <p:nvSpPr>
          <p:cNvPr id="65538" name="Notes Placeholder 2"/>
          <p:cNvSpPr>
            <a:spLocks noGrp="1"/>
          </p:cNvSpPr>
          <p:nvPr>
            <p:ph type="body" idx="1"/>
          </p:nvPr>
        </p:nvSpPr>
        <p:spPr>
          <a:noFill/>
          <a:ln/>
        </p:spPr>
        <p:txBody>
          <a:bodyPr/>
          <a:lstStyle/>
          <a:p>
            <a:r>
              <a:rPr lang="en-US" dirty="0">
                <a:ea typeface="ＭＳ Ｐゴシック" pitchFamily="34" charset="-128"/>
              </a:rPr>
              <a:t>Discuss computational complexity: S * A * S   times number of iterations</a:t>
            </a:r>
          </a:p>
          <a:p>
            <a:endParaRPr lang="en-US" dirty="0">
              <a:ea typeface="ＭＳ Ｐゴシック" pitchFamily="34" charset="-128"/>
            </a:endParaRPr>
          </a:p>
          <a:p>
            <a:r>
              <a:rPr lang="en-US" dirty="0">
                <a:ea typeface="ＭＳ Ｐゴシック" pitchFamily="34" charset="-128"/>
              </a:rPr>
              <a:t>Note: updates not in place [if in place, it means something else and not even clear what it means]</a:t>
            </a:r>
          </a:p>
        </p:txBody>
      </p:sp>
      <p:sp>
        <p:nvSpPr>
          <p:cNvPr id="65539" name="Slide Number Placeholder 3"/>
          <p:cNvSpPr>
            <a:spLocks noGrp="1"/>
          </p:cNvSpPr>
          <p:nvPr>
            <p:ph type="sldNum" sz="quarter" idx="5"/>
          </p:nvPr>
        </p:nvSpPr>
        <p:spPr>
          <a:noFill/>
        </p:spPr>
        <p:txBody>
          <a:bodyPr/>
          <a:lstStyle/>
          <a:p>
            <a:pPr defTabSz="985730"/>
            <a:fld id="{AD2D01F0-63A4-49FC-8DAB-288B21321D7F}" type="slidenum">
              <a:rPr lang="en-US"/>
              <a:pPr defTabSz="985730"/>
              <a:t>81</a:t>
            </a:fld>
            <a:endParaRPr lang="en-US" dirty="0"/>
          </a:p>
        </p:txBody>
      </p:sp>
    </p:spTree>
    <p:extLst>
      <p:ext uri="{BB962C8B-B14F-4D97-AF65-F5344CB8AC3E}">
        <p14:creationId xmlns:p14="http://schemas.microsoft.com/office/powerpoint/2010/main" val="18884720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059" indent="-342059" defTabSz="912205" fontAlgn="base">
              <a:lnSpc>
                <a:spcPct val="80000"/>
              </a:lnSpc>
              <a:spcBef>
                <a:spcPct val="20000"/>
              </a:spcBef>
              <a:spcAft>
                <a:spcPct val="0"/>
              </a:spcAft>
              <a:buClr>
                <a:schemeClr val="accent2"/>
              </a:buClr>
              <a:buFont typeface="Wingdings" pitchFamily="2" charset="2"/>
              <a:buChar char="§"/>
              <a:defRPr/>
            </a:pPr>
            <a:r>
              <a:rPr lang="en-US" kern="0" dirty="0">
                <a:solidFill>
                  <a:schemeClr val="accent1">
                    <a:lumMod val="75000"/>
                  </a:schemeClr>
                </a:solidFill>
                <a:latin typeface="Calibri" pitchFamily="34" charset="0"/>
              </a:rPr>
              <a:t>V</a:t>
            </a:r>
            <a:r>
              <a:rPr lang="en-US" kern="0" dirty="0">
                <a:solidFill>
                  <a:schemeClr val="accent1">
                    <a:lumMod val="75000"/>
                  </a:schemeClr>
                </a:solidFill>
                <a:latin typeface="Calibri" pitchFamily="34" charset="0"/>
                <a:sym typeface="Symbol" pitchFamily="18" charset="2"/>
              </a:rPr>
              <a:t>*</a:t>
            </a:r>
            <a:r>
              <a:rPr lang="en-US" kern="0" dirty="0">
                <a:solidFill>
                  <a:schemeClr val="accent1">
                    <a:lumMod val="75000"/>
                  </a:schemeClr>
                </a:solidFill>
                <a:latin typeface="Calibri" pitchFamily="34" charset="0"/>
              </a:rPr>
              <a:t>(s) </a:t>
            </a:r>
            <a:r>
              <a:rPr lang="en-US" kern="0" dirty="0">
                <a:latin typeface="Calibri" pitchFamily="34" charset="0"/>
              </a:rPr>
              <a:t>= expected utility starting in s and acting optimally</a:t>
            </a:r>
          </a:p>
          <a:p>
            <a:pPr defTabSz="912205">
              <a:defRPr/>
            </a:pPr>
            <a:r>
              <a:rPr lang="en-US" kern="0" dirty="0">
                <a:latin typeface="Calibri" pitchFamily="34" charset="0"/>
              </a:rPr>
              <a:t>Q</a:t>
            </a:r>
            <a:r>
              <a:rPr lang="en-US" kern="0" baseline="30000" dirty="0">
                <a:latin typeface="Calibri" pitchFamily="34" charset="0"/>
                <a:sym typeface="Symbol" pitchFamily="18" charset="2"/>
              </a:rPr>
              <a:t>*</a:t>
            </a:r>
            <a:r>
              <a:rPr lang="en-US" kern="0" dirty="0">
                <a:latin typeface="Calibri" pitchFamily="34" charset="0"/>
              </a:rPr>
              <a:t>(</a:t>
            </a:r>
            <a:r>
              <a:rPr lang="en-US" kern="0" dirty="0" err="1">
                <a:latin typeface="Calibri" pitchFamily="34" charset="0"/>
              </a:rPr>
              <a:t>s,a</a:t>
            </a:r>
            <a:r>
              <a:rPr lang="en-US" kern="0" dirty="0">
                <a:latin typeface="Calibri" pitchFamily="34" charset="0"/>
              </a:rPr>
              <a:t>) = expected utility starting out having taken action a from state s and (thereafter) acting optimally</a:t>
            </a:r>
          </a:p>
          <a:p>
            <a:endParaRPr lang="en-US" dirty="0"/>
          </a:p>
          <a:p>
            <a:endParaRPr lang="en-US" dirty="0"/>
          </a:p>
          <a:p>
            <a:r>
              <a:rPr lang="en-US" dirty="0"/>
              <a:t>[Note:</a:t>
            </a:r>
            <a:r>
              <a:rPr lang="en-US" baseline="0" dirty="0"/>
              <a:t> this demo doesn’t show anything in action, just pops up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91</a:t>
            </a:fld>
            <a:endParaRPr lang="en-US"/>
          </a:p>
        </p:txBody>
      </p:sp>
    </p:spTree>
    <p:extLst>
      <p:ext uri="{BB962C8B-B14F-4D97-AF65-F5344CB8AC3E}">
        <p14:creationId xmlns:p14="http://schemas.microsoft.com/office/powerpoint/2010/main" val="13737467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546A54-71DD-48C4-8071-9DA185745F91}" type="slidenum">
              <a:rPr lang="en-US" smtClean="0"/>
              <a:pPr>
                <a:defRPr/>
              </a:pPr>
              <a:t>97</a:t>
            </a:fld>
            <a:endParaRPr lang="en-US"/>
          </a:p>
        </p:txBody>
      </p:sp>
    </p:spTree>
    <p:extLst>
      <p:ext uri="{BB962C8B-B14F-4D97-AF65-F5344CB8AC3E}">
        <p14:creationId xmlns:p14="http://schemas.microsoft.com/office/powerpoint/2010/main" val="8550196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98</a:t>
            </a:fld>
            <a:endParaRPr lang="en-US"/>
          </a:p>
        </p:txBody>
      </p:sp>
    </p:spTree>
    <p:extLst>
      <p:ext uri="{BB962C8B-B14F-4D97-AF65-F5344CB8AC3E}">
        <p14:creationId xmlns:p14="http://schemas.microsoft.com/office/powerpoint/2010/main" val="19363706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99</a:t>
            </a:fld>
            <a:endParaRPr lang="en-US"/>
          </a:p>
        </p:txBody>
      </p:sp>
    </p:spTree>
    <p:extLst>
      <p:ext uri="{BB962C8B-B14F-4D97-AF65-F5344CB8AC3E}">
        <p14:creationId xmlns:p14="http://schemas.microsoft.com/office/powerpoint/2010/main" val="17164818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100</a:t>
            </a:fld>
            <a:endParaRPr lang="en-US"/>
          </a:p>
        </p:txBody>
      </p:sp>
    </p:spTree>
    <p:extLst>
      <p:ext uri="{BB962C8B-B14F-4D97-AF65-F5344CB8AC3E}">
        <p14:creationId xmlns:p14="http://schemas.microsoft.com/office/powerpoint/2010/main" val="103214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9</a:t>
            </a:fld>
            <a:endParaRPr lang="en-US"/>
          </a:p>
        </p:txBody>
      </p:sp>
    </p:spTree>
    <p:extLst>
      <p:ext uri="{BB962C8B-B14F-4D97-AF65-F5344CB8AC3E}">
        <p14:creationId xmlns:p14="http://schemas.microsoft.com/office/powerpoint/2010/main" val="3346283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101</a:t>
            </a:fld>
            <a:endParaRPr lang="en-US"/>
          </a:p>
        </p:txBody>
      </p:sp>
    </p:spTree>
    <p:extLst>
      <p:ext uri="{BB962C8B-B14F-4D97-AF65-F5344CB8AC3E}">
        <p14:creationId xmlns:p14="http://schemas.microsoft.com/office/powerpoint/2010/main" val="8004446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102</a:t>
            </a:fld>
            <a:endParaRPr lang="en-US"/>
          </a:p>
        </p:txBody>
      </p:sp>
    </p:spTree>
    <p:extLst>
      <p:ext uri="{BB962C8B-B14F-4D97-AF65-F5344CB8AC3E}">
        <p14:creationId xmlns:p14="http://schemas.microsoft.com/office/powerpoint/2010/main" val="6506609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103</a:t>
            </a:fld>
            <a:endParaRPr lang="en-US"/>
          </a:p>
        </p:txBody>
      </p:sp>
    </p:spTree>
    <p:extLst>
      <p:ext uri="{BB962C8B-B14F-4D97-AF65-F5344CB8AC3E}">
        <p14:creationId xmlns:p14="http://schemas.microsoft.com/office/powerpoint/2010/main" val="2339965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104</a:t>
            </a:fld>
            <a:endParaRPr lang="en-US"/>
          </a:p>
        </p:txBody>
      </p:sp>
    </p:spTree>
    <p:extLst>
      <p:ext uri="{BB962C8B-B14F-4D97-AF65-F5344CB8AC3E}">
        <p14:creationId xmlns:p14="http://schemas.microsoft.com/office/powerpoint/2010/main" val="30780136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105</a:t>
            </a:fld>
            <a:endParaRPr lang="en-US"/>
          </a:p>
        </p:txBody>
      </p:sp>
    </p:spTree>
    <p:extLst>
      <p:ext uri="{BB962C8B-B14F-4D97-AF65-F5344CB8AC3E}">
        <p14:creationId xmlns:p14="http://schemas.microsoft.com/office/powerpoint/2010/main" val="41771611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106</a:t>
            </a:fld>
            <a:endParaRPr lang="en-US"/>
          </a:p>
        </p:txBody>
      </p:sp>
    </p:spTree>
    <p:extLst>
      <p:ext uri="{BB962C8B-B14F-4D97-AF65-F5344CB8AC3E}">
        <p14:creationId xmlns:p14="http://schemas.microsoft.com/office/powerpoint/2010/main" val="33821014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107</a:t>
            </a:fld>
            <a:endParaRPr lang="en-US"/>
          </a:p>
        </p:txBody>
      </p:sp>
    </p:spTree>
    <p:extLst>
      <p:ext uri="{BB962C8B-B14F-4D97-AF65-F5344CB8AC3E}">
        <p14:creationId xmlns:p14="http://schemas.microsoft.com/office/powerpoint/2010/main" val="5223463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108</a:t>
            </a:fld>
            <a:endParaRPr lang="en-US"/>
          </a:p>
        </p:txBody>
      </p:sp>
    </p:spTree>
    <p:extLst>
      <p:ext uri="{BB962C8B-B14F-4D97-AF65-F5344CB8AC3E}">
        <p14:creationId xmlns:p14="http://schemas.microsoft.com/office/powerpoint/2010/main" val="22574278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109</a:t>
            </a:fld>
            <a:endParaRPr lang="en-US"/>
          </a:p>
        </p:txBody>
      </p:sp>
    </p:spTree>
    <p:extLst>
      <p:ext uri="{BB962C8B-B14F-4D97-AF65-F5344CB8AC3E}">
        <p14:creationId xmlns:p14="http://schemas.microsoft.com/office/powerpoint/2010/main" val="31579981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110</a:t>
            </a:fld>
            <a:endParaRPr lang="en-US"/>
          </a:p>
        </p:txBody>
      </p:sp>
    </p:spTree>
    <p:extLst>
      <p:ext uri="{BB962C8B-B14F-4D97-AF65-F5344CB8AC3E}">
        <p14:creationId xmlns:p14="http://schemas.microsoft.com/office/powerpoint/2010/main" val="3441069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xfrm>
            <a:off x="131763" y="766763"/>
            <a:ext cx="6811962" cy="3832225"/>
          </a:xfrm>
          <a:ln/>
        </p:spPr>
      </p:sp>
      <p:sp>
        <p:nvSpPr>
          <p:cNvPr id="19458" name="Notes Placeholder 2"/>
          <p:cNvSpPr>
            <a:spLocks noGrp="1"/>
          </p:cNvSpPr>
          <p:nvPr>
            <p:ph type="body" idx="1"/>
          </p:nvPr>
        </p:nvSpPr>
        <p:spPr>
          <a:noFill/>
          <a:ln/>
        </p:spPr>
        <p:txBody>
          <a:bodyPr/>
          <a:lstStyle/>
          <a:p>
            <a:pPr marL="769456" lvl="1" indent="-329767" eaLnBrk="0" hangingPunct="0">
              <a:spcBef>
                <a:spcPct val="20000"/>
              </a:spcBef>
              <a:buClr>
                <a:schemeClr val="accent2"/>
              </a:buClr>
              <a:buFont typeface="Wingdings" pitchFamily="2" charset="2"/>
              <a:buChar char="§"/>
            </a:pPr>
            <a:r>
              <a:rPr lang="en-US" sz="2300" dirty="0">
                <a:latin typeface="Calibri" pitchFamily="34" charset="0"/>
              </a:rPr>
              <a:t>If agent takes action North, then 80% of the time agent ends with going to the cell on the North (if there is no wall there)</a:t>
            </a:r>
          </a:p>
          <a:p>
            <a:pPr marL="769456" lvl="1" indent="-329767" eaLnBrk="0" hangingPunct="0">
              <a:spcBef>
                <a:spcPct val="20000"/>
              </a:spcBef>
              <a:buClr>
                <a:schemeClr val="accent2"/>
              </a:buClr>
              <a:buFont typeface="Wingdings" pitchFamily="2" charset="2"/>
              <a:buChar char="§"/>
            </a:pPr>
            <a:r>
              <a:rPr lang="en-US" sz="2300" dirty="0">
                <a:latin typeface="Calibri" pitchFamily="34" charset="0"/>
              </a:rPr>
              <a:t>10%, action North takes the agent West; 10% East</a:t>
            </a:r>
          </a:p>
          <a:p>
            <a:pPr marL="769456" lvl="1" indent="-329767" eaLnBrk="0" hangingPunct="0">
              <a:spcBef>
                <a:spcPct val="20000"/>
              </a:spcBef>
              <a:buClr>
                <a:schemeClr val="accent2"/>
              </a:buClr>
              <a:buFont typeface="Wingdings" pitchFamily="2" charset="2"/>
              <a:buChar char="§"/>
            </a:pPr>
            <a:r>
              <a:rPr lang="en-US" sz="2300" dirty="0">
                <a:latin typeface="Calibri" pitchFamily="34" charset="0"/>
              </a:rPr>
              <a:t>If there is a wall in the direction the agent would have been taken, the agent stays put</a:t>
            </a:r>
          </a:p>
          <a:p>
            <a:pPr marL="769456" lvl="1" indent="-329767" eaLnBrk="0" hangingPunct="0">
              <a:spcBef>
                <a:spcPct val="20000"/>
              </a:spcBef>
              <a:buClr>
                <a:schemeClr val="accent2"/>
              </a:buClr>
              <a:buFont typeface="Wingdings" pitchFamily="2" charset="2"/>
              <a:buChar char="§"/>
            </a:pPr>
            <a:endParaRPr lang="en-US" sz="2300" dirty="0">
              <a:latin typeface="Calibri" pitchFamily="34" charset="0"/>
            </a:endParaRPr>
          </a:p>
          <a:p>
            <a:pPr marL="769456" lvl="1" indent="-329767" eaLnBrk="0" hangingPunct="0">
              <a:spcBef>
                <a:spcPct val="20000"/>
              </a:spcBef>
              <a:buFont typeface="Wingdings" pitchFamily="2" charset="2"/>
              <a:buChar char="§"/>
            </a:pPr>
            <a:r>
              <a:rPr lang="en-US" sz="2300" dirty="0">
                <a:latin typeface="Calibri" pitchFamily="34" charset="0"/>
              </a:rPr>
              <a:t>Small </a:t>
            </a:r>
            <a:r>
              <a:rPr lang="en-US" altLang="ja-JP" sz="2300" dirty="0">
                <a:latin typeface="Calibri" pitchFamily="34" charset="0"/>
              </a:rPr>
              <a:t>“living” reward each step (can be negative)</a:t>
            </a:r>
          </a:p>
          <a:p>
            <a:pPr marL="769456" lvl="1" indent="-329767" eaLnBrk="0" hangingPunct="0">
              <a:spcBef>
                <a:spcPct val="20000"/>
              </a:spcBef>
              <a:buFont typeface="Wingdings" pitchFamily="2" charset="2"/>
              <a:buChar char="§"/>
            </a:pPr>
            <a:r>
              <a:rPr lang="en-US" sz="2300" dirty="0">
                <a:latin typeface="Calibri" pitchFamily="34" charset="0"/>
              </a:rPr>
              <a:t>Big rewards come at the end (good or bad)</a:t>
            </a:r>
          </a:p>
          <a:p>
            <a:pPr marL="769456" lvl="1" indent="-329767" eaLnBrk="0" hangingPunct="0">
              <a:spcBef>
                <a:spcPct val="20000"/>
              </a:spcBef>
              <a:buClr>
                <a:schemeClr val="accent2"/>
              </a:buClr>
              <a:buFont typeface="Wingdings" pitchFamily="2" charset="2"/>
              <a:buChar char="§"/>
            </a:pPr>
            <a:endParaRPr lang="en-US" sz="2300" dirty="0">
              <a:latin typeface="Calibri" pitchFamily="34" charset="0"/>
            </a:endParaRPr>
          </a:p>
        </p:txBody>
      </p:sp>
      <p:sp>
        <p:nvSpPr>
          <p:cNvPr id="19459" name="Slide Number Placeholder 3"/>
          <p:cNvSpPr>
            <a:spLocks noGrp="1"/>
          </p:cNvSpPr>
          <p:nvPr>
            <p:ph type="sldNum" sz="quarter" idx="5"/>
          </p:nvPr>
        </p:nvSpPr>
        <p:spPr>
          <a:noFill/>
        </p:spPr>
        <p:txBody>
          <a:bodyPr/>
          <a:lstStyle/>
          <a:p>
            <a:pPr defTabSz="985701"/>
            <a:fld id="{552C0BAA-F2C0-47C6-A20B-733CA31DCFFD}" type="slidenum">
              <a:rPr lang="en-US"/>
              <a:pPr defTabSz="985701"/>
              <a:t>11</a:t>
            </a:fld>
            <a:endParaRPr lang="en-US" dirty="0"/>
          </a:p>
        </p:txBody>
      </p:sp>
    </p:spTree>
    <p:extLst>
      <p:ext uri="{BB962C8B-B14F-4D97-AF65-F5344CB8AC3E}">
        <p14:creationId xmlns:p14="http://schemas.microsoft.com/office/powerpoint/2010/main" val="27462304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8438" y="533400"/>
            <a:ext cx="4724400" cy="2657475"/>
          </a:xfrm>
        </p:spPr>
      </p:sp>
      <p:sp>
        <p:nvSpPr>
          <p:cNvPr id="3" name="Notes Placeholder 2"/>
          <p:cNvSpPr>
            <a:spLocks noGrp="1"/>
          </p:cNvSpPr>
          <p:nvPr>
            <p:ph type="body" idx="1"/>
          </p:nvPr>
        </p:nvSpPr>
        <p:spPr/>
        <p:txBody>
          <a:bodyPr/>
          <a:lstStyle/>
          <a:p>
            <a:r>
              <a:rPr lang="en-US" dirty="0"/>
              <a:t>Assuming zero living reward</a:t>
            </a:r>
          </a:p>
        </p:txBody>
      </p:sp>
      <p:sp>
        <p:nvSpPr>
          <p:cNvPr id="4" name="Slide Number Placeholder 3"/>
          <p:cNvSpPr>
            <a:spLocks noGrp="1"/>
          </p:cNvSpPr>
          <p:nvPr>
            <p:ph type="sldNum" sz="quarter" idx="10"/>
          </p:nvPr>
        </p:nvSpPr>
        <p:spPr/>
        <p:txBody>
          <a:bodyPr/>
          <a:lstStyle/>
          <a:p>
            <a:fld id="{72CC9163-7EC6-4747-8782-88871FDBE126}" type="slidenum">
              <a:rPr lang="en-US" smtClean="0"/>
              <a:pPr/>
              <a:t>111</a:t>
            </a:fld>
            <a:endParaRPr lang="en-US"/>
          </a:p>
        </p:txBody>
      </p:sp>
    </p:spTree>
    <p:extLst>
      <p:ext uri="{BB962C8B-B14F-4D97-AF65-F5344CB8AC3E}">
        <p14:creationId xmlns:p14="http://schemas.microsoft.com/office/powerpoint/2010/main" val="25128596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116</a:t>
            </a:fld>
            <a:endParaRPr lang="en-US" dirty="0"/>
          </a:p>
        </p:txBody>
      </p:sp>
    </p:spTree>
    <p:extLst>
      <p:ext uri="{BB962C8B-B14F-4D97-AF65-F5344CB8AC3E}">
        <p14:creationId xmlns:p14="http://schemas.microsoft.com/office/powerpoint/2010/main" val="30104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xfrm>
            <a:off x="131763" y="766763"/>
            <a:ext cx="6811962" cy="3832225"/>
          </a:xfrm>
          <a:ln/>
        </p:spPr>
      </p:sp>
      <p:sp>
        <p:nvSpPr>
          <p:cNvPr id="23554" name="Notes Placeholder 2"/>
          <p:cNvSpPr>
            <a:spLocks noGrp="1"/>
          </p:cNvSpPr>
          <p:nvPr>
            <p:ph type="body" idx="1"/>
          </p:nvPr>
        </p:nvSpPr>
        <p:spPr>
          <a:noFill/>
          <a:ln/>
        </p:spPr>
        <p:txBody>
          <a:bodyPr/>
          <a:lstStyle/>
          <a:p>
            <a:pPr defTabSz="879378">
              <a:defRPr/>
            </a:pPr>
            <a:r>
              <a:rPr lang="en-US" dirty="0">
                <a:ea typeface="ＭＳ Ｐゴシック" pitchFamily="34" charset="-128"/>
              </a:rPr>
              <a:t>T(</a:t>
            </a:r>
            <a:r>
              <a:rPr lang="en-US" dirty="0" err="1">
                <a:ea typeface="ＭＳ Ｐゴシック" pitchFamily="34" charset="-128"/>
              </a:rPr>
              <a:t>s,a,s</a:t>
            </a:r>
            <a:r>
              <a:rPr lang="en-US" dirty="0">
                <a:ea typeface="ＭＳ Ｐゴシック" pitchFamily="34" charset="-128"/>
              </a:rPr>
              <a:t>’): Probability that a from s leads to s’</a:t>
            </a:r>
          </a:p>
          <a:p>
            <a:pPr defTabSz="879378">
              <a:defRPr/>
            </a:pPr>
            <a:r>
              <a:rPr lang="en-US" dirty="0">
                <a:ea typeface="ＭＳ Ｐゴシック" pitchFamily="34" charset="-128"/>
              </a:rPr>
              <a:t>T is also called the model or the dynamics</a:t>
            </a:r>
          </a:p>
          <a:p>
            <a:endParaRPr lang="en-US" dirty="0">
              <a:ea typeface="ＭＳ Ｐゴシック" pitchFamily="34" charset="-128"/>
            </a:endParaRPr>
          </a:p>
          <a:p>
            <a:r>
              <a:rPr lang="en-US" dirty="0">
                <a:ea typeface="ＭＳ Ｐゴシック" pitchFamily="34" charset="-128"/>
              </a:rPr>
              <a:t>In search problems: did not talk about actions, but about successor functions --- now the information inside the successor function is unpacked into actions, transitions and reward</a:t>
            </a:r>
          </a:p>
          <a:p>
            <a:endParaRPr lang="en-US" dirty="0">
              <a:ea typeface="ＭＳ Ｐゴシック" pitchFamily="34" charset="-128"/>
            </a:endParaRPr>
          </a:p>
          <a:p>
            <a:r>
              <a:rPr lang="en-US" dirty="0">
                <a:ea typeface="ＭＳ Ｐゴシック" pitchFamily="34" charset="-128"/>
              </a:rPr>
              <a:t>Write out S, A, example entry in T, entry in R</a:t>
            </a:r>
          </a:p>
          <a:p>
            <a:endParaRPr lang="en-US" dirty="0">
              <a:ea typeface="ＭＳ Ｐゴシック" pitchFamily="34" charset="-128"/>
            </a:endParaRPr>
          </a:p>
          <a:p>
            <a:r>
              <a:rPr lang="en-US" dirty="0">
                <a:ea typeface="ＭＳ Ｐゴシック" pitchFamily="34" charset="-128"/>
              </a:rPr>
              <a:t>Reward function different from the book : R(</a:t>
            </a:r>
            <a:r>
              <a:rPr lang="en-US" dirty="0" err="1">
                <a:ea typeface="ＭＳ Ｐゴシック" pitchFamily="34" charset="-128"/>
              </a:rPr>
              <a:t>s,a,s</a:t>
            </a:r>
            <a:r>
              <a:rPr lang="ja-JP" altLang="en-US" dirty="0">
                <a:ea typeface="ＭＳ Ｐゴシック" pitchFamily="34" charset="-128"/>
              </a:rPr>
              <a:t>’</a:t>
            </a:r>
            <a:r>
              <a:rPr lang="en-US" altLang="ja-JP" dirty="0">
                <a:ea typeface="ＭＳ Ｐゴシック" pitchFamily="34" charset="-128"/>
              </a:rPr>
              <a:t>)</a:t>
            </a:r>
          </a:p>
          <a:p>
            <a:r>
              <a:rPr lang="en-US" dirty="0">
                <a:ea typeface="ＭＳ Ｐゴシック" pitchFamily="34" charset="-128"/>
              </a:rPr>
              <a:t>In book simpler for equations, but not useful for the projects.</a:t>
            </a:r>
          </a:p>
          <a:p>
            <a:endParaRPr lang="en-US" dirty="0">
              <a:ea typeface="ＭＳ Ｐゴシック" pitchFamily="34" charset="-128"/>
            </a:endParaRPr>
          </a:p>
          <a:p>
            <a:r>
              <a:rPr lang="en-US" dirty="0">
                <a:ea typeface="ＭＳ Ｐゴシック" pitchFamily="34" charset="-128"/>
              </a:rPr>
              <a:t>Need to modify </a:t>
            </a:r>
            <a:r>
              <a:rPr lang="en-US" dirty="0" err="1">
                <a:ea typeface="ＭＳ Ｐゴシック" pitchFamily="34" charset="-128"/>
              </a:rPr>
              <a:t>expectimax</a:t>
            </a:r>
            <a:r>
              <a:rPr lang="en-US" dirty="0">
                <a:ea typeface="ＭＳ Ｐゴシック" pitchFamily="34" charset="-128"/>
              </a:rPr>
              <a:t> a tiny little bit to account for rewards along the way, but that</a:t>
            </a:r>
            <a:r>
              <a:rPr lang="en-US" altLang="en-US" dirty="0">
                <a:ea typeface="ＭＳ Ｐゴシック" pitchFamily="34" charset="-128"/>
              </a:rPr>
              <a:t>’</a:t>
            </a:r>
            <a:r>
              <a:rPr lang="en-US" dirty="0">
                <a:ea typeface="ＭＳ Ｐゴシック" pitchFamily="34" charset="-128"/>
              </a:rPr>
              <a:t>s something you should be able to do, and so you can already solve MDP</a:t>
            </a:r>
            <a:r>
              <a:rPr lang="en-US" altLang="en-US" dirty="0">
                <a:ea typeface="ＭＳ Ｐゴシック" pitchFamily="34" charset="-128"/>
              </a:rPr>
              <a:t>’</a:t>
            </a:r>
            <a:r>
              <a:rPr lang="en-US" dirty="0">
                <a:ea typeface="ＭＳ Ｐゴシック" pitchFamily="34" charset="-128"/>
              </a:rPr>
              <a:t>s  (not in most efficient way)</a:t>
            </a:r>
          </a:p>
        </p:txBody>
      </p:sp>
      <p:sp>
        <p:nvSpPr>
          <p:cNvPr id="23555" name="Slide Number Placeholder 3"/>
          <p:cNvSpPr>
            <a:spLocks noGrp="1"/>
          </p:cNvSpPr>
          <p:nvPr>
            <p:ph type="sldNum" sz="quarter" idx="5"/>
          </p:nvPr>
        </p:nvSpPr>
        <p:spPr>
          <a:noFill/>
        </p:spPr>
        <p:txBody>
          <a:bodyPr/>
          <a:lstStyle/>
          <a:p>
            <a:fld id="{7C69A4D5-BA7F-4965-9F32-D31D11C0DA97}" type="slidenum">
              <a:rPr lang="en-US"/>
              <a:pPr/>
              <a:t>13</a:t>
            </a:fld>
            <a:endParaRPr lang="en-US"/>
          </a:p>
        </p:txBody>
      </p:sp>
    </p:spTree>
    <p:extLst>
      <p:ext uri="{BB962C8B-B14F-4D97-AF65-F5344CB8AC3E}">
        <p14:creationId xmlns:p14="http://schemas.microsoft.com/office/powerpoint/2010/main" val="2911952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xfrm>
            <a:off x="131763" y="766763"/>
            <a:ext cx="6811962" cy="3832225"/>
          </a:xfrm>
          <a:ln/>
        </p:spPr>
      </p:sp>
      <p:sp>
        <p:nvSpPr>
          <p:cNvPr id="23554" name="Notes Placeholder 2"/>
          <p:cNvSpPr>
            <a:spLocks noGrp="1"/>
          </p:cNvSpPr>
          <p:nvPr>
            <p:ph type="body" idx="1"/>
          </p:nvPr>
        </p:nvSpPr>
        <p:spPr>
          <a:noFill/>
          <a:ln/>
        </p:spPr>
        <p:txBody>
          <a:bodyPr/>
          <a:lstStyle/>
          <a:p>
            <a:pPr defTabSz="879378">
              <a:defRPr/>
            </a:pPr>
            <a:r>
              <a:rPr lang="en-US" dirty="0">
                <a:ea typeface="ＭＳ Ｐゴシック" pitchFamily="34" charset="-128"/>
              </a:rPr>
              <a:t>T(</a:t>
            </a:r>
            <a:r>
              <a:rPr lang="en-US" dirty="0" err="1">
                <a:ea typeface="ＭＳ Ｐゴシック" pitchFamily="34" charset="-128"/>
              </a:rPr>
              <a:t>s,a,s</a:t>
            </a:r>
            <a:r>
              <a:rPr lang="en-US" dirty="0">
                <a:ea typeface="ＭＳ Ｐゴシック" pitchFamily="34" charset="-128"/>
              </a:rPr>
              <a:t>’): Probability that a from s leads to s’</a:t>
            </a:r>
          </a:p>
          <a:p>
            <a:pPr defTabSz="879378">
              <a:defRPr/>
            </a:pPr>
            <a:r>
              <a:rPr lang="en-US" dirty="0">
                <a:ea typeface="ＭＳ Ｐゴシック" pitchFamily="34" charset="-128"/>
              </a:rPr>
              <a:t>T is also called the model or the dynamics</a:t>
            </a:r>
          </a:p>
          <a:p>
            <a:endParaRPr lang="en-US" dirty="0">
              <a:ea typeface="ＭＳ Ｐゴシック" pitchFamily="34" charset="-128"/>
            </a:endParaRPr>
          </a:p>
          <a:p>
            <a:r>
              <a:rPr lang="en-US" dirty="0">
                <a:ea typeface="ＭＳ Ｐゴシック" pitchFamily="34" charset="-128"/>
              </a:rPr>
              <a:t>In search problems: did not talk about actions, but about successor functions --- now the information inside the successor function is unpacked into actions, transitions and reward</a:t>
            </a:r>
          </a:p>
          <a:p>
            <a:endParaRPr lang="en-US" dirty="0">
              <a:ea typeface="ＭＳ Ｐゴシック" pitchFamily="34" charset="-128"/>
            </a:endParaRPr>
          </a:p>
          <a:p>
            <a:r>
              <a:rPr lang="en-US" dirty="0">
                <a:ea typeface="ＭＳ Ｐゴシック" pitchFamily="34" charset="-128"/>
              </a:rPr>
              <a:t>Write out S, A, example entry in T, entry in R</a:t>
            </a:r>
          </a:p>
          <a:p>
            <a:endParaRPr lang="en-US" dirty="0">
              <a:ea typeface="ＭＳ Ｐゴシック" pitchFamily="34" charset="-128"/>
            </a:endParaRPr>
          </a:p>
          <a:p>
            <a:r>
              <a:rPr lang="en-US" dirty="0">
                <a:ea typeface="ＭＳ Ｐゴシック" pitchFamily="34" charset="-128"/>
              </a:rPr>
              <a:t>Reward function different from the book : R(</a:t>
            </a:r>
            <a:r>
              <a:rPr lang="en-US" dirty="0" err="1">
                <a:ea typeface="ＭＳ Ｐゴシック" pitchFamily="34" charset="-128"/>
              </a:rPr>
              <a:t>s,a,s</a:t>
            </a:r>
            <a:r>
              <a:rPr lang="ja-JP" altLang="en-US" dirty="0">
                <a:ea typeface="ＭＳ Ｐゴシック" pitchFamily="34" charset="-128"/>
              </a:rPr>
              <a:t>’</a:t>
            </a:r>
            <a:r>
              <a:rPr lang="en-US" altLang="ja-JP" dirty="0">
                <a:ea typeface="ＭＳ Ｐゴシック" pitchFamily="34" charset="-128"/>
              </a:rPr>
              <a:t>)</a:t>
            </a:r>
          </a:p>
          <a:p>
            <a:r>
              <a:rPr lang="en-US" dirty="0">
                <a:ea typeface="ＭＳ Ｐゴシック" pitchFamily="34" charset="-128"/>
              </a:rPr>
              <a:t>In book simpler for equations, but not useful for the projects.</a:t>
            </a:r>
          </a:p>
          <a:p>
            <a:endParaRPr lang="en-US" dirty="0">
              <a:ea typeface="ＭＳ Ｐゴシック" pitchFamily="34" charset="-128"/>
            </a:endParaRPr>
          </a:p>
          <a:p>
            <a:r>
              <a:rPr lang="en-US" dirty="0">
                <a:ea typeface="ＭＳ Ｐゴシック" pitchFamily="34" charset="-128"/>
              </a:rPr>
              <a:t>Need to modify </a:t>
            </a:r>
            <a:r>
              <a:rPr lang="en-US" dirty="0" err="1">
                <a:ea typeface="ＭＳ Ｐゴシック" pitchFamily="34" charset="-128"/>
              </a:rPr>
              <a:t>expectimax</a:t>
            </a:r>
            <a:r>
              <a:rPr lang="en-US" dirty="0">
                <a:ea typeface="ＭＳ Ｐゴシック" pitchFamily="34" charset="-128"/>
              </a:rPr>
              <a:t> a tiny little bit to account for rewards along the way, but that</a:t>
            </a:r>
            <a:r>
              <a:rPr lang="en-US" altLang="en-US" dirty="0">
                <a:ea typeface="ＭＳ Ｐゴシック" pitchFamily="34" charset="-128"/>
              </a:rPr>
              <a:t>’</a:t>
            </a:r>
            <a:r>
              <a:rPr lang="en-US" dirty="0">
                <a:ea typeface="ＭＳ Ｐゴシック" pitchFamily="34" charset="-128"/>
              </a:rPr>
              <a:t>s something you should be able to do, and so you can already solve MDP</a:t>
            </a:r>
            <a:r>
              <a:rPr lang="en-US" altLang="en-US" dirty="0">
                <a:ea typeface="ＭＳ Ｐゴシック" pitchFamily="34" charset="-128"/>
              </a:rPr>
              <a:t>’</a:t>
            </a:r>
            <a:r>
              <a:rPr lang="en-US" dirty="0">
                <a:ea typeface="ＭＳ Ｐゴシック" pitchFamily="34" charset="-128"/>
              </a:rPr>
              <a:t>s  (not in most efficient way)</a:t>
            </a:r>
          </a:p>
        </p:txBody>
      </p:sp>
      <p:sp>
        <p:nvSpPr>
          <p:cNvPr id="23555" name="Slide Number Placeholder 3"/>
          <p:cNvSpPr>
            <a:spLocks noGrp="1"/>
          </p:cNvSpPr>
          <p:nvPr>
            <p:ph type="sldNum" sz="quarter" idx="5"/>
          </p:nvPr>
        </p:nvSpPr>
        <p:spPr>
          <a:noFill/>
        </p:spPr>
        <p:txBody>
          <a:bodyPr/>
          <a:lstStyle/>
          <a:p>
            <a:fld id="{7C69A4D5-BA7F-4965-9F32-D31D11C0DA97}" type="slidenum">
              <a:rPr lang="en-US"/>
              <a:pPr/>
              <a:t>14</a:t>
            </a:fld>
            <a:endParaRPr lang="en-US"/>
          </a:p>
        </p:txBody>
      </p:sp>
    </p:spTree>
    <p:extLst>
      <p:ext uri="{BB962C8B-B14F-4D97-AF65-F5344CB8AC3E}">
        <p14:creationId xmlns:p14="http://schemas.microsoft.com/office/powerpoint/2010/main" val="2623015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xfrm>
            <a:off x="131763" y="766763"/>
            <a:ext cx="6811962" cy="3832225"/>
          </a:xfrm>
          <a:ln/>
        </p:spPr>
      </p:sp>
      <p:sp>
        <p:nvSpPr>
          <p:cNvPr id="23554" name="Notes Placeholder 2"/>
          <p:cNvSpPr>
            <a:spLocks noGrp="1"/>
          </p:cNvSpPr>
          <p:nvPr>
            <p:ph type="body" idx="1"/>
          </p:nvPr>
        </p:nvSpPr>
        <p:spPr>
          <a:noFill/>
          <a:ln/>
        </p:spPr>
        <p:txBody>
          <a:bodyPr/>
          <a:lstStyle/>
          <a:p>
            <a:pPr defTabSz="879378">
              <a:defRPr/>
            </a:pPr>
            <a:r>
              <a:rPr lang="en-US" dirty="0">
                <a:ea typeface="ＭＳ Ｐゴシック" pitchFamily="34" charset="-128"/>
              </a:rPr>
              <a:t>T(</a:t>
            </a:r>
            <a:r>
              <a:rPr lang="en-US" dirty="0" err="1">
                <a:ea typeface="ＭＳ Ｐゴシック" pitchFamily="34" charset="-128"/>
              </a:rPr>
              <a:t>s,a,s</a:t>
            </a:r>
            <a:r>
              <a:rPr lang="en-US" dirty="0">
                <a:ea typeface="ＭＳ Ｐゴシック" pitchFamily="34" charset="-128"/>
              </a:rPr>
              <a:t>’): Probability that a from s leads to s’</a:t>
            </a:r>
          </a:p>
          <a:p>
            <a:pPr defTabSz="879378">
              <a:defRPr/>
            </a:pPr>
            <a:r>
              <a:rPr lang="en-US" dirty="0">
                <a:ea typeface="ＭＳ Ｐゴシック" pitchFamily="34" charset="-128"/>
              </a:rPr>
              <a:t>T is also called the model or the dynamics</a:t>
            </a:r>
          </a:p>
          <a:p>
            <a:endParaRPr lang="en-US" dirty="0">
              <a:ea typeface="ＭＳ Ｐゴシック" pitchFamily="34" charset="-128"/>
            </a:endParaRPr>
          </a:p>
          <a:p>
            <a:r>
              <a:rPr lang="en-US" dirty="0">
                <a:ea typeface="ＭＳ Ｐゴシック" pitchFamily="34" charset="-128"/>
              </a:rPr>
              <a:t>In search problems: did not talk about actions, but about successor functions --- now the information inside the successor function is unpacked into actions, transitions and reward</a:t>
            </a:r>
          </a:p>
          <a:p>
            <a:endParaRPr lang="en-US" dirty="0">
              <a:ea typeface="ＭＳ Ｐゴシック" pitchFamily="34" charset="-128"/>
            </a:endParaRPr>
          </a:p>
          <a:p>
            <a:r>
              <a:rPr lang="en-US" dirty="0">
                <a:ea typeface="ＭＳ Ｐゴシック" pitchFamily="34" charset="-128"/>
              </a:rPr>
              <a:t>Write out S, A, example entry in T, entry in R</a:t>
            </a:r>
          </a:p>
          <a:p>
            <a:endParaRPr lang="en-US" dirty="0">
              <a:ea typeface="ＭＳ Ｐゴシック" pitchFamily="34" charset="-128"/>
            </a:endParaRPr>
          </a:p>
          <a:p>
            <a:r>
              <a:rPr lang="en-US" dirty="0">
                <a:ea typeface="ＭＳ Ｐゴシック" pitchFamily="34" charset="-128"/>
              </a:rPr>
              <a:t>Reward function different from the book : R(</a:t>
            </a:r>
            <a:r>
              <a:rPr lang="en-US" dirty="0" err="1">
                <a:ea typeface="ＭＳ Ｐゴシック" pitchFamily="34" charset="-128"/>
              </a:rPr>
              <a:t>s,a,s</a:t>
            </a:r>
            <a:r>
              <a:rPr lang="ja-JP" altLang="en-US" dirty="0">
                <a:ea typeface="ＭＳ Ｐゴシック" pitchFamily="34" charset="-128"/>
              </a:rPr>
              <a:t>’</a:t>
            </a:r>
            <a:r>
              <a:rPr lang="en-US" altLang="ja-JP" dirty="0">
                <a:ea typeface="ＭＳ Ｐゴシック" pitchFamily="34" charset="-128"/>
              </a:rPr>
              <a:t>)</a:t>
            </a:r>
          </a:p>
          <a:p>
            <a:r>
              <a:rPr lang="en-US" dirty="0">
                <a:ea typeface="ＭＳ Ｐゴシック" pitchFamily="34" charset="-128"/>
              </a:rPr>
              <a:t>In book simpler for equations, but not useful for the projects.</a:t>
            </a:r>
          </a:p>
          <a:p>
            <a:endParaRPr lang="en-US" dirty="0">
              <a:ea typeface="ＭＳ Ｐゴシック" pitchFamily="34" charset="-128"/>
            </a:endParaRPr>
          </a:p>
          <a:p>
            <a:r>
              <a:rPr lang="en-US" dirty="0">
                <a:ea typeface="ＭＳ Ｐゴシック" pitchFamily="34" charset="-128"/>
              </a:rPr>
              <a:t>Need to modify </a:t>
            </a:r>
            <a:r>
              <a:rPr lang="en-US" dirty="0" err="1">
                <a:ea typeface="ＭＳ Ｐゴシック" pitchFamily="34" charset="-128"/>
              </a:rPr>
              <a:t>expectimax</a:t>
            </a:r>
            <a:r>
              <a:rPr lang="en-US" dirty="0">
                <a:ea typeface="ＭＳ Ｐゴシック" pitchFamily="34" charset="-128"/>
              </a:rPr>
              <a:t> a tiny little bit to account for rewards along the way, but that</a:t>
            </a:r>
            <a:r>
              <a:rPr lang="en-US" altLang="en-US" dirty="0">
                <a:ea typeface="ＭＳ Ｐゴシック" pitchFamily="34" charset="-128"/>
              </a:rPr>
              <a:t>’</a:t>
            </a:r>
            <a:r>
              <a:rPr lang="en-US" dirty="0">
                <a:ea typeface="ＭＳ Ｐゴシック" pitchFamily="34" charset="-128"/>
              </a:rPr>
              <a:t>s something you should be able to do, and so you can already solve MDP</a:t>
            </a:r>
            <a:r>
              <a:rPr lang="en-US" altLang="en-US" dirty="0">
                <a:ea typeface="ＭＳ Ｐゴシック" pitchFamily="34" charset="-128"/>
              </a:rPr>
              <a:t>’</a:t>
            </a:r>
            <a:r>
              <a:rPr lang="en-US" dirty="0">
                <a:ea typeface="ＭＳ Ｐゴシック" pitchFamily="34" charset="-128"/>
              </a:rPr>
              <a:t>s  (not in most efficient way)</a:t>
            </a:r>
          </a:p>
        </p:txBody>
      </p:sp>
      <p:sp>
        <p:nvSpPr>
          <p:cNvPr id="23555" name="Slide Number Placeholder 3"/>
          <p:cNvSpPr>
            <a:spLocks noGrp="1"/>
          </p:cNvSpPr>
          <p:nvPr>
            <p:ph type="sldNum" sz="quarter" idx="5"/>
          </p:nvPr>
        </p:nvSpPr>
        <p:spPr>
          <a:noFill/>
        </p:spPr>
        <p:txBody>
          <a:bodyPr/>
          <a:lstStyle/>
          <a:p>
            <a:fld id="{7C69A4D5-BA7F-4965-9F32-D31D11C0DA97}" type="slidenum">
              <a:rPr lang="en-US"/>
              <a:pPr/>
              <a:t>15</a:t>
            </a:fld>
            <a:endParaRPr lang="en-US"/>
          </a:p>
        </p:txBody>
      </p:sp>
    </p:spTree>
    <p:extLst>
      <p:ext uri="{BB962C8B-B14F-4D97-AF65-F5344CB8AC3E}">
        <p14:creationId xmlns:p14="http://schemas.microsoft.com/office/powerpoint/2010/main" val="63593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AAAI Tutorial - Feb 8, 2020</a:t>
            </a:r>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A9B540C-44DA-4F69-89C9-7C84606640D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AAAI Tutorial - Feb 8, 2020</a:t>
            </a:r>
          </a:p>
        </p:txBody>
      </p:sp>
      <p:sp>
        <p:nvSpPr>
          <p:cNvPr id="6" name="Slide Number Placeholder 5"/>
          <p:cNvSpPr>
            <a:spLocks noGrp="1"/>
          </p:cNvSpPr>
          <p:nvPr>
            <p:ph type="sldNum" sz="quarter" idx="12"/>
          </p:nvPr>
        </p:nvSpPr>
        <p:spPr/>
        <p:txBody>
          <a:bodyPr/>
          <a:lstStyle/>
          <a:p>
            <a:fld id="{A2EF37A0-74FC-AB4F-AE4C-D9BFC6719E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AAAI Tutorial - Feb 8, 2020</a:t>
            </a:r>
          </a:p>
        </p:txBody>
      </p:sp>
      <p:sp>
        <p:nvSpPr>
          <p:cNvPr id="6" name="Slide Number Placeholder 5"/>
          <p:cNvSpPr>
            <a:spLocks noGrp="1"/>
          </p:cNvSpPr>
          <p:nvPr>
            <p:ph type="sldNum" sz="quarter" idx="12"/>
          </p:nvPr>
        </p:nvSpPr>
        <p:spPr/>
        <p:txBody>
          <a:bodyPr/>
          <a:lstStyle/>
          <a:p>
            <a:fld id="{A2EF37A0-74FC-AB4F-AE4C-D9BFC6719E9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AAAI Tutorial - Feb 8, 2020</a:t>
            </a:r>
          </a:p>
        </p:txBody>
      </p:sp>
      <p:sp>
        <p:nvSpPr>
          <p:cNvPr id="6" name="Rectangle 6"/>
          <p:cNvSpPr>
            <a:spLocks noGrp="1" noChangeArrowheads="1"/>
          </p:cNvSpPr>
          <p:nvPr>
            <p:ph type="sldNum" sz="quarter" idx="12"/>
          </p:nvPr>
        </p:nvSpPr>
        <p:spPr>
          <a:ln/>
        </p:spPr>
        <p:txBody>
          <a:bodyPr/>
          <a:lstStyle>
            <a:lvl1pPr>
              <a:defRPr/>
            </a:lvl1pPr>
          </a:lstStyle>
          <a:p>
            <a:fld id="{9AED463B-79DD-8140-8663-C64DDA2F0428}" type="slidenum">
              <a:rPr lang="en-US" altLang="en-US"/>
              <a:pPr/>
              <a:t>‹#›</a:t>
            </a:fld>
            <a:endParaRPr lang="en-US" altLang="en-US"/>
          </a:p>
        </p:txBody>
      </p:sp>
    </p:spTree>
    <p:extLst>
      <p:ext uri="{BB962C8B-B14F-4D97-AF65-F5344CB8AC3E}">
        <p14:creationId xmlns:p14="http://schemas.microsoft.com/office/powerpoint/2010/main" val="22957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F9A75-881F-45AB-B07E-69842274AEC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30D91AD-B2A7-4359-B303-9BBF1ADF6818}"/>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D6D6F-5C55-4698-85D7-B30919B6D5F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8BF79EE-06C0-47CB-9A62-2518306E72A7}"/>
              </a:ext>
            </a:extLst>
          </p:cNvPr>
          <p:cNvSpPr>
            <a:spLocks noGrp="1"/>
          </p:cNvSpPr>
          <p:nvPr>
            <p:ph type="ftr" sz="quarter" idx="11"/>
          </p:nvPr>
        </p:nvSpPr>
        <p:spPr/>
        <p:txBody>
          <a:bodyPr/>
          <a:lstStyle/>
          <a:p>
            <a:r>
              <a:rPr lang="en-US"/>
              <a:t>AAAI Tutorial - Feb 8, 2020</a:t>
            </a:r>
          </a:p>
        </p:txBody>
      </p:sp>
      <p:sp>
        <p:nvSpPr>
          <p:cNvPr id="6" name="Slide Number Placeholder 5">
            <a:extLst>
              <a:ext uri="{FF2B5EF4-FFF2-40B4-BE49-F238E27FC236}">
                <a16:creationId xmlns:a16="http://schemas.microsoft.com/office/drawing/2014/main" id="{2499AE8F-7A7E-4AFF-BAD0-2DB186B6C36E}"/>
              </a:ext>
            </a:extLst>
          </p:cNvPr>
          <p:cNvSpPr>
            <a:spLocks noGrp="1"/>
          </p:cNvSpPr>
          <p:nvPr>
            <p:ph type="sldNum" sz="quarter" idx="12"/>
          </p:nvPr>
        </p:nvSpPr>
        <p:spPr/>
        <p:txBody>
          <a:bodyPr/>
          <a:lstStyle/>
          <a:p>
            <a:fld id="{69054014-5AFB-450E-9640-EFA8145447BB}" type="slidenum">
              <a:rPr lang="en-US" smtClean="0"/>
              <a:t>‹#›</a:t>
            </a:fld>
            <a:endParaRPr lang="en-US"/>
          </a:p>
        </p:txBody>
      </p:sp>
    </p:spTree>
    <p:extLst>
      <p:ext uri="{BB962C8B-B14F-4D97-AF65-F5344CB8AC3E}">
        <p14:creationId xmlns:p14="http://schemas.microsoft.com/office/powerpoint/2010/main" val="142678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AAAI Tutorial - Feb 8, 2020</a:t>
            </a:r>
          </a:p>
        </p:txBody>
      </p:sp>
      <p:sp>
        <p:nvSpPr>
          <p:cNvPr id="6" name="Slide Number Placeholder 5"/>
          <p:cNvSpPr>
            <a:spLocks noGrp="1"/>
          </p:cNvSpPr>
          <p:nvPr>
            <p:ph type="sldNum" sz="quarter" idx="12"/>
          </p:nvPr>
        </p:nvSpPr>
        <p:spPr/>
        <p:txBody>
          <a:bodyPr/>
          <a:lstStyle/>
          <a:p>
            <a:fld id="{A2EF37A0-74FC-AB4F-AE4C-D9BFC6719E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A2EF37A0-74FC-AB4F-AE4C-D9BFC6719E9F}" type="slidenum">
              <a:rPr lang="en-US" smtClean="0"/>
              <a:t>‹#›</a:t>
            </a:fld>
            <a:endParaRPr lang="en-US"/>
          </a:p>
        </p:txBody>
      </p:sp>
      <p:sp>
        <p:nvSpPr>
          <p:cNvPr id="9" name="Footer Placeholder 8"/>
          <p:cNvSpPr>
            <a:spLocks noGrp="1"/>
          </p:cNvSpPr>
          <p:nvPr>
            <p:ph type="ftr" sz="quarter" idx="12"/>
          </p:nvPr>
        </p:nvSpPr>
        <p:spPr/>
        <p:txBody>
          <a:bodyPr/>
          <a:lstStyle/>
          <a:p>
            <a:r>
              <a:rPr lang="en-US"/>
              <a:t>AAAI Tutorial - Feb 8, 2020</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AAAI Tutorial - Feb 8, 2020</a:t>
            </a:r>
          </a:p>
        </p:txBody>
      </p:sp>
      <p:sp>
        <p:nvSpPr>
          <p:cNvPr id="7" name="Slide Number Placeholder 6"/>
          <p:cNvSpPr>
            <a:spLocks noGrp="1"/>
          </p:cNvSpPr>
          <p:nvPr>
            <p:ph type="sldNum" sz="quarter" idx="12"/>
          </p:nvPr>
        </p:nvSpPr>
        <p:spPr/>
        <p:txBody>
          <a:bodyPr/>
          <a:lstStyle/>
          <a:p>
            <a:fld id="{A2EF37A0-74FC-AB4F-AE4C-D9BFC6719E9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AAAI Tutorial - Feb 8, 2020</a:t>
            </a:r>
          </a:p>
        </p:txBody>
      </p:sp>
      <p:sp>
        <p:nvSpPr>
          <p:cNvPr id="9" name="Slide Number Placeholder 8"/>
          <p:cNvSpPr>
            <a:spLocks noGrp="1"/>
          </p:cNvSpPr>
          <p:nvPr>
            <p:ph type="sldNum" sz="quarter" idx="12"/>
          </p:nvPr>
        </p:nvSpPr>
        <p:spPr/>
        <p:txBody>
          <a:bodyPr/>
          <a:lstStyle/>
          <a:p>
            <a:fld id="{A2EF37A0-74FC-AB4F-AE4C-D9BFC6719E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AAAI Tutorial - Feb 8, 2020</a:t>
            </a:r>
          </a:p>
        </p:txBody>
      </p:sp>
      <p:sp>
        <p:nvSpPr>
          <p:cNvPr id="5" name="Slide Number Placeholder 4"/>
          <p:cNvSpPr>
            <a:spLocks noGrp="1"/>
          </p:cNvSpPr>
          <p:nvPr>
            <p:ph type="sldNum" sz="quarter" idx="12"/>
          </p:nvPr>
        </p:nvSpPr>
        <p:spPr/>
        <p:txBody>
          <a:bodyPr/>
          <a:lstStyle/>
          <a:p>
            <a:fld id="{A2EF37A0-74FC-AB4F-AE4C-D9BFC6719E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AAAI Tutorial - Feb 8, 2020</a:t>
            </a:r>
          </a:p>
        </p:txBody>
      </p:sp>
      <p:sp>
        <p:nvSpPr>
          <p:cNvPr id="4" name="Slide Number Placeholder 3"/>
          <p:cNvSpPr>
            <a:spLocks noGrp="1"/>
          </p:cNvSpPr>
          <p:nvPr>
            <p:ph type="sldNum" sz="quarter" idx="12"/>
          </p:nvPr>
        </p:nvSpPr>
        <p:spPr/>
        <p:txBody>
          <a:bodyPr/>
          <a:lstStyle/>
          <a:p>
            <a:fld id="{A2EF37A0-74FC-AB4F-AE4C-D9BFC6719E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AAAI Tutorial - Feb 8, 2020</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AAAI Tutorial - Feb 8, 2020</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2EF37A0-74FC-AB4F-AE4C-D9BFC6719E9F}" type="slidenum">
              <a:rPr lang="en-US" smtClean="0"/>
              <a:t>‹#›</a:t>
            </a:fld>
            <a:endParaRPr lang="en-US"/>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endParaRPr lang="en-US"/>
          </a:p>
        </p:txBody>
      </p:sp>
      <p:sp>
        <p:nvSpPr>
          <p:cNvPr id="5" name="Footer Placeholder 4"/>
          <p:cNvSpPr>
            <a:spLocks noGrp="1"/>
          </p:cNvSpPr>
          <p:nvPr>
            <p:ph type="ftr" sz="quarter" idx="3"/>
          </p:nvPr>
        </p:nvSpPr>
        <p:spPr>
          <a:xfrm>
            <a:off x="3810000" y="6492876"/>
            <a:ext cx="4572000" cy="283845"/>
          </a:xfrm>
          <a:prstGeom prst="rect">
            <a:avLst/>
          </a:prstGeom>
        </p:spPr>
        <p:txBody>
          <a:bodyPr vert="horz" lIns="91440" tIns="45720" rIns="91440" bIns="45720" rtlCol="0" anchor="t"/>
          <a:lstStyle>
            <a:lvl1pPr algn="ctr">
              <a:defRPr sz="1000">
                <a:solidFill>
                  <a:schemeClr val="tx2"/>
                </a:solidFill>
              </a:defRPr>
            </a:lvl1pPr>
          </a:lstStyle>
          <a:p>
            <a:r>
              <a:rPr lang="en-US"/>
              <a:t>AAAI Tutorial - Feb 8, 2020</a:t>
            </a:r>
            <a:endParaRPr lang="en-US" dirty="0"/>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A2EF37A0-74FC-AB4F-AE4C-D9BFC6719E9F}" type="slidenum">
              <a:rPr lang="en-US" smtClean="0"/>
              <a:t>‹#›</a:t>
            </a:fld>
            <a:endParaRPr lang="en-US"/>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3" r:id="rId13"/>
  </p:sldLayoutIdLst>
  <p:hf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wmf"/><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65.png"/><Relationship Id="rId5" Type="http://schemas.openxmlformats.org/officeDocument/2006/relationships/image" Target="../media/image156.png"/><Relationship Id="rId4" Type="http://schemas.openxmlformats.org/officeDocument/2006/relationships/image" Target="../media/image155.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57.tiff"/></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0.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32.png"/><Relationship Id="rId5" Type="http://schemas.openxmlformats.org/officeDocument/2006/relationships/image" Target="../media/image20.png"/><Relationship Id="rId10" Type="http://schemas.openxmlformats.org/officeDocument/2006/relationships/image" Target="../media/image31.png"/><Relationship Id="rId4" Type="http://schemas.openxmlformats.org/officeDocument/2006/relationships/image" Target="../media/image19.wmf"/><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wmf"/><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wmf"/><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21.xml"/><Relationship Id="rId7" Type="http://schemas.openxmlformats.org/officeDocument/2006/relationships/image" Target="../media/image29.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8.jpeg"/><Relationship Id="rId5" Type="http://schemas.openxmlformats.org/officeDocument/2006/relationships/notesSlide" Target="../notesSlides/notesSlide10.xml"/><Relationship Id="rId4" Type="http://schemas.openxmlformats.org/officeDocument/2006/relationships/slideLayout" Target="../slideLayouts/slideLayout2.xml"/><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wm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slides/_rels/slide2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24.xml"/><Relationship Id="rId7" Type="http://schemas.openxmlformats.org/officeDocument/2006/relationships/image" Target="../media/image5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50.png"/><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slideLayout" Target="../slideLayouts/slideLayout2.xml"/><Relationship Id="rId9" Type="http://schemas.openxmlformats.org/officeDocument/2006/relationships/image" Target="../media/image55.png"/></Relationships>
</file>

<file path=ppt/slides/_rels/slide2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27.xml"/><Relationship Id="rId7" Type="http://schemas.openxmlformats.org/officeDocument/2006/relationships/image" Target="../media/image55.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54.png"/><Relationship Id="rId11" Type="http://schemas.openxmlformats.org/officeDocument/2006/relationships/image" Target="../media/image53.png"/><Relationship Id="rId5" Type="http://schemas.openxmlformats.org/officeDocument/2006/relationships/notesSlide" Target="../notesSlides/notesSlide16.xml"/><Relationship Id="rId10" Type="http://schemas.openxmlformats.org/officeDocument/2006/relationships/image" Target="../media/image57.png"/><Relationship Id="rId4" Type="http://schemas.openxmlformats.org/officeDocument/2006/relationships/slideLayout" Target="../slideLayouts/slideLayout2.xml"/><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slideLayout" Target="../slideLayouts/slideLayout2.xml"/><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png"/><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 Id="rId1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30.xml"/><Relationship Id="rId7" Type="http://schemas.openxmlformats.org/officeDocument/2006/relationships/image" Target="../media/image58.png"/><Relationship Id="rId12" Type="http://schemas.openxmlformats.org/officeDocument/2006/relationships/image" Target="../media/image66.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11" Type="http://schemas.openxmlformats.org/officeDocument/2006/relationships/image" Target="../media/image65.png"/><Relationship Id="rId5" Type="http://schemas.openxmlformats.org/officeDocument/2006/relationships/tags" Target="../tags/tag32.xml"/><Relationship Id="rId10" Type="http://schemas.openxmlformats.org/officeDocument/2006/relationships/image" Target="../media/image64.png"/><Relationship Id="rId4" Type="http://schemas.openxmlformats.org/officeDocument/2006/relationships/tags" Target="../tags/tag31.xml"/><Relationship Id="rId9"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6.png"/><Relationship Id="rId3" Type="http://schemas.openxmlformats.org/officeDocument/2006/relationships/tags" Target="../tags/tag9.xml"/><Relationship Id="rId7" Type="http://schemas.openxmlformats.org/officeDocument/2006/relationships/slideLayout" Target="../slideLayouts/slideLayout2.xml"/><Relationship Id="rId12" Type="http://schemas.openxmlformats.org/officeDocument/2006/relationships/image" Target="../media/image5.png"/><Relationship Id="rId2" Type="http://schemas.openxmlformats.org/officeDocument/2006/relationships/tags" Target="../tags/tag8.xml"/><Relationship Id="rId16" Type="http://schemas.openxmlformats.org/officeDocument/2006/relationships/image" Target="../media/image9.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4.png"/><Relationship Id="rId5" Type="http://schemas.openxmlformats.org/officeDocument/2006/relationships/tags" Target="../tags/tag11.xml"/><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tags" Target="../tags/tag10.xml"/><Relationship Id="rId9" Type="http://schemas.openxmlformats.org/officeDocument/2006/relationships/image" Target="../media/image10.png"/><Relationship Id="rId1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tags" Target="../tags/tag15.xml"/><Relationship Id="rId7" Type="http://schemas.openxmlformats.org/officeDocument/2006/relationships/slideLayout" Target="../slideLayouts/slideLayout2.xml"/><Relationship Id="rId12" Type="http://schemas.openxmlformats.org/officeDocument/2006/relationships/image" Target="../media/image14.png"/><Relationship Id="rId17" Type="http://schemas.openxmlformats.org/officeDocument/2006/relationships/image" Target="../media/image7.png"/><Relationship Id="rId2" Type="http://schemas.openxmlformats.org/officeDocument/2006/relationships/tags" Target="../tags/tag14.xml"/><Relationship Id="rId16" Type="http://schemas.openxmlformats.org/officeDocument/2006/relationships/image" Target="../media/image6.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13.png"/><Relationship Id="rId5" Type="http://schemas.openxmlformats.org/officeDocument/2006/relationships/tags" Target="../tags/tag17.xml"/><Relationship Id="rId15" Type="http://schemas.openxmlformats.org/officeDocument/2006/relationships/image" Target="../media/image5.png"/><Relationship Id="rId10" Type="http://schemas.openxmlformats.org/officeDocument/2006/relationships/image" Target="../media/image12.png"/><Relationship Id="rId19" Type="http://schemas.openxmlformats.org/officeDocument/2006/relationships/image" Target="../media/image9.png"/><Relationship Id="rId4" Type="http://schemas.openxmlformats.org/officeDocument/2006/relationships/tags" Target="../tags/tag16.xml"/><Relationship Id="rId9" Type="http://schemas.openxmlformats.org/officeDocument/2006/relationships/image" Target="../media/image11.png"/><Relationship Id="rId1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87.png"/><Relationship Id="rId5" Type="http://schemas.openxmlformats.org/officeDocument/2006/relationships/image" Target="../media/image89.png"/><Relationship Id="rId4" Type="http://schemas.openxmlformats.org/officeDocument/2006/relationships/image" Target="../media/image88.png"/></Relationships>
</file>

<file path=ppt/slides/_rels/slide5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93.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61.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notesSlide" Target="../notesSlides/notesSlide28.xml"/><Relationship Id="rId7" Type="http://schemas.openxmlformats.org/officeDocument/2006/relationships/image" Target="../media/image101.pn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6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image" Target="../media/image95.png"/><Relationship Id="rId26" Type="http://schemas.openxmlformats.org/officeDocument/2006/relationships/image" Target="../media/image102.png"/><Relationship Id="rId3" Type="http://schemas.openxmlformats.org/officeDocument/2006/relationships/tags" Target="../tags/tag44.xml"/><Relationship Id="rId21" Type="http://schemas.openxmlformats.org/officeDocument/2006/relationships/image" Target="../media/image117.png"/><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image" Target="../media/image94.png"/><Relationship Id="rId25" Type="http://schemas.openxmlformats.org/officeDocument/2006/relationships/image" Target="../media/image118.png"/><Relationship Id="rId2" Type="http://schemas.openxmlformats.org/officeDocument/2006/relationships/tags" Target="../tags/tag43.xml"/><Relationship Id="rId16" Type="http://schemas.openxmlformats.org/officeDocument/2006/relationships/slideLayout" Target="../slideLayouts/slideLayout2.xml"/><Relationship Id="rId20" Type="http://schemas.openxmlformats.org/officeDocument/2006/relationships/image" Target="../media/image97.png"/><Relationship Id="rId29" Type="http://schemas.openxmlformats.org/officeDocument/2006/relationships/image" Target="../media/image121.pn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24" Type="http://schemas.openxmlformats.org/officeDocument/2006/relationships/image" Target="../media/image100.png"/><Relationship Id="rId5" Type="http://schemas.openxmlformats.org/officeDocument/2006/relationships/tags" Target="../tags/tag46.xml"/><Relationship Id="rId15" Type="http://schemas.openxmlformats.org/officeDocument/2006/relationships/tags" Target="../tags/tag56.xml"/><Relationship Id="rId23" Type="http://schemas.openxmlformats.org/officeDocument/2006/relationships/image" Target="../media/image101.png"/><Relationship Id="rId28" Type="http://schemas.openxmlformats.org/officeDocument/2006/relationships/image" Target="../media/image120.png"/><Relationship Id="rId10" Type="http://schemas.openxmlformats.org/officeDocument/2006/relationships/tags" Target="../tags/tag51.xml"/><Relationship Id="rId19" Type="http://schemas.openxmlformats.org/officeDocument/2006/relationships/image" Target="../media/image96.png"/><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image" Target="../media/image99.png"/><Relationship Id="rId27" Type="http://schemas.openxmlformats.org/officeDocument/2006/relationships/image" Target="../media/image119.png"/></Relationships>
</file>

<file path=ppt/slides/_rels/slide77.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123.png"/></Relationships>
</file>

<file path=ppt/slides/_rels/slide79.x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3" Type="http://schemas.openxmlformats.org/officeDocument/2006/relationships/tags" Target="../tags/tag60.xml"/><Relationship Id="rId7" Type="http://schemas.openxmlformats.org/officeDocument/2006/relationships/image" Target="../media/image126.png"/><Relationship Id="rId12" Type="http://schemas.openxmlformats.org/officeDocument/2006/relationships/image" Target="../media/image131.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slideLayout" Target="../slideLayouts/slideLayout2.xml"/><Relationship Id="rId10" Type="http://schemas.openxmlformats.org/officeDocument/2006/relationships/image" Target="../media/image129.png"/><Relationship Id="rId4" Type="http://schemas.openxmlformats.org/officeDocument/2006/relationships/tags" Target="../tags/tag61.xml"/><Relationship Id="rId9" Type="http://schemas.openxmlformats.org/officeDocument/2006/relationships/image" Target="../media/image128.png"/></Relationships>
</file>

<file path=ppt/slides/_rels/slide81.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slideLayout" Target="../slideLayouts/slideLayout2.xml"/><Relationship Id="rId7" Type="http://schemas.openxmlformats.org/officeDocument/2006/relationships/image" Target="../media/image133.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23.png"/><Relationship Id="rId5" Type="http://schemas.openxmlformats.org/officeDocument/2006/relationships/image" Target="../media/image138.png"/><Relationship Id="rId4" Type="http://schemas.openxmlformats.org/officeDocument/2006/relationships/notesSlide" Target="../notesSlides/notesSlide44.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135.png"/><Relationship Id="rId4" Type="http://schemas.openxmlformats.org/officeDocument/2006/relationships/image" Target="../media/image134.png"/></Relationships>
</file>

<file path=ppt/slides/_rels/slide83.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42.png"/><Relationship Id="rId1" Type="http://schemas.openxmlformats.org/officeDocument/2006/relationships/slideLayout" Target="../slideLayouts/slideLayout2.xml"/><Relationship Id="rId5" Type="http://schemas.openxmlformats.org/officeDocument/2006/relationships/image" Target="../media/image138.emf"/><Relationship Id="rId4" Type="http://schemas.openxmlformats.org/officeDocument/2006/relationships/image" Target="../media/image137.emf"/></Relationships>
</file>

<file path=ppt/slides/_rels/slide84.xml.rels><?xml version="1.0" encoding="UTF-8" standalone="yes"?>
<Relationships xmlns="http://schemas.openxmlformats.org/package/2006/relationships"><Relationship Id="rId3" Type="http://schemas.openxmlformats.org/officeDocument/2006/relationships/image" Target="../media/image139.emf"/><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40.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33.png"/><Relationship Id="rId4" Type="http://schemas.openxmlformats.org/officeDocument/2006/relationships/image" Target="../media/image144.png"/></Relationships>
</file>

<file path=ppt/slides/_rels/slide91.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9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151.png"/><Relationship Id="rId4" Type="http://schemas.openxmlformats.org/officeDocument/2006/relationships/image" Target="../media/image150.png"/></Relationships>
</file>

<file path=ppt/slides/_rels/slide9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144.png"/></Relationships>
</file>

<file path=ppt/slides/_rels/slide96.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image" Target="../media/image123.png"/><Relationship Id="rId4" Type="http://schemas.openxmlformats.org/officeDocument/2006/relationships/image" Target="../media/image162.png"/></Relationships>
</file>

<file path=ppt/slides/_rels/slide9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4314" y="353700"/>
            <a:ext cx="10363200" cy="3503141"/>
          </a:xfrm>
        </p:spPr>
        <p:txBody>
          <a:bodyPr/>
          <a:lstStyle/>
          <a:p>
            <a:r>
              <a:rPr lang="en-US" dirty="0"/>
              <a:t>Mechanism Design</a:t>
            </a:r>
          </a:p>
        </p:txBody>
      </p:sp>
      <p:sp>
        <p:nvSpPr>
          <p:cNvPr id="3" name="Subtitle 2"/>
          <p:cNvSpPr>
            <a:spLocks noGrp="1"/>
          </p:cNvSpPr>
          <p:nvPr>
            <p:ph type="subTitle" idx="1"/>
          </p:nvPr>
        </p:nvSpPr>
        <p:spPr>
          <a:xfrm>
            <a:off x="634314" y="3554368"/>
            <a:ext cx="9144000" cy="914400"/>
          </a:xfrm>
        </p:spPr>
        <p:txBody>
          <a:bodyPr/>
          <a:lstStyle/>
          <a:p>
            <a:r>
              <a:rPr lang="en-US" dirty="0"/>
              <a:t>John P Dickerson &amp; Marina </a:t>
            </a:r>
            <a:r>
              <a:rPr lang="en-US" dirty="0" err="1"/>
              <a:t>Knittel</a:t>
            </a:r>
            <a:endParaRPr lang="en-US" dirty="0"/>
          </a:p>
        </p:txBody>
      </p:sp>
      <p:sp>
        <p:nvSpPr>
          <p:cNvPr id="5" name="TextBox 4"/>
          <p:cNvSpPr txBox="1"/>
          <p:nvPr/>
        </p:nvSpPr>
        <p:spPr>
          <a:xfrm>
            <a:off x="751704" y="5080697"/>
            <a:ext cx="2576383" cy="1323439"/>
          </a:xfrm>
          <a:prstGeom prst="rect">
            <a:avLst/>
          </a:prstGeom>
          <a:noFill/>
        </p:spPr>
        <p:txBody>
          <a:bodyPr wrap="square" rtlCol="0">
            <a:spAutoFit/>
          </a:bodyPr>
          <a:lstStyle/>
          <a:p>
            <a:r>
              <a:rPr lang="en-US" sz="1600" b="1" dirty="0"/>
              <a:t>Lecture #19 – 04/04/2022</a:t>
            </a:r>
          </a:p>
          <a:p>
            <a:endParaRPr lang="en-US" sz="1600" b="1" dirty="0"/>
          </a:p>
          <a:p>
            <a:r>
              <a:rPr lang="en-US" sz="1600" b="1" dirty="0"/>
              <a:t>CMSC498T</a:t>
            </a:r>
          </a:p>
          <a:p>
            <a:r>
              <a:rPr lang="en-US" sz="1600" b="1" dirty="0"/>
              <a:t>Mondays &amp; Wednesdays</a:t>
            </a:r>
          </a:p>
          <a:p>
            <a:r>
              <a:rPr lang="en-US" sz="1600" b="1" dirty="0"/>
              <a:t>2:00pm – 3:15pm</a:t>
            </a:r>
            <a:endParaRPr lang="en-US" sz="1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18303" y="5080696"/>
            <a:ext cx="3721993" cy="1293858"/>
          </a:xfrm>
          <a:prstGeom prst="rect">
            <a:avLst/>
          </a:prstGeom>
        </p:spPr>
      </p:pic>
    </p:spTree>
    <p:extLst>
      <p:ext uri="{BB962C8B-B14F-4D97-AF65-F5344CB8AC3E}">
        <p14:creationId xmlns:p14="http://schemas.microsoft.com/office/powerpoint/2010/main" val="2938599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a:ea typeface="ＭＳ Ｐゴシック" pitchFamily="34" charset="-128"/>
              </a:rPr>
              <a:t>Non-Deterministic Search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3048095" y="1482439"/>
            <a:ext cx="6150138" cy="5327650"/>
          </a:xfrm>
          <a:prstGeom prst="rect">
            <a:avLst/>
          </a:prstGeom>
          <a:noFill/>
        </p:spPr>
      </p:pic>
      <p:sp>
        <p:nvSpPr>
          <p:cNvPr id="2" name="Slide Number Placeholder 1">
            <a:extLst>
              <a:ext uri="{FF2B5EF4-FFF2-40B4-BE49-F238E27FC236}">
                <a16:creationId xmlns:a16="http://schemas.microsoft.com/office/drawing/2014/main" id="{91740563-2A71-2445-AAAE-BF8CA8A2468A}"/>
              </a:ext>
            </a:extLst>
          </p:cNvPr>
          <p:cNvSpPr>
            <a:spLocks noGrp="1"/>
          </p:cNvSpPr>
          <p:nvPr>
            <p:ph type="sldNum" sz="quarter" idx="12"/>
          </p:nvPr>
        </p:nvSpPr>
        <p:spPr/>
        <p:txBody>
          <a:bodyPr/>
          <a:lstStyle/>
          <a:p>
            <a:fld id="{A2EF37A0-74FC-AB4F-AE4C-D9BFC6719E9F}" type="slidenum">
              <a:rPr lang="en-US" smtClean="0"/>
              <a:t>10</a:t>
            </a:fld>
            <a:endParaRPr lang="en-US"/>
          </a:p>
        </p:txBody>
      </p:sp>
    </p:spTree>
    <p:extLst>
      <p:ext uri="{BB962C8B-B14F-4D97-AF65-F5344CB8AC3E}">
        <p14:creationId xmlns:p14="http://schemas.microsoft.com/office/powerpoint/2010/main" val="9633133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k=2</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7.5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2400" y="1143000"/>
            <a:ext cx="6207201" cy="5715000"/>
          </a:xfrm>
          <a:prstGeom prst="rect">
            <a:avLst/>
          </a:prstGeom>
        </p:spPr>
      </p:pic>
      <p:sp>
        <p:nvSpPr>
          <p:cNvPr id="4" name="Slide Number Placeholder 3">
            <a:extLst>
              <a:ext uri="{FF2B5EF4-FFF2-40B4-BE49-F238E27FC236}">
                <a16:creationId xmlns:a16="http://schemas.microsoft.com/office/drawing/2014/main" id="{57E1972C-5EF9-7540-924B-9EFCB3261B5F}"/>
              </a:ext>
            </a:extLst>
          </p:cNvPr>
          <p:cNvSpPr>
            <a:spLocks noGrp="1"/>
          </p:cNvSpPr>
          <p:nvPr>
            <p:ph type="sldNum" sz="quarter" idx="12"/>
          </p:nvPr>
        </p:nvSpPr>
        <p:spPr/>
        <p:txBody>
          <a:bodyPr/>
          <a:lstStyle/>
          <a:p>
            <a:fld id="{A2EF37A0-74FC-AB4F-AE4C-D9BFC6719E9F}" type="slidenum">
              <a:rPr lang="en-US" smtClean="0"/>
              <a:t>100</a:t>
            </a:fld>
            <a:endParaRPr lang="en-US"/>
          </a:p>
        </p:txBody>
      </p:sp>
    </p:spTree>
    <p:extLst>
      <p:ext uri="{BB962C8B-B14F-4D97-AF65-F5344CB8AC3E}">
        <p14:creationId xmlns:p14="http://schemas.microsoft.com/office/powerpoint/2010/main" val="23790200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k=3</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0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7179" y="1143000"/>
            <a:ext cx="6177643" cy="5715000"/>
          </a:xfrm>
          <a:prstGeom prst="rect">
            <a:avLst/>
          </a:prstGeom>
        </p:spPr>
      </p:pic>
      <p:sp>
        <p:nvSpPr>
          <p:cNvPr id="4" name="Slide Number Placeholder 3">
            <a:extLst>
              <a:ext uri="{FF2B5EF4-FFF2-40B4-BE49-F238E27FC236}">
                <a16:creationId xmlns:a16="http://schemas.microsoft.com/office/drawing/2014/main" id="{3D80B7ED-8E79-D745-8D7B-C5C6C865C040}"/>
              </a:ext>
            </a:extLst>
          </p:cNvPr>
          <p:cNvSpPr>
            <a:spLocks noGrp="1"/>
          </p:cNvSpPr>
          <p:nvPr>
            <p:ph type="sldNum" sz="quarter" idx="12"/>
          </p:nvPr>
        </p:nvSpPr>
        <p:spPr/>
        <p:txBody>
          <a:bodyPr/>
          <a:lstStyle/>
          <a:p>
            <a:fld id="{A2EF37A0-74FC-AB4F-AE4C-D9BFC6719E9F}" type="slidenum">
              <a:rPr lang="en-US" smtClean="0"/>
              <a:t>101</a:t>
            </a:fld>
            <a:endParaRPr lang="en-US"/>
          </a:p>
        </p:txBody>
      </p:sp>
    </p:spTree>
    <p:extLst>
      <p:ext uri="{BB962C8B-B14F-4D97-AF65-F5344CB8AC3E}">
        <p14:creationId xmlns:p14="http://schemas.microsoft.com/office/powerpoint/2010/main" val="24811890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k=4</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04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9900" y="1157098"/>
            <a:ext cx="6172200" cy="5700901"/>
          </a:xfrm>
          <a:prstGeom prst="rect">
            <a:avLst/>
          </a:prstGeom>
        </p:spPr>
      </p:pic>
      <p:sp>
        <p:nvSpPr>
          <p:cNvPr id="4" name="Slide Number Placeholder 3">
            <a:extLst>
              <a:ext uri="{FF2B5EF4-FFF2-40B4-BE49-F238E27FC236}">
                <a16:creationId xmlns:a16="http://schemas.microsoft.com/office/drawing/2014/main" id="{D7FA68F0-63B0-E34C-98F2-A7198B1AA7C0}"/>
              </a:ext>
            </a:extLst>
          </p:cNvPr>
          <p:cNvSpPr>
            <a:spLocks noGrp="1"/>
          </p:cNvSpPr>
          <p:nvPr>
            <p:ph type="sldNum" sz="quarter" idx="12"/>
          </p:nvPr>
        </p:nvSpPr>
        <p:spPr/>
        <p:txBody>
          <a:bodyPr/>
          <a:lstStyle/>
          <a:p>
            <a:fld id="{A2EF37A0-74FC-AB4F-AE4C-D9BFC6719E9F}" type="slidenum">
              <a:rPr lang="en-US" smtClean="0"/>
              <a:t>102</a:t>
            </a:fld>
            <a:endParaRPr lang="en-US"/>
          </a:p>
        </p:txBody>
      </p:sp>
    </p:spTree>
    <p:extLst>
      <p:ext uri="{BB962C8B-B14F-4D97-AF65-F5344CB8AC3E}">
        <p14:creationId xmlns:p14="http://schemas.microsoft.com/office/powerpoint/2010/main" val="41353487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k=5</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09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2644" y="1143000"/>
            <a:ext cx="6186713" cy="5714999"/>
          </a:xfrm>
          <a:prstGeom prst="rect">
            <a:avLst/>
          </a:prstGeom>
        </p:spPr>
      </p:pic>
      <p:sp>
        <p:nvSpPr>
          <p:cNvPr id="4" name="Slide Number Placeholder 3">
            <a:extLst>
              <a:ext uri="{FF2B5EF4-FFF2-40B4-BE49-F238E27FC236}">
                <a16:creationId xmlns:a16="http://schemas.microsoft.com/office/drawing/2014/main" id="{2FED4DF8-877D-A442-B733-273F89F37502}"/>
              </a:ext>
            </a:extLst>
          </p:cNvPr>
          <p:cNvSpPr>
            <a:spLocks noGrp="1"/>
          </p:cNvSpPr>
          <p:nvPr>
            <p:ph type="sldNum" sz="quarter" idx="12"/>
          </p:nvPr>
        </p:nvSpPr>
        <p:spPr/>
        <p:txBody>
          <a:bodyPr/>
          <a:lstStyle/>
          <a:p>
            <a:fld id="{A2EF37A0-74FC-AB4F-AE4C-D9BFC6719E9F}" type="slidenum">
              <a:rPr lang="en-US" smtClean="0"/>
              <a:t>103</a:t>
            </a:fld>
            <a:endParaRPr lang="en-US"/>
          </a:p>
        </p:txBody>
      </p:sp>
    </p:spTree>
    <p:extLst>
      <p:ext uri="{BB962C8B-B14F-4D97-AF65-F5344CB8AC3E}">
        <p14:creationId xmlns:p14="http://schemas.microsoft.com/office/powerpoint/2010/main" val="13575590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k=6</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13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18972" y="1173166"/>
            <a:ext cx="6154057" cy="5684833"/>
          </a:xfrm>
          <a:prstGeom prst="rect">
            <a:avLst/>
          </a:prstGeom>
        </p:spPr>
      </p:pic>
      <p:sp>
        <p:nvSpPr>
          <p:cNvPr id="4" name="Slide Number Placeholder 3">
            <a:extLst>
              <a:ext uri="{FF2B5EF4-FFF2-40B4-BE49-F238E27FC236}">
                <a16:creationId xmlns:a16="http://schemas.microsoft.com/office/drawing/2014/main" id="{969D5356-44EF-E043-8724-BB149A9E8489}"/>
              </a:ext>
            </a:extLst>
          </p:cNvPr>
          <p:cNvSpPr>
            <a:spLocks noGrp="1"/>
          </p:cNvSpPr>
          <p:nvPr>
            <p:ph type="sldNum" sz="quarter" idx="12"/>
          </p:nvPr>
        </p:nvSpPr>
        <p:spPr/>
        <p:txBody>
          <a:bodyPr/>
          <a:lstStyle/>
          <a:p>
            <a:fld id="{A2EF37A0-74FC-AB4F-AE4C-D9BFC6719E9F}" type="slidenum">
              <a:rPr lang="en-US" smtClean="0"/>
              <a:t>104</a:t>
            </a:fld>
            <a:endParaRPr lang="en-US"/>
          </a:p>
        </p:txBody>
      </p:sp>
    </p:spTree>
    <p:extLst>
      <p:ext uri="{BB962C8B-B14F-4D97-AF65-F5344CB8AC3E}">
        <p14:creationId xmlns:p14="http://schemas.microsoft.com/office/powerpoint/2010/main" val="29145241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k=7</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19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9900" y="1148034"/>
            <a:ext cx="6172200" cy="5709965"/>
          </a:xfrm>
          <a:prstGeom prst="rect">
            <a:avLst/>
          </a:prstGeom>
        </p:spPr>
      </p:pic>
      <p:sp>
        <p:nvSpPr>
          <p:cNvPr id="4" name="Slide Number Placeholder 3">
            <a:extLst>
              <a:ext uri="{FF2B5EF4-FFF2-40B4-BE49-F238E27FC236}">
                <a16:creationId xmlns:a16="http://schemas.microsoft.com/office/drawing/2014/main" id="{ACCECE0D-1583-ED43-99AF-6104192771F5}"/>
              </a:ext>
            </a:extLst>
          </p:cNvPr>
          <p:cNvSpPr>
            <a:spLocks noGrp="1"/>
          </p:cNvSpPr>
          <p:nvPr>
            <p:ph type="sldNum" sz="quarter" idx="12"/>
          </p:nvPr>
        </p:nvSpPr>
        <p:spPr/>
        <p:txBody>
          <a:bodyPr/>
          <a:lstStyle/>
          <a:p>
            <a:fld id="{A2EF37A0-74FC-AB4F-AE4C-D9BFC6719E9F}" type="slidenum">
              <a:rPr lang="en-US" smtClean="0"/>
              <a:t>105</a:t>
            </a:fld>
            <a:endParaRPr lang="en-US"/>
          </a:p>
        </p:txBody>
      </p:sp>
    </p:spTree>
    <p:extLst>
      <p:ext uri="{BB962C8B-B14F-4D97-AF65-F5344CB8AC3E}">
        <p14:creationId xmlns:p14="http://schemas.microsoft.com/office/powerpoint/2010/main" val="42796699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k=8</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2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9900" y="1175224"/>
            <a:ext cx="6172200" cy="5682775"/>
          </a:xfrm>
          <a:prstGeom prst="rect">
            <a:avLst/>
          </a:prstGeom>
        </p:spPr>
      </p:pic>
      <p:sp>
        <p:nvSpPr>
          <p:cNvPr id="4" name="Slide Number Placeholder 3">
            <a:extLst>
              <a:ext uri="{FF2B5EF4-FFF2-40B4-BE49-F238E27FC236}">
                <a16:creationId xmlns:a16="http://schemas.microsoft.com/office/drawing/2014/main" id="{405FF458-BEF7-AE42-AC90-F33E063586E9}"/>
              </a:ext>
            </a:extLst>
          </p:cNvPr>
          <p:cNvSpPr>
            <a:spLocks noGrp="1"/>
          </p:cNvSpPr>
          <p:nvPr>
            <p:ph type="sldNum" sz="quarter" idx="12"/>
          </p:nvPr>
        </p:nvSpPr>
        <p:spPr/>
        <p:txBody>
          <a:bodyPr/>
          <a:lstStyle/>
          <a:p>
            <a:fld id="{A2EF37A0-74FC-AB4F-AE4C-D9BFC6719E9F}" type="slidenum">
              <a:rPr lang="en-US" smtClean="0"/>
              <a:t>106</a:t>
            </a:fld>
            <a:endParaRPr lang="en-US"/>
          </a:p>
        </p:txBody>
      </p:sp>
    </p:spTree>
    <p:extLst>
      <p:ext uri="{BB962C8B-B14F-4D97-AF65-F5344CB8AC3E}">
        <p14:creationId xmlns:p14="http://schemas.microsoft.com/office/powerpoint/2010/main" val="35321497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k=9</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28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6198" y="1157224"/>
            <a:ext cx="6179605" cy="5700776"/>
          </a:xfrm>
          <a:prstGeom prst="rect">
            <a:avLst/>
          </a:prstGeom>
        </p:spPr>
      </p:pic>
      <p:sp>
        <p:nvSpPr>
          <p:cNvPr id="4" name="Slide Number Placeholder 3">
            <a:extLst>
              <a:ext uri="{FF2B5EF4-FFF2-40B4-BE49-F238E27FC236}">
                <a16:creationId xmlns:a16="http://schemas.microsoft.com/office/drawing/2014/main" id="{96D1D2A6-C943-7B4C-A486-0128CDD9149B}"/>
              </a:ext>
            </a:extLst>
          </p:cNvPr>
          <p:cNvSpPr>
            <a:spLocks noGrp="1"/>
          </p:cNvSpPr>
          <p:nvPr>
            <p:ph type="sldNum" sz="quarter" idx="12"/>
          </p:nvPr>
        </p:nvSpPr>
        <p:spPr/>
        <p:txBody>
          <a:bodyPr/>
          <a:lstStyle/>
          <a:p>
            <a:fld id="{A2EF37A0-74FC-AB4F-AE4C-D9BFC6719E9F}" type="slidenum">
              <a:rPr lang="en-US" smtClean="0"/>
              <a:t>107</a:t>
            </a:fld>
            <a:endParaRPr lang="en-US"/>
          </a:p>
        </p:txBody>
      </p:sp>
    </p:spTree>
    <p:extLst>
      <p:ext uri="{BB962C8B-B14F-4D97-AF65-F5344CB8AC3E}">
        <p14:creationId xmlns:p14="http://schemas.microsoft.com/office/powerpoint/2010/main" val="40536484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k=10</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32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7725" y="1143000"/>
            <a:ext cx="6196550" cy="5715000"/>
          </a:xfrm>
          <a:prstGeom prst="rect">
            <a:avLst/>
          </a:prstGeom>
        </p:spPr>
      </p:pic>
      <p:sp>
        <p:nvSpPr>
          <p:cNvPr id="4" name="Slide Number Placeholder 3">
            <a:extLst>
              <a:ext uri="{FF2B5EF4-FFF2-40B4-BE49-F238E27FC236}">
                <a16:creationId xmlns:a16="http://schemas.microsoft.com/office/drawing/2014/main" id="{A699FF9F-377B-944C-ABAC-CA948152A0DF}"/>
              </a:ext>
            </a:extLst>
          </p:cNvPr>
          <p:cNvSpPr>
            <a:spLocks noGrp="1"/>
          </p:cNvSpPr>
          <p:nvPr>
            <p:ph type="sldNum" sz="quarter" idx="12"/>
          </p:nvPr>
        </p:nvSpPr>
        <p:spPr/>
        <p:txBody>
          <a:bodyPr/>
          <a:lstStyle/>
          <a:p>
            <a:fld id="{A2EF37A0-74FC-AB4F-AE4C-D9BFC6719E9F}" type="slidenum">
              <a:rPr lang="en-US" smtClean="0"/>
              <a:t>108</a:t>
            </a:fld>
            <a:endParaRPr lang="en-US"/>
          </a:p>
        </p:txBody>
      </p:sp>
    </p:spTree>
    <p:extLst>
      <p:ext uri="{BB962C8B-B14F-4D97-AF65-F5344CB8AC3E}">
        <p14:creationId xmlns:p14="http://schemas.microsoft.com/office/powerpoint/2010/main" val="1928537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k=11</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37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9900" y="1138306"/>
            <a:ext cx="6172200" cy="5719693"/>
          </a:xfrm>
          <a:prstGeom prst="rect">
            <a:avLst/>
          </a:prstGeom>
        </p:spPr>
      </p:pic>
      <p:sp>
        <p:nvSpPr>
          <p:cNvPr id="4" name="Slide Number Placeholder 3">
            <a:extLst>
              <a:ext uri="{FF2B5EF4-FFF2-40B4-BE49-F238E27FC236}">
                <a16:creationId xmlns:a16="http://schemas.microsoft.com/office/drawing/2014/main" id="{DA8486BD-837F-4E4B-AAD6-FF8343FCBAF3}"/>
              </a:ext>
            </a:extLst>
          </p:cNvPr>
          <p:cNvSpPr>
            <a:spLocks noGrp="1"/>
          </p:cNvSpPr>
          <p:nvPr>
            <p:ph type="sldNum" sz="quarter" idx="12"/>
          </p:nvPr>
        </p:nvSpPr>
        <p:spPr/>
        <p:txBody>
          <a:bodyPr/>
          <a:lstStyle/>
          <a:p>
            <a:fld id="{A2EF37A0-74FC-AB4F-AE4C-D9BFC6719E9F}" type="slidenum">
              <a:rPr lang="en-US" smtClean="0"/>
              <a:t>109</a:t>
            </a:fld>
            <a:endParaRPr lang="en-US"/>
          </a:p>
        </p:txBody>
      </p:sp>
    </p:spTree>
    <p:extLst>
      <p:ext uri="{BB962C8B-B14F-4D97-AF65-F5344CB8AC3E}">
        <p14:creationId xmlns:p14="http://schemas.microsoft.com/office/powerpoint/2010/main" val="1908978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09600" y="152718"/>
            <a:ext cx="7721600" cy="678555"/>
          </a:xfrm>
        </p:spPr>
        <p:txBody>
          <a:bodyPr/>
          <a:lstStyle/>
          <a:p>
            <a:r>
              <a:rPr lang="en-US" dirty="0">
                <a:ea typeface="ＭＳ Ｐゴシック" pitchFamily="34" charset="-128"/>
              </a:rPr>
              <a:t>Example: Grid World</a:t>
            </a:r>
          </a:p>
        </p:txBody>
      </p:sp>
      <p:pic>
        <p:nvPicPr>
          <p:cNvPr id="18434" name="Picture 4"/>
          <p:cNvPicPr>
            <a:picLocks noChangeAspect="1" noChangeArrowheads="1"/>
          </p:cNvPicPr>
          <p:nvPr/>
        </p:nvPicPr>
        <p:blipFill>
          <a:blip r:embed="rId3" cstate="print"/>
          <a:srcRect/>
          <a:stretch>
            <a:fillRect/>
          </a:stretch>
        </p:blipFill>
        <p:spPr bwMode="auto">
          <a:xfrm>
            <a:off x="7377661" y="271220"/>
            <a:ext cx="4495800" cy="3484999"/>
          </a:xfrm>
          <a:prstGeom prst="rect">
            <a:avLst/>
          </a:prstGeom>
          <a:noFill/>
          <a:ln w="9525">
            <a:noFill/>
            <a:miter lim="800000"/>
            <a:headEnd/>
            <a:tailEnd/>
          </a:ln>
        </p:spPr>
      </p:pic>
      <p:sp>
        <p:nvSpPr>
          <p:cNvPr id="18436" name="Rectangle 3"/>
          <p:cNvSpPr txBox="1">
            <a:spLocks noChangeArrowheads="1"/>
          </p:cNvSpPr>
          <p:nvPr/>
        </p:nvSpPr>
        <p:spPr bwMode="auto">
          <a:xfrm>
            <a:off x="228600" y="994943"/>
            <a:ext cx="11521440" cy="5646081"/>
          </a:xfrm>
          <a:prstGeom prst="rect">
            <a:avLst/>
          </a:prstGeom>
          <a:noFill/>
          <a:ln w="9525">
            <a:noFill/>
            <a:miter lim="800000"/>
            <a:headEnd/>
            <a:tailEnd/>
          </a:ln>
        </p:spPr>
        <p:txBody>
          <a:bodyPr/>
          <a:lstStyle/>
          <a:p>
            <a:pPr marL="342900" indent="-342900" eaLnBrk="0" hangingPunct="0">
              <a:spcBef>
                <a:spcPct val="20000"/>
              </a:spcBef>
              <a:buClr>
                <a:schemeClr val="accent2"/>
              </a:buClr>
              <a:buFont typeface="Wingdings" pitchFamily="2" charset="2"/>
              <a:buChar char="§"/>
            </a:pPr>
            <a:r>
              <a:rPr lang="en-US" sz="2400" dirty="0">
                <a:solidFill>
                  <a:schemeClr val="tx2"/>
                </a:solidFill>
                <a:latin typeface="Calibri" pitchFamily="34" charset="0"/>
              </a:rPr>
              <a:t>A maze-like problem</a:t>
            </a:r>
          </a:p>
          <a:p>
            <a:pPr marL="800100" lvl="1" indent="-342900" eaLnBrk="0" hangingPunct="0">
              <a:spcBef>
                <a:spcPct val="20000"/>
              </a:spcBef>
              <a:buFont typeface="Wingdings" pitchFamily="2" charset="2"/>
              <a:buChar char="§"/>
            </a:pPr>
            <a:r>
              <a:rPr lang="en-US" sz="2400" dirty="0">
                <a:latin typeface="Calibri" pitchFamily="34" charset="0"/>
              </a:rPr>
              <a:t>The agent lives in a grid</a:t>
            </a:r>
          </a:p>
          <a:p>
            <a:pPr marL="800100" lvl="1" indent="-342900" eaLnBrk="0" hangingPunct="0">
              <a:spcBef>
                <a:spcPct val="20000"/>
              </a:spcBef>
              <a:buFont typeface="Wingdings" pitchFamily="2" charset="2"/>
              <a:buChar char="§"/>
            </a:pPr>
            <a:r>
              <a:rPr lang="en-US" sz="2400" dirty="0">
                <a:latin typeface="Calibri" pitchFamily="34" charset="0"/>
              </a:rPr>
              <a:t>Walls block the agent’</a:t>
            </a:r>
            <a:r>
              <a:rPr lang="en-US" altLang="ja-JP" sz="2400" dirty="0">
                <a:latin typeface="Calibri" pitchFamily="34" charset="0"/>
              </a:rPr>
              <a:t>s path</a:t>
            </a:r>
          </a:p>
          <a:p>
            <a:pPr marL="342900" indent="-342900" eaLnBrk="0" hangingPunct="0">
              <a:spcBef>
                <a:spcPct val="20000"/>
              </a:spcBef>
              <a:buClr>
                <a:schemeClr val="accent2"/>
              </a:buClr>
              <a:buFont typeface="Wingdings" pitchFamily="2" charset="2"/>
              <a:buChar char="§"/>
            </a:pPr>
            <a:r>
              <a:rPr lang="en-US" sz="2400" dirty="0">
                <a:solidFill>
                  <a:schemeClr val="tx2"/>
                </a:solidFill>
                <a:latin typeface="Calibri" pitchFamily="34" charset="0"/>
              </a:rPr>
              <a:t>Noisy movement: </a:t>
            </a:r>
            <a:r>
              <a:rPr lang="en-US" altLang="ja-JP" sz="2400" dirty="0">
                <a:solidFill>
                  <a:schemeClr val="tx2"/>
                </a:solidFill>
                <a:latin typeface="Calibri" pitchFamily="34" charset="0"/>
              </a:rPr>
              <a:t>actions do not always go as planned</a:t>
            </a:r>
          </a:p>
          <a:p>
            <a:pPr marL="800100" lvl="1" indent="-342900" eaLnBrk="0" hangingPunct="0">
              <a:spcBef>
                <a:spcPct val="20000"/>
              </a:spcBef>
              <a:buClr>
                <a:schemeClr val="accent2"/>
              </a:buClr>
              <a:buFont typeface="Wingdings" pitchFamily="2" charset="2"/>
              <a:buChar char="§"/>
            </a:pPr>
            <a:r>
              <a:rPr lang="en-US" sz="2400" dirty="0">
                <a:latin typeface="Calibri" pitchFamily="34" charset="0"/>
              </a:rPr>
              <a:t>If agent takes action North</a:t>
            </a:r>
          </a:p>
          <a:p>
            <a:pPr marL="1257300" lvl="2" indent="-342900" eaLnBrk="0" hangingPunct="0">
              <a:spcBef>
                <a:spcPct val="20000"/>
              </a:spcBef>
              <a:buClr>
                <a:schemeClr val="accent2"/>
              </a:buClr>
              <a:buFont typeface="Wingdings" pitchFamily="2" charset="2"/>
              <a:buChar char="§"/>
            </a:pPr>
            <a:r>
              <a:rPr lang="en-US" sz="2400" dirty="0">
                <a:latin typeface="Calibri" pitchFamily="34" charset="0"/>
              </a:rPr>
              <a:t>80%  of the time: Get to the cell on the North</a:t>
            </a:r>
            <a:br>
              <a:rPr lang="en-US" sz="2400" dirty="0">
                <a:latin typeface="Calibri" pitchFamily="34" charset="0"/>
              </a:rPr>
            </a:br>
            <a:r>
              <a:rPr lang="en-US" sz="2400" dirty="0">
                <a:latin typeface="Calibri" pitchFamily="34" charset="0"/>
              </a:rPr>
              <a:t>(if there is no wall there)</a:t>
            </a:r>
          </a:p>
          <a:p>
            <a:pPr marL="1257300" lvl="2" indent="-342900" eaLnBrk="0" hangingPunct="0">
              <a:spcBef>
                <a:spcPct val="20000"/>
              </a:spcBef>
              <a:buClr>
                <a:schemeClr val="accent2"/>
              </a:buClr>
              <a:buFont typeface="Wingdings" pitchFamily="2" charset="2"/>
              <a:buChar char="§"/>
            </a:pPr>
            <a:r>
              <a:rPr lang="en-US" sz="2400" dirty="0">
                <a:latin typeface="Calibri" pitchFamily="34" charset="0"/>
              </a:rPr>
              <a:t>10%: West; 10%: East</a:t>
            </a:r>
          </a:p>
          <a:p>
            <a:pPr marL="800100" lvl="1" indent="-342900" eaLnBrk="0" hangingPunct="0">
              <a:spcBef>
                <a:spcPct val="20000"/>
              </a:spcBef>
              <a:buClr>
                <a:schemeClr val="accent2"/>
              </a:buClr>
              <a:buFont typeface="Wingdings" pitchFamily="2" charset="2"/>
              <a:buChar char="§"/>
            </a:pPr>
            <a:r>
              <a:rPr lang="en-US" sz="2400" dirty="0">
                <a:latin typeface="Calibri" pitchFamily="34" charset="0"/>
              </a:rPr>
              <a:t>If path after roll dice blocked by wall, stays put</a:t>
            </a:r>
          </a:p>
          <a:p>
            <a:pPr marL="342900" indent="-342900" eaLnBrk="0" hangingPunct="0">
              <a:spcBef>
                <a:spcPct val="20000"/>
              </a:spcBef>
              <a:buClr>
                <a:schemeClr val="accent2"/>
              </a:buClr>
              <a:buFont typeface="Wingdings" pitchFamily="2" charset="2"/>
              <a:buChar char="§"/>
            </a:pPr>
            <a:r>
              <a:rPr lang="en-US" sz="2400" dirty="0">
                <a:solidFill>
                  <a:schemeClr val="tx2"/>
                </a:solidFill>
                <a:latin typeface="Calibri" pitchFamily="34" charset="0"/>
              </a:rPr>
              <a:t>The agent receives rewards each time step</a:t>
            </a:r>
          </a:p>
          <a:p>
            <a:pPr marL="800100" lvl="1" indent="-342900" eaLnBrk="0" hangingPunct="0">
              <a:spcBef>
                <a:spcPct val="20000"/>
              </a:spcBef>
              <a:buFont typeface="Wingdings" pitchFamily="2" charset="2"/>
              <a:buChar char="§"/>
            </a:pPr>
            <a:r>
              <a:rPr lang="en-US" sz="2400" dirty="0">
                <a:latin typeface="Calibri" pitchFamily="34" charset="0"/>
              </a:rPr>
              <a:t>“Living” </a:t>
            </a:r>
            <a:r>
              <a:rPr lang="en-US" altLang="ja-JP" sz="2400" dirty="0">
                <a:latin typeface="Calibri" pitchFamily="34" charset="0"/>
              </a:rPr>
              <a:t>reward (can be negative)</a:t>
            </a:r>
          </a:p>
          <a:p>
            <a:pPr marL="800100" lvl="1" indent="-342900" eaLnBrk="0" hangingPunct="0">
              <a:spcBef>
                <a:spcPct val="20000"/>
              </a:spcBef>
              <a:buFont typeface="Wingdings" pitchFamily="2" charset="2"/>
              <a:buChar char="§"/>
            </a:pPr>
            <a:r>
              <a:rPr lang="en-US" sz="2400" dirty="0">
                <a:latin typeface="Calibri" pitchFamily="34" charset="0"/>
              </a:rPr>
              <a:t>Additional reward at pit or target (good or bad) and will exit the grid world afterward</a:t>
            </a:r>
          </a:p>
          <a:p>
            <a:pPr marL="342900" indent="-342900" eaLnBrk="0" hangingPunct="0">
              <a:spcBef>
                <a:spcPct val="20000"/>
              </a:spcBef>
              <a:buClr>
                <a:schemeClr val="accent2"/>
              </a:buClr>
              <a:buFont typeface="Wingdings" pitchFamily="2" charset="2"/>
              <a:buChar char="§"/>
            </a:pPr>
            <a:r>
              <a:rPr lang="en-US" sz="2400" dirty="0">
                <a:solidFill>
                  <a:schemeClr val="tx2"/>
                </a:solidFill>
                <a:latin typeface="Calibri" pitchFamily="34" charset="0"/>
              </a:rPr>
              <a:t>Goal: maximize sum of rewards</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530061" y="272919"/>
            <a:ext cx="4439265" cy="3197001"/>
          </a:xfrm>
          <a:prstGeom prst="rect">
            <a:avLst/>
          </a:prstGeom>
          <a:noFill/>
        </p:spPr>
      </p:pic>
      <p:pic>
        <p:nvPicPr>
          <p:cNvPr id="11"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597726" y="2796169"/>
            <a:ext cx="457200" cy="244617"/>
          </a:xfrm>
          <a:prstGeom prst="rect">
            <a:avLst/>
          </a:prstGeom>
          <a:noFill/>
          <a:ln w="9525">
            <a:noFill/>
            <a:miter lim="800000"/>
            <a:headEnd/>
            <a:tailEnd/>
          </a:ln>
        </p:spPr>
      </p:pic>
      <p:pic>
        <p:nvPicPr>
          <p:cNvPr id="12" name="Picture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54727" y="2785820"/>
            <a:ext cx="509618" cy="218854"/>
          </a:xfrm>
          <a:prstGeom prst="rect">
            <a:avLst/>
          </a:prstGeom>
          <a:noFill/>
          <a:ln w="9525">
            <a:noFill/>
            <a:miter lim="800000"/>
            <a:headEnd/>
            <a:tailEnd/>
          </a:ln>
        </p:spPr>
      </p:pic>
      <p:pic>
        <p:nvPicPr>
          <p:cNvPr id="1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064326" y="1795220"/>
            <a:ext cx="433322" cy="781050"/>
          </a:xfrm>
          <a:prstGeom prst="rect">
            <a:avLst/>
          </a:prstGeom>
          <a:noFill/>
          <a:ln w="9525">
            <a:noFill/>
            <a:miter lim="800000"/>
            <a:headEnd/>
            <a:tailEnd/>
          </a:ln>
        </p:spPr>
      </p:pic>
      <p:pic>
        <p:nvPicPr>
          <p:cNvPr id="14" name="Picture 2" descr="C:\Users\Dan\Dropbox\Office\CS 188\Ketrina Art\MDPs\AgentTopDown.png"/>
          <p:cNvPicPr>
            <a:picLocks noChangeAspect="1" noChangeArrowheads="1"/>
          </p:cNvPicPr>
          <p:nvPr/>
        </p:nvPicPr>
        <p:blipFill>
          <a:blip r:embed="rId8" cstate="print"/>
          <a:srcRect/>
          <a:stretch>
            <a:fillRect/>
          </a:stretch>
        </p:blipFill>
        <p:spPr bwMode="auto">
          <a:xfrm>
            <a:off x="9858348" y="2481020"/>
            <a:ext cx="815578" cy="762000"/>
          </a:xfrm>
          <a:prstGeom prst="rect">
            <a:avLst/>
          </a:prstGeom>
          <a:noFill/>
        </p:spPr>
      </p:pic>
      <p:sp>
        <p:nvSpPr>
          <p:cNvPr id="2" name="Slide Number Placeholder 1">
            <a:extLst>
              <a:ext uri="{FF2B5EF4-FFF2-40B4-BE49-F238E27FC236}">
                <a16:creationId xmlns:a16="http://schemas.microsoft.com/office/drawing/2014/main" id="{1EE96F85-933D-7541-91F1-19445BCC92AF}"/>
              </a:ext>
            </a:extLst>
          </p:cNvPr>
          <p:cNvSpPr>
            <a:spLocks noGrp="1"/>
          </p:cNvSpPr>
          <p:nvPr>
            <p:ph type="sldNum" sz="quarter" idx="12"/>
          </p:nvPr>
        </p:nvSpPr>
        <p:spPr/>
        <p:txBody>
          <a:bodyPr/>
          <a:lstStyle/>
          <a:p>
            <a:fld id="{A2EF37A0-74FC-AB4F-AE4C-D9BFC6719E9F}" type="slidenum">
              <a:rPr lang="en-US" smtClean="0"/>
              <a:t>11</a:t>
            </a:fld>
            <a:endParaRPr lang="en-US"/>
          </a:p>
        </p:txBody>
      </p:sp>
    </p:spTree>
    <p:extLst>
      <p:ext uri="{BB962C8B-B14F-4D97-AF65-F5344CB8AC3E}">
        <p14:creationId xmlns:p14="http://schemas.microsoft.com/office/powerpoint/2010/main" val="208130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3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36">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43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k=12</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4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7725" y="1143000"/>
            <a:ext cx="6196550" cy="5715000"/>
          </a:xfrm>
          <a:prstGeom prst="rect">
            <a:avLst/>
          </a:prstGeom>
        </p:spPr>
      </p:pic>
      <p:sp>
        <p:nvSpPr>
          <p:cNvPr id="4" name="Slide Number Placeholder 3">
            <a:extLst>
              <a:ext uri="{FF2B5EF4-FFF2-40B4-BE49-F238E27FC236}">
                <a16:creationId xmlns:a16="http://schemas.microsoft.com/office/drawing/2014/main" id="{931B88B5-CB03-5348-ADB8-BA2A3F31B61A}"/>
              </a:ext>
            </a:extLst>
          </p:cNvPr>
          <p:cNvSpPr>
            <a:spLocks noGrp="1"/>
          </p:cNvSpPr>
          <p:nvPr>
            <p:ph type="sldNum" sz="quarter" idx="12"/>
          </p:nvPr>
        </p:nvSpPr>
        <p:spPr/>
        <p:txBody>
          <a:bodyPr/>
          <a:lstStyle/>
          <a:p>
            <a:fld id="{A2EF37A0-74FC-AB4F-AE4C-D9BFC6719E9F}" type="slidenum">
              <a:rPr lang="en-US" smtClean="0"/>
              <a:t>110</a:t>
            </a:fld>
            <a:endParaRPr lang="en-US"/>
          </a:p>
        </p:txBody>
      </p:sp>
    </p:spTree>
    <p:extLst>
      <p:ext uri="{BB962C8B-B14F-4D97-AF65-F5344CB8AC3E}">
        <p14:creationId xmlns:p14="http://schemas.microsoft.com/office/powerpoint/2010/main" val="28353158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k=100</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9.2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0746" y="1130418"/>
            <a:ext cx="6190508" cy="5727581"/>
          </a:xfrm>
          <a:prstGeom prst="rect">
            <a:avLst/>
          </a:prstGeom>
        </p:spPr>
      </p:pic>
      <p:sp>
        <p:nvSpPr>
          <p:cNvPr id="4" name="Slide Number Placeholder 3">
            <a:extLst>
              <a:ext uri="{FF2B5EF4-FFF2-40B4-BE49-F238E27FC236}">
                <a16:creationId xmlns:a16="http://schemas.microsoft.com/office/drawing/2014/main" id="{5E40BFD6-6553-7841-A55F-7656307F92B4}"/>
              </a:ext>
            </a:extLst>
          </p:cNvPr>
          <p:cNvSpPr>
            <a:spLocks noGrp="1"/>
          </p:cNvSpPr>
          <p:nvPr>
            <p:ph type="sldNum" sz="quarter" idx="12"/>
          </p:nvPr>
        </p:nvSpPr>
        <p:spPr/>
        <p:txBody>
          <a:bodyPr/>
          <a:lstStyle/>
          <a:p>
            <a:fld id="{A2EF37A0-74FC-AB4F-AE4C-D9BFC6719E9F}" type="slidenum">
              <a:rPr lang="en-US" smtClean="0"/>
              <a:t>111</a:t>
            </a:fld>
            <a:endParaRPr lang="en-US"/>
          </a:p>
        </p:txBody>
      </p:sp>
    </p:spTree>
    <p:extLst>
      <p:ext uri="{BB962C8B-B14F-4D97-AF65-F5344CB8AC3E}">
        <p14:creationId xmlns:p14="http://schemas.microsoft.com/office/powerpoint/2010/main" val="14063132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Policy Iteration</a:t>
            </a:r>
          </a:p>
        </p:txBody>
      </p:sp>
      <p:sp>
        <p:nvSpPr>
          <p:cNvPr id="1761283" name="Rectangle 3"/>
          <p:cNvSpPr>
            <a:spLocks noGrp="1" noChangeArrowheads="1"/>
          </p:cNvSpPr>
          <p:nvPr>
            <p:ph idx="1"/>
          </p:nvPr>
        </p:nvSpPr>
        <p:spPr/>
        <p:txBody>
          <a:bodyPr/>
          <a:lstStyle/>
          <a:p>
            <a:r>
              <a:rPr lang="en-US" dirty="0"/>
              <a:t>Alternative approach for optimal values:</a:t>
            </a:r>
          </a:p>
          <a:p>
            <a:pPr marL="342900" indent="-342900">
              <a:buFont typeface="Arial" panose="020B0604020202020204" pitchFamily="34" charset="0"/>
              <a:buChar char="•"/>
            </a:pPr>
            <a:r>
              <a:rPr lang="en-US" b="0" dirty="0">
                <a:solidFill>
                  <a:schemeClr val="tx2"/>
                </a:solidFill>
              </a:rPr>
              <a:t>Step 1: Policy evaluation</a:t>
            </a:r>
            <a:r>
              <a:rPr lang="en-US" b="0" dirty="0"/>
              <a:t>: calculate utilities for some fixed policy (may not be optimal!) until convergence</a:t>
            </a:r>
          </a:p>
          <a:p>
            <a:pPr marL="342900" indent="-342900">
              <a:buFont typeface="Arial" panose="020B0604020202020204" pitchFamily="34" charset="0"/>
              <a:buChar char="•"/>
            </a:pPr>
            <a:r>
              <a:rPr lang="en-US" b="0" dirty="0">
                <a:solidFill>
                  <a:schemeClr val="tx2"/>
                </a:solidFill>
              </a:rPr>
              <a:t>Step 2: Policy improvement</a:t>
            </a:r>
            <a:r>
              <a:rPr lang="en-US" b="0" dirty="0"/>
              <a:t>: update policy using one-step look-ahead with resulting converged (but not optimal!) utilities as future values</a:t>
            </a:r>
          </a:p>
          <a:p>
            <a:pPr marL="342900" indent="-342900">
              <a:buFont typeface="Arial" panose="020B0604020202020204" pitchFamily="34" charset="0"/>
              <a:buChar char="•"/>
            </a:pPr>
            <a:r>
              <a:rPr lang="en-US" b="0" dirty="0">
                <a:solidFill>
                  <a:schemeClr val="tx2"/>
                </a:solidFill>
              </a:rPr>
              <a:t>Repeat</a:t>
            </a:r>
            <a:r>
              <a:rPr lang="en-US" b="0" dirty="0"/>
              <a:t> steps until policy converges</a:t>
            </a:r>
          </a:p>
          <a:p>
            <a:pPr lvl="1"/>
            <a:endParaRPr lang="en-US" dirty="0"/>
          </a:p>
          <a:p>
            <a:r>
              <a:rPr lang="en-US" dirty="0"/>
              <a:t>This is policy iteration:</a:t>
            </a:r>
          </a:p>
          <a:p>
            <a:pPr marL="342900" indent="-342900">
              <a:buFont typeface="Arial" panose="020B0604020202020204" pitchFamily="34" charset="0"/>
              <a:buChar char="•"/>
            </a:pPr>
            <a:r>
              <a:rPr lang="en-US" b="0" dirty="0"/>
              <a:t>It’s still optimal!</a:t>
            </a:r>
          </a:p>
          <a:p>
            <a:pPr marL="342900" indent="-342900">
              <a:buFont typeface="Arial" panose="020B0604020202020204" pitchFamily="34" charset="0"/>
              <a:buChar char="•"/>
            </a:pPr>
            <a:r>
              <a:rPr lang="en-US" b="0" dirty="0"/>
              <a:t>Can converge (much) faster under some conditions</a:t>
            </a:r>
          </a:p>
        </p:txBody>
      </p:sp>
      <p:sp>
        <p:nvSpPr>
          <p:cNvPr id="2" name="Slide Number Placeholder 1">
            <a:extLst>
              <a:ext uri="{FF2B5EF4-FFF2-40B4-BE49-F238E27FC236}">
                <a16:creationId xmlns:a16="http://schemas.microsoft.com/office/drawing/2014/main" id="{D934DD2D-D152-7D43-A275-5049B24AB5C7}"/>
              </a:ext>
            </a:extLst>
          </p:cNvPr>
          <p:cNvSpPr>
            <a:spLocks noGrp="1"/>
          </p:cNvSpPr>
          <p:nvPr>
            <p:ph type="sldNum" sz="quarter" idx="12"/>
          </p:nvPr>
        </p:nvSpPr>
        <p:spPr/>
        <p:txBody>
          <a:bodyPr/>
          <a:lstStyle/>
          <a:p>
            <a:fld id="{A2EF37A0-74FC-AB4F-AE4C-D9BFC6719E9F}" type="slidenum">
              <a:rPr lang="en-US" smtClean="0"/>
              <a:t>112</a:t>
            </a:fld>
            <a:endParaRPr lang="en-US"/>
          </a:p>
        </p:txBody>
      </p:sp>
    </p:spTree>
    <p:extLst>
      <p:ext uri="{BB962C8B-B14F-4D97-AF65-F5344CB8AC3E}">
        <p14:creationId xmlns:p14="http://schemas.microsoft.com/office/powerpoint/2010/main" val="310007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12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2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12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6128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6128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612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Policy Iteration</a:t>
            </a:r>
          </a:p>
        </p:txBody>
      </p:sp>
      <p:sp>
        <p:nvSpPr>
          <p:cNvPr id="1762307" name="Rectangle 3"/>
          <p:cNvSpPr>
            <a:spLocks noGrp="1" noChangeArrowheads="1"/>
          </p:cNvSpPr>
          <p:nvPr>
            <p:ph idx="1"/>
          </p:nvPr>
        </p:nvSpPr>
        <p:spPr/>
        <p:txBody>
          <a:bodyPr/>
          <a:lstStyle/>
          <a:p>
            <a:r>
              <a:rPr lang="en-US" dirty="0">
                <a:solidFill>
                  <a:schemeClr val="tx2"/>
                </a:solidFill>
              </a:rPr>
              <a:t>Policy Evaluation</a:t>
            </a:r>
            <a:r>
              <a:rPr lang="en-US" dirty="0"/>
              <a:t>: For fixed current policy </a:t>
            </a:r>
            <a:r>
              <a:rPr lang="en-US" dirty="0">
                <a:sym typeface="Symbol" pitchFamily="18" charset="2"/>
              </a:rPr>
              <a:t>, find values w.r.t. the policy</a:t>
            </a:r>
          </a:p>
          <a:p>
            <a:pPr marL="160020" indent="-342900">
              <a:buFont typeface="Arial" panose="020B0604020202020204" pitchFamily="34" charset="0"/>
              <a:buChar char="•"/>
            </a:pPr>
            <a:r>
              <a:rPr lang="en-US" dirty="0">
                <a:sym typeface="Symbol" pitchFamily="18" charset="2"/>
              </a:rPr>
              <a:t>Iterate until values converge:</a:t>
            </a:r>
          </a:p>
          <a:p>
            <a:pPr lvl="1"/>
            <a:endParaRPr lang="en-US" dirty="0">
              <a:sym typeface="Symbol" pitchFamily="18" charset="2"/>
            </a:endParaRPr>
          </a:p>
          <a:p>
            <a:pPr lvl="1"/>
            <a:endParaRPr lang="en-US" dirty="0">
              <a:sym typeface="Symbol" pitchFamily="18" charset="2"/>
            </a:endParaRPr>
          </a:p>
          <a:p>
            <a:endParaRPr lang="en-US" dirty="0">
              <a:sym typeface="Symbol" pitchFamily="18" charset="2"/>
            </a:endParaRPr>
          </a:p>
          <a:p>
            <a:r>
              <a:rPr lang="en-US" dirty="0">
                <a:solidFill>
                  <a:schemeClr val="tx2"/>
                </a:solidFill>
              </a:rPr>
              <a:t>Policy Improvement</a:t>
            </a:r>
            <a:r>
              <a:rPr lang="en-US" dirty="0"/>
              <a:t>: For fixed values, get a better policy with one-step look-ahead:</a:t>
            </a:r>
          </a:p>
        </p:txBody>
      </p:sp>
      <p:pic>
        <p:nvPicPr>
          <p:cNvPr id="9" name="Picture 8" descr="txp_fig"/>
          <p:cNvPicPr>
            <a:picLocks noChangeAspect="1"/>
          </p:cNvPicPr>
          <p:nvPr>
            <p:custDataLst>
              <p:tags r:id="rId1"/>
            </p:custDataLst>
          </p:nvPr>
        </p:nvPicPr>
        <p:blipFill>
          <a:blip r:embed="rId4" cstate="print"/>
          <a:stretch>
            <a:fillRect/>
          </a:stretch>
        </p:blipFill>
        <p:spPr bwMode="auto">
          <a:xfrm>
            <a:off x="2030087" y="2759706"/>
            <a:ext cx="7834776" cy="690721"/>
          </a:xfrm>
          <a:prstGeom prst="rect">
            <a:avLst/>
          </a:prstGeom>
          <a:noFill/>
          <a:ln/>
          <a:effectLst/>
        </p:spPr>
      </p:pic>
      <p:pic>
        <p:nvPicPr>
          <p:cNvPr id="10" name="Picture 9" descr="txp_fig"/>
          <p:cNvPicPr>
            <a:picLocks noChangeAspect="1"/>
          </p:cNvPicPr>
          <p:nvPr>
            <p:custDataLst>
              <p:tags r:id="rId2"/>
            </p:custDataLst>
          </p:nvPr>
        </p:nvPicPr>
        <p:blipFill>
          <a:blip r:embed="rId5" cstate="print"/>
          <a:stretch>
            <a:fillRect/>
          </a:stretch>
        </p:blipFill>
        <p:spPr bwMode="auto">
          <a:xfrm>
            <a:off x="2030087" y="4704723"/>
            <a:ext cx="7215495" cy="641061"/>
          </a:xfrm>
          <a:prstGeom prst="rect">
            <a:avLst/>
          </a:prstGeom>
          <a:noFill/>
          <a:ln/>
          <a:effectLst/>
        </p:spPr>
      </p:pic>
      <mc:AlternateContent xmlns:mc="http://schemas.openxmlformats.org/markup-compatibility/2006" xmlns:a14="http://schemas.microsoft.com/office/drawing/2010/main">
        <mc:Choice Requires="a14">
          <p:sp>
            <p:nvSpPr>
              <p:cNvPr id="2" name="Rectangle 1"/>
              <p:cNvSpPr/>
              <p:nvPr/>
            </p:nvSpPr>
            <p:spPr>
              <a:xfrm>
                <a:off x="1533533" y="5741346"/>
                <a:ext cx="9124934" cy="461665"/>
              </a:xfrm>
              <a:prstGeom prst="rect">
                <a:avLst/>
              </a:prstGeom>
            </p:spPr>
            <p:txBody>
              <a:bodyPr wrap="none">
                <a:spAutoFit/>
              </a:bodyPr>
              <a:lstStyle/>
              <a:p>
                <a:pPr algn="ctr"/>
                <a:r>
                  <a:rPr lang="en-US" sz="2400" dirty="0">
                    <a:solidFill>
                      <a:schemeClr val="tx2"/>
                    </a:solidFill>
                  </a:rPr>
                  <a:t>Similar to how you derive optimal policy </a:t>
                </a:r>
                <a14:m>
                  <m:oMath xmlns:m="http://schemas.openxmlformats.org/officeDocument/2006/math">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𝜋</m:t>
                        </m:r>
                      </m:e>
                      <m:sup>
                        <m:r>
                          <a:rPr lang="en-US" sz="2400" b="0" i="1" smtClean="0">
                            <a:solidFill>
                              <a:schemeClr val="tx2"/>
                            </a:solidFill>
                            <a:latin typeface="Cambria Math" panose="02040503050406030204" pitchFamily="18" charset="0"/>
                          </a:rPr>
                          <m:t>∗</m:t>
                        </m:r>
                      </m:sup>
                    </m:sSup>
                  </m:oMath>
                </a14:m>
                <a:r>
                  <a:rPr lang="en-US" sz="2400" dirty="0">
                    <a:solidFill>
                      <a:schemeClr val="tx2"/>
                    </a:solidFill>
                  </a:rPr>
                  <a:t> given optimal value </a:t>
                </a:r>
                <a14:m>
                  <m:oMath xmlns:m="http://schemas.openxmlformats.org/officeDocument/2006/math">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𝑉</m:t>
                        </m:r>
                      </m:e>
                      <m:sup>
                        <m:r>
                          <a:rPr lang="en-US" sz="2400" b="0" i="1" smtClean="0">
                            <a:solidFill>
                              <a:schemeClr val="tx2"/>
                            </a:solidFill>
                            <a:latin typeface="Cambria Math" panose="02040503050406030204" pitchFamily="18" charset="0"/>
                          </a:rPr>
                          <m:t>∗</m:t>
                        </m:r>
                      </m:sup>
                    </m:sSup>
                  </m:oMath>
                </a14:m>
                <a:endParaRPr lang="en-US" sz="2400" dirty="0">
                  <a:solidFill>
                    <a:schemeClr val="tx2"/>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533533" y="5741346"/>
                <a:ext cx="9124934" cy="461665"/>
              </a:xfrm>
              <a:prstGeom prst="rect">
                <a:avLst/>
              </a:prstGeom>
              <a:blipFill>
                <a:blip r:embed="rId6"/>
                <a:stretch>
                  <a:fillRect l="-556" t="-8108" b="-2702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B0E55880-F7BD-6845-B53A-FD9391031AC1}"/>
              </a:ext>
            </a:extLst>
          </p:cNvPr>
          <p:cNvSpPr>
            <a:spLocks noGrp="1"/>
          </p:cNvSpPr>
          <p:nvPr>
            <p:ph type="sldNum" sz="quarter" idx="12"/>
          </p:nvPr>
        </p:nvSpPr>
        <p:spPr/>
        <p:txBody>
          <a:bodyPr/>
          <a:lstStyle/>
          <a:p>
            <a:fld id="{A2EF37A0-74FC-AB4F-AE4C-D9BFC6719E9F}" type="slidenum">
              <a:rPr lang="en-US" smtClean="0"/>
              <a:t>113</a:t>
            </a:fld>
            <a:endParaRPr lang="en-US"/>
          </a:p>
        </p:txBody>
      </p:sp>
    </p:spTree>
    <p:extLst>
      <p:ext uri="{BB962C8B-B14F-4D97-AF65-F5344CB8AC3E}">
        <p14:creationId xmlns:p14="http://schemas.microsoft.com/office/powerpoint/2010/main" val="360230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23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599" y="152718"/>
            <a:ext cx="8087833" cy="1371600"/>
          </a:xfrm>
        </p:spPr>
        <p:txBody>
          <a:bodyPr/>
          <a:lstStyle/>
          <a:p>
            <a:r>
              <a:rPr lang="en-US" dirty="0"/>
              <a:t>Comparison of “VI” </a:t>
            </a:r>
            <a:r>
              <a:rPr lang="en-US" dirty="0" err="1"/>
              <a:t>aNd</a:t>
            </a:r>
            <a:r>
              <a:rPr lang="en-US" dirty="0"/>
              <a:t> “PI”</a:t>
            </a:r>
          </a:p>
        </p:txBody>
      </p:sp>
      <p:sp>
        <p:nvSpPr>
          <p:cNvPr id="33795" name="Rectangle 3"/>
          <p:cNvSpPr>
            <a:spLocks noGrp="1" noChangeArrowheads="1"/>
          </p:cNvSpPr>
          <p:nvPr>
            <p:ph idx="1"/>
          </p:nvPr>
        </p:nvSpPr>
        <p:spPr/>
        <p:txBody>
          <a:bodyPr>
            <a:normAutofit fontScale="92500" lnSpcReduction="10000"/>
          </a:bodyPr>
          <a:lstStyle/>
          <a:p>
            <a:r>
              <a:rPr lang="en-US" dirty="0"/>
              <a:t>Both value iteration and policy iteration compute the same thing (all optimal values)</a:t>
            </a:r>
          </a:p>
          <a:p>
            <a:pPr lvl="3"/>
            <a:endParaRPr lang="en-US" dirty="0"/>
          </a:p>
          <a:p>
            <a:r>
              <a:rPr lang="en-US" dirty="0"/>
              <a:t>In value iteration:</a:t>
            </a:r>
          </a:p>
          <a:p>
            <a:pPr lvl="1"/>
            <a:r>
              <a:rPr lang="en-US" dirty="0"/>
              <a:t>Every iteration updates both the values and (implicitly) the policy</a:t>
            </a:r>
          </a:p>
          <a:p>
            <a:pPr lvl="1"/>
            <a:r>
              <a:rPr lang="en-US" dirty="0"/>
              <a:t>We don’t track the policy, but taking the max over actions implicitly </a:t>
            </a:r>
            <a:r>
              <a:rPr lang="en-US" dirty="0" err="1"/>
              <a:t>recomputes</a:t>
            </a:r>
            <a:r>
              <a:rPr lang="en-US" dirty="0"/>
              <a:t> it</a:t>
            </a:r>
          </a:p>
          <a:p>
            <a:pPr lvl="3"/>
            <a:endParaRPr lang="en-US" dirty="0"/>
          </a:p>
          <a:p>
            <a:r>
              <a:rPr lang="en-US" dirty="0"/>
              <a:t>In policy iteration:</a:t>
            </a:r>
          </a:p>
          <a:p>
            <a:pPr lvl="1"/>
            <a:r>
              <a:rPr lang="en-US" dirty="0"/>
              <a:t>We do several passes that update utilities with fixed policy (each pass is fast because we consider only one action, not all of them)</a:t>
            </a:r>
          </a:p>
          <a:p>
            <a:pPr lvl="1"/>
            <a:r>
              <a:rPr lang="en-US" dirty="0"/>
              <a:t>After the policy is evaluated, a new policy is chosen (slow like a value iteration pass)</a:t>
            </a:r>
          </a:p>
          <a:p>
            <a:pPr lvl="1"/>
            <a:r>
              <a:rPr lang="en-US" dirty="0"/>
              <a:t>The new policy will be better (or we’re done)</a:t>
            </a:r>
          </a:p>
          <a:p>
            <a:pPr lvl="4"/>
            <a:endParaRPr lang="en-US" dirty="0"/>
          </a:p>
          <a:p>
            <a:r>
              <a:rPr lang="en-US" dirty="0"/>
              <a:t>(Both are </a:t>
            </a:r>
            <a:r>
              <a:rPr lang="en-US" dirty="0">
                <a:solidFill>
                  <a:schemeClr val="tx2"/>
                </a:solidFill>
              </a:rPr>
              <a:t>dynamic programs</a:t>
            </a:r>
            <a:r>
              <a:rPr lang="en-US" dirty="0"/>
              <a:t> for solving MDPs)</a:t>
            </a:r>
          </a:p>
        </p:txBody>
      </p:sp>
      <p:sp>
        <p:nvSpPr>
          <p:cNvPr id="2" name="Slide Number Placeholder 1">
            <a:extLst>
              <a:ext uri="{FF2B5EF4-FFF2-40B4-BE49-F238E27FC236}">
                <a16:creationId xmlns:a16="http://schemas.microsoft.com/office/drawing/2014/main" id="{28058BFD-B3DC-0541-B963-81CE1D4947BA}"/>
              </a:ext>
            </a:extLst>
          </p:cNvPr>
          <p:cNvSpPr>
            <a:spLocks noGrp="1"/>
          </p:cNvSpPr>
          <p:nvPr>
            <p:ph type="sldNum" sz="quarter" idx="12"/>
          </p:nvPr>
        </p:nvSpPr>
        <p:spPr/>
        <p:txBody>
          <a:bodyPr/>
          <a:lstStyle/>
          <a:p>
            <a:fld id="{A2EF37A0-74FC-AB4F-AE4C-D9BFC6719E9F}" type="slidenum">
              <a:rPr lang="en-US" smtClean="0"/>
              <a:t>114</a:t>
            </a:fld>
            <a:endParaRPr lang="en-US"/>
          </a:p>
        </p:txBody>
      </p:sp>
    </p:spTree>
    <p:extLst>
      <p:ext uri="{BB962C8B-B14F-4D97-AF65-F5344CB8AC3E}">
        <p14:creationId xmlns:p14="http://schemas.microsoft.com/office/powerpoint/2010/main" val="91452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79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7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MDP Algorithms</a:t>
            </a:r>
          </a:p>
        </p:txBody>
      </p:sp>
      <p:sp>
        <p:nvSpPr>
          <p:cNvPr id="3" name="Content Placeholder 2"/>
          <p:cNvSpPr>
            <a:spLocks noGrp="1"/>
          </p:cNvSpPr>
          <p:nvPr>
            <p:ph idx="1"/>
          </p:nvPr>
        </p:nvSpPr>
        <p:spPr/>
        <p:txBody>
          <a:bodyPr/>
          <a:lstStyle/>
          <a:p>
            <a:r>
              <a:rPr lang="en-US" dirty="0"/>
              <a:t>So you want to….</a:t>
            </a:r>
          </a:p>
          <a:p>
            <a:pPr marL="342900" indent="-342900">
              <a:buFont typeface="Arial" panose="020B0604020202020204" pitchFamily="34" charset="0"/>
              <a:buChar char="•"/>
            </a:pPr>
            <a:r>
              <a:rPr lang="en-US" b="0" dirty="0"/>
              <a:t>Turn </a:t>
            </a:r>
            <a:r>
              <a:rPr lang="en-US" b="0" dirty="0">
                <a:solidFill>
                  <a:schemeClr val="tx2"/>
                </a:solidFill>
              </a:rPr>
              <a:t>values</a:t>
            </a:r>
            <a:r>
              <a:rPr lang="en-US" b="0" dirty="0"/>
              <a:t> into a </a:t>
            </a:r>
            <a:r>
              <a:rPr lang="en-US" b="0" dirty="0">
                <a:solidFill>
                  <a:schemeClr val="accent3"/>
                </a:solidFill>
              </a:rPr>
              <a:t>policy</a:t>
            </a:r>
            <a:r>
              <a:rPr lang="en-US" b="0" dirty="0"/>
              <a:t>: use one-step </a:t>
            </a:r>
            <a:r>
              <a:rPr lang="en-US" b="0" dirty="0" err="1"/>
              <a:t>lookahead</a:t>
            </a:r>
            <a:endParaRPr lang="en-US" b="0" dirty="0"/>
          </a:p>
          <a:p>
            <a:pPr marL="342900" indent="-342900">
              <a:buFont typeface="Arial" panose="020B0604020202020204" pitchFamily="34" charset="0"/>
              <a:buChar char="•"/>
            </a:pPr>
            <a:r>
              <a:rPr lang="en-US" b="0" dirty="0"/>
              <a:t>Compute optimal </a:t>
            </a:r>
            <a:r>
              <a:rPr lang="en-US" b="0" dirty="0">
                <a:solidFill>
                  <a:schemeClr val="tx2"/>
                </a:solidFill>
              </a:rPr>
              <a:t>values</a:t>
            </a:r>
            <a:r>
              <a:rPr lang="en-US" b="0" dirty="0"/>
              <a:t>: use </a:t>
            </a:r>
            <a:r>
              <a:rPr lang="en-US" b="0" dirty="0">
                <a:solidFill>
                  <a:schemeClr val="tx2"/>
                </a:solidFill>
              </a:rPr>
              <a:t>value iteration</a:t>
            </a:r>
            <a:r>
              <a:rPr lang="en-US" b="0" dirty="0"/>
              <a:t> or </a:t>
            </a:r>
            <a:r>
              <a:rPr lang="en-US" b="0" dirty="0">
                <a:solidFill>
                  <a:schemeClr val="accent3"/>
                </a:solidFill>
              </a:rPr>
              <a:t>policy iteration</a:t>
            </a:r>
          </a:p>
          <a:p>
            <a:pPr marL="342900" indent="-342900">
              <a:buFont typeface="Arial" panose="020B0604020202020204" pitchFamily="34" charset="0"/>
              <a:buChar char="•"/>
            </a:pPr>
            <a:r>
              <a:rPr lang="en-US" b="0" dirty="0"/>
              <a:t>Compute </a:t>
            </a:r>
            <a:r>
              <a:rPr lang="en-US" b="0" dirty="0">
                <a:solidFill>
                  <a:schemeClr val="tx2"/>
                </a:solidFill>
              </a:rPr>
              <a:t>values</a:t>
            </a:r>
            <a:r>
              <a:rPr lang="en-US" b="0" dirty="0"/>
              <a:t> for a particular </a:t>
            </a:r>
            <a:r>
              <a:rPr lang="en-US" b="0" dirty="0">
                <a:solidFill>
                  <a:schemeClr val="accent3"/>
                </a:solidFill>
              </a:rPr>
              <a:t>policy</a:t>
            </a:r>
            <a:r>
              <a:rPr lang="en-US" b="0" dirty="0"/>
              <a:t>: use </a:t>
            </a:r>
            <a:r>
              <a:rPr lang="en-US" b="0" dirty="0">
                <a:solidFill>
                  <a:schemeClr val="accent3"/>
                </a:solidFill>
              </a:rPr>
              <a:t>policy evaluation</a:t>
            </a:r>
          </a:p>
          <a:p>
            <a:pPr lvl="1"/>
            <a:endParaRPr lang="en-US" dirty="0"/>
          </a:p>
          <a:p>
            <a:r>
              <a:rPr lang="en-US" dirty="0"/>
              <a:t>These all look the same!</a:t>
            </a:r>
          </a:p>
          <a:p>
            <a:pPr marL="160020" indent="-342900">
              <a:buFont typeface="Arial" panose="020B0604020202020204" pitchFamily="34" charset="0"/>
              <a:buChar char="•"/>
            </a:pPr>
            <a:r>
              <a:rPr lang="en-US" b="0" dirty="0"/>
              <a:t>They basically are – they are all variations of Bellman updates</a:t>
            </a:r>
          </a:p>
          <a:p>
            <a:pPr marL="160020" indent="-342900">
              <a:buFont typeface="Arial" panose="020B0604020202020204" pitchFamily="34" charset="0"/>
              <a:buChar char="•"/>
            </a:pPr>
            <a:r>
              <a:rPr lang="en-US" b="0" dirty="0"/>
              <a:t>They all use one-step lookahead expectimax fragments</a:t>
            </a:r>
          </a:p>
          <a:p>
            <a:pPr marL="160020" indent="-342900">
              <a:buFont typeface="Arial" panose="020B0604020202020204" pitchFamily="34" charset="0"/>
              <a:buChar char="•"/>
            </a:pPr>
            <a:r>
              <a:rPr lang="en-US" b="0" dirty="0"/>
              <a:t>They differ only in whether we plug in a fixed policy or max over actions</a:t>
            </a:r>
          </a:p>
        </p:txBody>
      </p:sp>
      <p:sp>
        <p:nvSpPr>
          <p:cNvPr id="4" name="Slide Number Placeholder 3">
            <a:extLst>
              <a:ext uri="{FF2B5EF4-FFF2-40B4-BE49-F238E27FC236}">
                <a16:creationId xmlns:a16="http://schemas.microsoft.com/office/drawing/2014/main" id="{D257CDE1-8B78-CF4C-A48C-2498D296F341}"/>
              </a:ext>
            </a:extLst>
          </p:cNvPr>
          <p:cNvSpPr>
            <a:spLocks noGrp="1"/>
          </p:cNvSpPr>
          <p:nvPr>
            <p:ph type="sldNum" sz="quarter" idx="12"/>
          </p:nvPr>
        </p:nvSpPr>
        <p:spPr/>
        <p:txBody>
          <a:bodyPr/>
          <a:lstStyle/>
          <a:p>
            <a:fld id="{A2EF37A0-74FC-AB4F-AE4C-D9BFC6719E9F}" type="slidenum">
              <a:rPr lang="en-US" smtClean="0"/>
              <a:t>115</a:t>
            </a:fld>
            <a:endParaRPr lang="en-US"/>
          </a:p>
        </p:txBody>
      </p:sp>
    </p:spTree>
    <p:extLst>
      <p:ext uri="{BB962C8B-B14F-4D97-AF65-F5344CB8AC3E}">
        <p14:creationId xmlns:p14="http://schemas.microsoft.com/office/powerpoint/2010/main" val="290133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E4E8-609A-4C98-A80D-CD7885BAE248}"/>
              </a:ext>
            </a:extLst>
          </p:cNvPr>
          <p:cNvSpPr>
            <a:spLocks noGrp="1"/>
          </p:cNvSpPr>
          <p:nvPr>
            <p:ph type="title"/>
          </p:nvPr>
        </p:nvSpPr>
        <p:spPr>
          <a:xfrm>
            <a:off x="609600" y="152719"/>
            <a:ext cx="7721600" cy="866496"/>
          </a:xfrm>
        </p:spPr>
        <p:txBody>
          <a:bodyPr/>
          <a:lstStyle/>
          <a:p>
            <a:r>
              <a:rPr lang="en-US" dirty="0"/>
              <a:t>Final Slide: MDP Notation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64EA02-9426-41F6-A796-1FA52CB1519A}"/>
                  </a:ext>
                </a:extLst>
              </p:cNvPr>
              <p:cNvSpPr txBox="1"/>
              <p:nvPr/>
            </p:nvSpPr>
            <p:spPr>
              <a:xfrm>
                <a:off x="3726873" y="1149927"/>
                <a:ext cx="7668491" cy="562820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dirty="0" smtClean="0">
                          <a:solidFill>
                            <a:schemeClr val="tx1"/>
                          </a:solidFill>
                          <a:latin typeface="Cambria Math" panose="02040503050406030204" pitchFamily="18" charset="0"/>
                          <a:cs typeface="Calibri" panose="020F0502020204030204" pitchFamily="34" charset="0"/>
                        </a:rPr>
                        <m:t>𝑉</m:t>
                      </m:r>
                      <m:d>
                        <m:dPr>
                          <m:ctrlPr>
                            <a:rPr lang="en-US" sz="2000" b="0" i="1" dirty="0" smtClean="0">
                              <a:solidFill>
                                <a:schemeClr val="tx1"/>
                              </a:solidFill>
                              <a:latin typeface="Cambria Math" panose="02040503050406030204" pitchFamily="18" charset="0"/>
                              <a:cs typeface="Calibri" panose="020F0502020204030204" pitchFamily="34" charset="0"/>
                            </a:rPr>
                          </m:ctrlPr>
                        </m:dPr>
                        <m:e>
                          <m:r>
                            <a:rPr lang="en-US" sz="2000" b="0" i="1" dirty="0" smtClean="0">
                              <a:solidFill>
                                <a:schemeClr val="tx1"/>
                              </a:solidFill>
                              <a:latin typeface="Cambria Math" panose="02040503050406030204" pitchFamily="18" charset="0"/>
                              <a:cs typeface="Calibri" panose="020F0502020204030204" pitchFamily="34" charset="0"/>
                            </a:rPr>
                            <m:t>𝑠</m:t>
                          </m:r>
                        </m:e>
                      </m:d>
                      <m:r>
                        <a:rPr lang="en-US" sz="2000" b="0" i="1" dirty="0" smtClean="0">
                          <a:solidFill>
                            <a:schemeClr val="tx1"/>
                          </a:solidFill>
                          <a:latin typeface="Cambria Math" panose="02040503050406030204" pitchFamily="18" charset="0"/>
                          <a:cs typeface="Calibri" panose="020F0502020204030204" pitchFamily="34" charset="0"/>
                        </a:rPr>
                        <m:t>=</m:t>
                      </m:r>
                      <m:func>
                        <m:funcPr>
                          <m:ctrlPr>
                            <a:rPr lang="en-US" sz="2000" b="0" i="1" dirty="0" smtClean="0">
                              <a:solidFill>
                                <a:schemeClr val="tx1"/>
                              </a:solidFill>
                              <a:latin typeface="Cambria Math" panose="02040503050406030204" pitchFamily="18" charset="0"/>
                              <a:cs typeface="Calibri" panose="020F0502020204030204" pitchFamily="34" charset="0"/>
                            </a:rPr>
                          </m:ctrlPr>
                        </m:funcPr>
                        <m:fName>
                          <m:limLow>
                            <m:limLowPr>
                              <m:ctrlPr>
                                <a:rPr lang="en-US" sz="2000" b="0" i="1" dirty="0" smtClean="0">
                                  <a:solidFill>
                                    <a:schemeClr val="tx1"/>
                                  </a:solidFill>
                                  <a:latin typeface="Cambria Math" panose="02040503050406030204" pitchFamily="18" charset="0"/>
                                  <a:cs typeface="Calibri" panose="020F0502020204030204" pitchFamily="34" charset="0"/>
                                </a:rPr>
                              </m:ctrlPr>
                            </m:limLowPr>
                            <m:e>
                              <m:r>
                                <m:rPr>
                                  <m:sty m:val="p"/>
                                </m:rPr>
                                <a:rPr lang="en-US" sz="2000" b="0" i="0" dirty="0" smtClean="0">
                                  <a:solidFill>
                                    <a:schemeClr val="tx1"/>
                                  </a:solidFill>
                                  <a:latin typeface="Cambria Math" panose="02040503050406030204" pitchFamily="18" charset="0"/>
                                  <a:cs typeface="Calibri" panose="020F0502020204030204" pitchFamily="34" charset="0"/>
                                </a:rPr>
                                <m:t>max</m:t>
                              </m:r>
                            </m:e>
                            <m:lim>
                              <m:r>
                                <a:rPr lang="en-US" sz="2000" b="0" i="1" dirty="0" smtClean="0">
                                  <a:solidFill>
                                    <a:schemeClr val="tx1"/>
                                  </a:solidFill>
                                  <a:latin typeface="Cambria Math" panose="02040503050406030204" pitchFamily="18" charset="0"/>
                                  <a:cs typeface="Calibri" panose="020F0502020204030204" pitchFamily="34" charset="0"/>
                                </a:rPr>
                                <m:t>𝑎</m:t>
                              </m:r>
                            </m:lim>
                          </m:limLow>
                        </m:fName>
                        <m:e>
                          <m:nary>
                            <m:naryPr>
                              <m:chr m:val="∑"/>
                              <m:supHide m:val="on"/>
                              <m:ctrlPr>
                                <a:rPr lang="en-US" sz="2000" b="0" i="1" dirty="0" smtClean="0">
                                  <a:solidFill>
                                    <a:schemeClr val="tx1"/>
                                  </a:solidFill>
                                  <a:latin typeface="Cambria Math" panose="02040503050406030204" pitchFamily="18" charset="0"/>
                                  <a:cs typeface="Calibri" panose="020F0502020204030204" pitchFamily="34" charset="0"/>
                                </a:rPr>
                              </m:ctrlPr>
                            </m:naryPr>
                            <m:sub>
                              <m:r>
                                <a:rPr lang="en-US" sz="2000" b="0" i="1" dirty="0" smtClean="0">
                                  <a:solidFill>
                                    <a:schemeClr val="tx1"/>
                                  </a:solidFill>
                                  <a:latin typeface="Cambria Math" panose="02040503050406030204" pitchFamily="18" charset="0"/>
                                  <a:cs typeface="Calibri" panose="020F0502020204030204" pitchFamily="34" charset="0"/>
                                </a:rPr>
                                <m:t>𝑠</m:t>
                              </m:r>
                              <m:r>
                                <a:rPr lang="en-US" sz="2000" b="0" i="1" dirty="0" smtClean="0">
                                  <a:solidFill>
                                    <a:schemeClr val="tx1"/>
                                  </a:solidFill>
                                  <a:latin typeface="Cambria Math" panose="02040503050406030204" pitchFamily="18" charset="0"/>
                                  <a:cs typeface="Calibri" panose="020F0502020204030204" pitchFamily="34" charset="0"/>
                                </a:rPr>
                                <m:t>′</m:t>
                              </m:r>
                            </m:sub>
                            <m:sup/>
                            <m:e>
                              <m:r>
                                <a:rPr lang="en-US" sz="2000" b="0" i="1" dirty="0" smtClean="0">
                                  <a:solidFill>
                                    <a:schemeClr val="tx1"/>
                                  </a:solidFill>
                                  <a:latin typeface="Cambria Math" panose="02040503050406030204" pitchFamily="18" charset="0"/>
                                  <a:cs typeface="Calibri" panose="020F0502020204030204" pitchFamily="34" charset="0"/>
                                </a:rPr>
                                <m:t>𝑃</m:t>
                              </m:r>
                              <m:d>
                                <m:dPr>
                                  <m:endChr m:val="|"/>
                                  <m:ctrlPr>
                                    <a:rPr lang="en-US" sz="2000" b="0" i="1" dirty="0" smtClean="0">
                                      <a:solidFill>
                                        <a:schemeClr val="tx1"/>
                                      </a:solidFill>
                                      <a:latin typeface="Cambria Math" panose="02040503050406030204" pitchFamily="18" charset="0"/>
                                      <a:cs typeface="Calibri" panose="020F0502020204030204" pitchFamily="34" charset="0"/>
                                    </a:rPr>
                                  </m:ctrlPr>
                                </m:dPr>
                                <m:e>
                                  <m:sSup>
                                    <m:sSupPr>
                                      <m:ctrlPr>
                                        <a:rPr lang="en-US" sz="2000" b="0" i="1" dirty="0" smtClean="0">
                                          <a:solidFill>
                                            <a:schemeClr val="tx1"/>
                                          </a:solidFill>
                                          <a:latin typeface="Cambria Math" panose="02040503050406030204" pitchFamily="18" charset="0"/>
                                          <a:cs typeface="Calibri" panose="020F0502020204030204" pitchFamily="34" charset="0"/>
                                        </a:rPr>
                                      </m:ctrlPr>
                                    </m:sSupPr>
                                    <m:e>
                                      <m:r>
                                        <a:rPr lang="en-US" sz="2000" b="0" i="1" dirty="0" smtClean="0">
                                          <a:solidFill>
                                            <a:schemeClr val="tx1"/>
                                          </a:solidFill>
                                          <a:latin typeface="Cambria Math" panose="02040503050406030204" pitchFamily="18" charset="0"/>
                                          <a:cs typeface="Calibri" panose="020F0502020204030204" pitchFamily="34" charset="0"/>
                                        </a:rPr>
                                        <m:t>𝑠</m:t>
                                      </m:r>
                                    </m:e>
                                    <m:sup>
                                      <m:r>
                                        <a:rPr lang="en-US" sz="2000" b="0" i="1" dirty="0" smtClean="0">
                                          <a:solidFill>
                                            <a:schemeClr val="tx1"/>
                                          </a:solidFill>
                                          <a:latin typeface="Cambria Math" panose="02040503050406030204" pitchFamily="18" charset="0"/>
                                          <a:cs typeface="Calibri" panose="020F0502020204030204" pitchFamily="34" charset="0"/>
                                        </a:rPr>
                                        <m:t>′</m:t>
                                      </m:r>
                                    </m:sup>
                                  </m:sSup>
                                </m:e>
                              </m:d>
                              <m:r>
                                <a:rPr lang="en-US" sz="2000" b="0" i="1" dirty="0" smtClean="0">
                                  <a:solidFill>
                                    <a:schemeClr val="tx1"/>
                                  </a:solidFill>
                                  <a:latin typeface="Cambria Math" panose="02040503050406030204" pitchFamily="18" charset="0"/>
                                  <a:cs typeface="Calibri" panose="020F0502020204030204" pitchFamily="34" charset="0"/>
                                </a:rPr>
                                <m:t>𝑠</m:t>
                              </m:r>
                              <m:r>
                                <a:rPr lang="en-US" sz="2000" b="0" i="1" dirty="0" smtClean="0">
                                  <a:solidFill>
                                    <a:schemeClr val="tx1"/>
                                  </a:solidFill>
                                  <a:latin typeface="Cambria Math" panose="02040503050406030204" pitchFamily="18" charset="0"/>
                                  <a:cs typeface="Calibri" panose="020F0502020204030204" pitchFamily="34" charset="0"/>
                                </a:rPr>
                                <m:t>,</m:t>
                              </m:r>
                              <m:r>
                                <a:rPr lang="en-US" sz="2000" b="0" i="1" dirty="0" smtClean="0">
                                  <a:solidFill>
                                    <a:schemeClr val="tx1"/>
                                  </a:solidFill>
                                  <a:latin typeface="Cambria Math" panose="02040503050406030204" pitchFamily="18" charset="0"/>
                                  <a:cs typeface="Calibri" panose="020F0502020204030204" pitchFamily="34" charset="0"/>
                                </a:rPr>
                                <m:t>𝑎</m:t>
                              </m:r>
                              <m:r>
                                <a:rPr lang="en-US" sz="2000" b="0" i="1" dirty="0" smtClean="0">
                                  <a:solidFill>
                                    <a:schemeClr val="tx1"/>
                                  </a:solidFill>
                                  <a:latin typeface="Cambria Math" panose="02040503050406030204" pitchFamily="18" charset="0"/>
                                  <a:cs typeface="Calibri" panose="020F0502020204030204" pitchFamily="34" charset="0"/>
                                </a:rPr>
                                <m:t>)</m:t>
                              </m:r>
                              <m:r>
                                <a:rPr lang="en-US" sz="2000" b="0" i="1" dirty="0" smtClean="0">
                                  <a:solidFill>
                                    <a:schemeClr val="tx1"/>
                                  </a:solidFill>
                                  <a:latin typeface="Cambria Math" panose="02040503050406030204" pitchFamily="18" charset="0"/>
                                  <a:cs typeface="Calibri" panose="020F0502020204030204" pitchFamily="34" charset="0"/>
                                </a:rPr>
                                <m:t>𝑉</m:t>
                              </m:r>
                              <m:r>
                                <a:rPr lang="en-US" sz="2000" b="0" i="1" dirty="0" smtClean="0">
                                  <a:solidFill>
                                    <a:schemeClr val="tx1"/>
                                  </a:solidFill>
                                  <a:latin typeface="Cambria Math" panose="02040503050406030204" pitchFamily="18" charset="0"/>
                                  <a:cs typeface="Calibri" panose="020F0502020204030204" pitchFamily="34" charset="0"/>
                                </a:rPr>
                                <m:t>(</m:t>
                              </m:r>
                              <m:sSup>
                                <m:sSupPr>
                                  <m:ctrlPr>
                                    <a:rPr lang="en-US" sz="2000" b="0" i="1" dirty="0" smtClean="0">
                                      <a:solidFill>
                                        <a:schemeClr val="tx1"/>
                                      </a:solidFill>
                                      <a:latin typeface="Cambria Math" panose="02040503050406030204" pitchFamily="18" charset="0"/>
                                      <a:cs typeface="Calibri" panose="020F0502020204030204" pitchFamily="34" charset="0"/>
                                    </a:rPr>
                                  </m:ctrlPr>
                                </m:sSupPr>
                                <m:e>
                                  <m:r>
                                    <a:rPr lang="en-US" sz="2000" b="0" i="1" dirty="0" smtClean="0">
                                      <a:solidFill>
                                        <a:schemeClr val="tx1"/>
                                      </a:solidFill>
                                      <a:latin typeface="Cambria Math" panose="02040503050406030204" pitchFamily="18" charset="0"/>
                                      <a:cs typeface="Calibri" panose="020F0502020204030204" pitchFamily="34" charset="0"/>
                                    </a:rPr>
                                    <m:t>𝑠</m:t>
                                  </m:r>
                                </m:e>
                                <m:sup>
                                  <m:r>
                                    <a:rPr lang="en-US" sz="2000" b="0" i="1" dirty="0" smtClean="0">
                                      <a:solidFill>
                                        <a:schemeClr val="tx1"/>
                                      </a:solidFill>
                                      <a:latin typeface="Cambria Math" panose="02040503050406030204" pitchFamily="18" charset="0"/>
                                      <a:cs typeface="Calibri" panose="020F0502020204030204" pitchFamily="34" charset="0"/>
                                    </a:rPr>
                                    <m:t>′</m:t>
                                  </m:r>
                                </m:sup>
                              </m:sSup>
                              <m:r>
                                <a:rPr lang="en-US" sz="2000" b="0" i="1" dirty="0" smtClean="0">
                                  <a:solidFill>
                                    <a:schemeClr val="tx1"/>
                                  </a:solidFill>
                                  <a:latin typeface="Cambria Math" panose="02040503050406030204" pitchFamily="18" charset="0"/>
                                  <a:cs typeface="Calibri" panose="020F0502020204030204" pitchFamily="34" charset="0"/>
                                </a:rPr>
                                <m:t>)</m:t>
                              </m:r>
                            </m:e>
                          </m:nary>
                        </m:e>
                      </m:func>
                    </m:oMath>
                  </m:oMathPara>
                </a14:m>
                <a:endParaRPr lang="en-US" sz="2000" dirty="0">
                  <a:solidFill>
                    <a:schemeClr val="tx1"/>
                  </a:solidFill>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r>
                        <a:rPr lang="en-US" sz="2000" b="0" i="1" smtClean="0">
                          <a:solidFill>
                            <a:schemeClr val="tx1"/>
                          </a:solidFill>
                          <a:latin typeface="Cambria Math" panose="02040503050406030204" pitchFamily="18" charset="0"/>
                          <a:cs typeface="Calibri" panose="020F0502020204030204" pitchFamily="34" charset="0"/>
                        </a:rPr>
                        <m:t>𝑉</m:t>
                      </m:r>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e>
                      </m:d>
                      <m:r>
                        <a:rPr lang="en-US" sz="2000" b="0" i="1" smtClean="0">
                          <a:solidFill>
                            <a:schemeClr val="tx1"/>
                          </a:solidFill>
                          <a:latin typeface="Cambria Math" panose="02040503050406030204" pitchFamily="18" charset="0"/>
                          <a:cs typeface="Calibri" panose="020F0502020204030204" pitchFamily="34" charset="0"/>
                        </a:rPr>
                        <m:t>=</m:t>
                      </m:r>
                      <m:func>
                        <m:funcPr>
                          <m:ctrlPr>
                            <a:rPr lang="en-US" sz="2000" b="0" i="1" smtClean="0">
                              <a:solidFill>
                                <a:schemeClr val="tx1"/>
                              </a:solidFill>
                              <a:latin typeface="Cambria Math" panose="02040503050406030204" pitchFamily="18" charset="0"/>
                              <a:cs typeface="Calibri" panose="020F0502020204030204" pitchFamily="34" charset="0"/>
                            </a:rPr>
                          </m:ctrlPr>
                        </m:funcPr>
                        <m:fName>
                          <m:limLow>
                            <m:limLowPr>
                              <m:ctrlPr>
                                <a:rPr lang="en-US" sz="2000" b="0" i="1" smtClean="0">
                                  <a:solidFill>
                                    <a:schemeClr val="tx1"/>
                                  </a:solidFill>
                                  <a:latin typeface="Cambria Math" panose="02040503050406030204" pitchFamily="18" charset="0"/>
                                  <a:cs typeface="Calibri" panose="020F0502020204030204" pitchFamily="34" charset="0"/>
                                </a:rPr>
                              </m:ctrlPr>
                            </m:limLowPr>
                            <m:e>
                              <m:r>
                                <m:rPr>
                                  <m:sty m:val="p"/>
                                </m:rPr>
                                <a:rPr lang="en-US" sz="2000" b="0" i="0" smtClean="0">
                                  <a:solidFill>
                                    <a:schemeClr val="tx1"/>
                                  </a:solidFill>
                                  <a:latin typeface="Cambria Math" panose="02040503050406030204" pitchFamily="18" charset="0"/>
                                  <a:cs typeface="Calibri" panose="020F0502020204030204" pitchFamily="34" charset="0"/>
                                </a:rPr>
                                <m:t>max</m:t>
                              </m:r>
                            </m:e>
                            <m:lim>
                              <m:r>
                                <a:rPr lang="en-US" sz="2000" b="0" i="1" smtClean="0">
                                  <a:solidFill>
                                    <a:schemeClr val="tx1"/>
                                  </a:solidFill>
                                  <a:latin typeface="Cambria Math" panose="02040503050406030204" pitchFamily="18" charset="0"/>
                                  <a:cs typeface="Calibri" panose="020F0502020204030204" pitchFamily="34" charset="0"/>
                                </a:rPr>
                                <m:t>𝑎</m:t>
                              </m:r>
                            </m:lim>
                          </m:limLow>
                        </m:fName>
                        <m:e>
                          <m:nary>
                            <m:naryPr>
                              <m:chr m:val="∑"/>
                              <m:supHide m:val="on"/>
                              <m:ctrlPr>
                                <a:rPr lang="en-US" sz="2000" b="0" i="1" smtClean="0">
                                  <a:solidFill>
                                    <a:schemeClr val="tx1"/>
                                  </a:solidFill>
                                  <a:latin typeface="Cambria Math" panose="02040503050406030204" pitchFamily="18" charset="0"/>
                                  <a:cs typeface="Calibri" panose="020F0502020204030204" pitchFamily="34" charset="0"/>
                                </a:rPr>
                              </m:ctrlPr>
                            </m:naryPr>
                            <m:sub>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sub>
                            <m:sup/>
                            <m:e>
                              <m:r>
                                <a:rPr lang="en-US" sz="2000" b="0" i="1" smtClean="0">
                                  <a:solidFill>
                                    <a:schemeClr val="tx1"/>
                                  </a:solidFill>
                                  <a:latin typeface="Cambria Math" panose="02040503050406030204" pitchFamily="18" charset="0"/>
                                  <a:cs typeface="Calibri" panose="020F0502020204030204" pitchFamily="34" charset="0"/>
                                </a:rPr>
                                <m:t>𝑃</m:t>
                              </m:r>
                              <m:d>
                                <m:dPr>
                                  <m:ctrlPr>
                                    <a:rPr lang="en-US" sz="2000" b="0" i="1" smtClean="0">
                                      <a:solidFill>
                                        <a:schemeClr val="tx1"/>
                                      </a:solidFill>
                                      <a:latin typeface="Cambria Math" panose="02040503050406030204" pitchFamily="18" charset="0"/>
                                      <a:cs typeface="Calibri" panose="020F0502020204030204" pitchFamily="34" charset="0"/>
                                    </a:rPr>
                                  </m:ctrlPr>
                                </m:dPr>
                                <m:e>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𝑎</m:t>
                                  </m:r>
                                </m:e>
                              </m:d>
                              <m:d>
                                <m:dPr>
                                  <m:begChr m:val="["/>
                                  <m:endChr m:val="]"/>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𝑅</m:t>
                                  </m:r>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𝑎</m:t>
                                      </m:r>
                                      <m:r>
                                        <a:rPr lang="en-US" sz="2000" b="0" i="1" smtClean="0">
                                          <a:solidFill>
                                            <a:schemeClr val="tx1"/>
                                          </a:solidFill>
                                          <a:latin typeface="Cambria Math" panose="02040503050406030204" pitchFamily="18" charset="0"/>
                                          <a:cs typeface="Calibri" panose="020F0502020204030204" pitchFamily="34" charset="0"/>
                                        </a:rPr>
                                        <m:t>,</m:t>
                                      </m:r>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d>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𝛾</m:t>
                                  </m:r>
                                  <m:r>
                                    <a:rPr lang="en-US" sz="2000" b="0" i="1" smtClean="0">
                                      <a:solidFill>
                                        <a:schemeClr val="tx1"/>
                                      </a:solidFill>
                                      <a:latin typeface="Cambria Math" panose="02040503050406030204" pitchFamily="18" charset="0"/>
                                      <a:cs typeface="Calibri" panose="020F0502020204030204" pitchFamily="34" charset="0"/>
                                    </a:rPr>
                                    <m:t>𝑉</m:t>
                                  </m:r>
                                  <m:d>
                                    <m:dPr>
                                      <m:ctrlPr>
                                        <a:rPr lang="en-US" sz="2000" b="0" i="1" smtClean="0">
                                          <a:solidFill>
                                            <a:schemeClr val="tx1"/>
                                          </a:solidFill>
                                          <a:latin typeface="Cambria Math" panose="02040503050406030204" pitchFamily="18" charset="0"/>
                                          <a:cs typeface="Calibri" panose="020F0502020204030204" pitchFamily="34" charset="0"/>
                                        </a:rPr>
                                      </m:ctrlPr>
                                    </m:dPr>
                                    <m:e>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d>
                                </m:e>
                              </m:d>
                            </m:e>
                          </m:nary>
                        </m:e>
                      </m:func>
                    </m:oMath>
                  </m:oMathPara>
                </a14:m>
                <a:endParaRPr lang="en-US" sz="2000" b="0" dirty="0">
                  <a:solidFill>
                    <a:schemeClr val="tx1"/>
                  </a:solidFill>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sz="2000" b="0" i="1" smtClean="0">
                              <a:solidFill>
                                <a:schemeClr val="tx1"/>
                              </a:solidFill>
                              <a:latin typeface="Cambria Math" panose="02040503050406030204" pitchFamily="18" charset="0"/>
                              <a:cs typeface="Calibri" panose="020F0502020204030204" pitchFamily="34" charset="0"/>
                            </a:rPr>
                          </m:ctrlPr>
                        </m:sSubPr>
                        <m:e>
                          <m:r>
                            <a:rPr lang="en-US" sz="2000" i="1">
                              <a:solidFill>
                                <a:schemeClr val="tx1"/>
                              </a:solidFill>
                              <a:latin typeface="Cambria Math" panose="02040503050406030204" pitchFamily="18" charset="0"/>
                              <a:cs typeface="Calibri" panose="020F0502020204030204" pitchFamily="34" charset="0"/>
                            </a:rPr>
                            <m:t>𝑉</m:t>
                          </m:r>
                        </m:e>
                        <m:sub>
                          <m:r>
                            <a:rPr lang="en-US" sz="2000" b="0" i="1" smtClean="0">
                              <a:solidFill>
                                <a:schemeClr val="tx1"/>
                              </a:solidFill>
                              <a:latin typeface="Cambria Math" panose="02040503050406030204" pitchFamily="18" charset="0"/>
                              <a:cs typeface="Calibri" panose="020F0502020204030204" pitchFamily="34" charset="0"/>
                            </a:rPr>
                            <m:t>𝑘</m:t>
                          </m:r>
                          <m:r>
                            <a:rPr lang="en-US" sz="2000" b="0" i="1" smtClean="0">
                              <a:solidFill>
                                <a:schemeClr val="tx1"/>
                              </a:solidFill>
                              <a:latin typeface="Cambria Math" panose="02040503050406030204" pitchFamily="18" charset="0"/>
                              <a:cs typeface="Calibri" panose="020F0502020204030204" pitchFamily="34" charset="0"/>
                            </a:rPr>
                            <m:t>+1</m:t>
                          </m:r>
                        </m:sub>
                      </m:sSub>
                      <m:d>
                        <m:dPr>
                          <m:ctrlPr>
                            <a:rPr lang="en-US" sz="2000" i="1">
                              <a:solidFill>
                                <a:schemeClr val="tx1"/>
                              </a:solidFill>
                              <a:latin typeface="Cambria Math" panose="02040503050406030204" pitchFamily="18" charset="0"/>
                              <a:cs typeface="Calibri" panose="020F0502020204030204" pitchFamily="34" charset="0"/>
                            </a:rPr>
                          </m:ctrlPr>
                        </m:dPr>
                        <m:e>
                          <m:r>
                            <a:rPr lang="en-US" sz="2000" i="1">
                              <a:solidFill>
                                <a:schemeClr val="tx1"/>
                              </a:solidFill>
                              <a:latin typeface="Cambria Math" panose="02040503050406030204" pitchFamily="18" charset="0"/>
                              <a:cs typeface="Calibri" panose="020F0502020204030204" pitchFamily="34" charset="0"/>
                            </a:rPr>
                            <m:t>𝑠</m:t>
                          </m:r>
                        </m:e>
                      </m:d>
                      <m:r>
                        <a:rPr lang="en-US" sz="2000" i="1">
                          <a:solidFill>
                            <a:schemeClr val="tx1"/>
                          </a:solidFill>
                          <a:latin typeface="Cambria Math" panose="02040503050406030204" pitchFamily="18" charset="0"/>
                          <a:cs typeface="Calibri" panose="020F0502020204030204" pitchFamily="34" charset="0"/>
                        </a:rPr>
                        <m:t>=</m:t>
                      </m:r>
                      <m:func>
                        <m:funcPr>
                          <m:ctrlPr>
                            <a:rPr lang="en-US" sz="2000" i="1">
                              <a:solidFill>
                                <a:schemeClr val="tx1"/>
                              </a:solidFill>
                              <a:latin typeface="Cambria Math" panose="02040503050406030204" pitchFamily="18" charset="0"/>
                              <a:cs typeface="Calibri" panose="020F0502020204030204" pitchFamily="34" charset="0"/>
                            </a:rPr>
                          </m:ctrlPr>
                        </m:funcPr>
                        <m:fName>
                          <m:limLow>
                            <m:limLowPr>
                              <m:ctrlPr>
                                <a:rPr lang="en-US" sz="2000" i="1" smtClean="0">
                                  <a:solidFill>
                                    <a:schemeClr val="tx1"/>
                                  </a:solidFill>
                                  <a:latin typeface="Cambria Math" panose="02040503050406030204" pitchFamily="18" charset="0"/>
                                  <a:cs typeface="Calibri" panose="020F0502020204030204" pitchFamily="34" charset="0"/>
                                </a:rPr>
                              </m:ctrlPr>
                            </m:limLowPr>
                            <m:e>
                              <m:r>
                                <m:rPr>
                                  <m:sty m:val="p"/>
                                </m:rPr>
                                <a:rPr lang="en-US" sz="2000">
                                  <a:solidFill>
                                    <a:schemeClr val="tx1"/>
                                  </a:solidFill>
                                  <a:latin typeface="Cambria Math" panose="02040503050406030204" pitchFamily="18" charset="0"/>
                                  <a:cs typeface="Calibri" panose="020F0502020204030204" pitchFamily="34" charset="0"/>
                                </a:rPr>
                                <m:t>max</m:t>
                              </m:r>
                            </m:e>
                            <m:lim>
                              <m:r>
                                <a:rPr lang="en-US" sz="2000" i="1">
                                  <a:solidFill>
                                    <a:schemeClr val="tx1"/>
                                  </a:solidFill>
                                  <a:latin typeface="Cambria Math" panose="02040503050406030204" pitchFamily="18" charset="0"/>
                                  <a:cs typeface="Calibri" panose="020F0502020204030204" pitchFamily="34" charset="0"/>
                                </a:rPr>
                                <m:t>𝑎</m:t>
                              </m:r>
                            </m:lim>
                          </m:limLow>
                        </m:fName>
                        <m:e>
                          <m:nary>
                            <m:naryPr>
                              <m:chr m:val="∑"/>
                              <m:supHide m:val="on"/>
                              <m:ctrlPr>
                                <a:rPr lang="en-US" sz="2000" i="1" smtClean="0">
                                  <a:solidFill>
                                    <a:schemeClr val="tx1"/>
                                  </a:solidFill>
                                  <a:latin typeface="Cambria Math" panose="02040503050406030204" pitchFamily="18" charset="0"/>
                                  <a:cs typeface="Calibri" panose="020F0502020204030204" pitchFamily="34" charset="0"/>
                                </a:rPr>
                              </m:ctrlPr>
                            </m:naryPr>
                            <m:sub>
                              <m:r>
                                <a:rPr lang="en-US" sz="2000" i="1">
                                  <a:solidFill>
                                    <a:schemeClr val="tx1"/>
                                  </a:solidFill>
                                  <a:latin typeface="Cambria Math" panose="02040503050406030204" pitchFamily="18" charset="0"/>
                                  <a:cs typeface="Calibri" panose="020F0502020204030204" pitchFamily="34" charset="0"/>
                                </a:rPr>
                                <m:t>𝑠</m:t>
                              </m:r>
                              <m:r>
                                <a:rPr lang="en-US" sz="2000" i="1">
                                  <a:solidFill>
                                    <a:schemeClr val="tx1"/>
                                  </a:solidFill>
                                  <a:latin typeface="Cambria Math" panose="02040503050406030204" pitchFamily="18" charset="0"/>
                                  <a:cs typeface="Calibri" panose="020F0502020204030204" pitchFamily="34" charset="0"/>
                                </a:rPr>
                                <m:t>′</m:t>
                              </m:r>
                            </m:sub>
                            <m:sup/>
                            <m:e>
                              <m:r>
                                <a:rPr lang="en-US" sz="2000" i="1">
                                  <a:solidFill>
                                    <a:schemeClr val="tx1"/>
                                  </a:solidFill>
                                  <a:latin typeface="Cambria Math" panose="02040503050406030204" pitchFamily="18" charset="0"/>
                                  <a:cs typeface="Calibri" panose="020F0502020204030204" pitchFamily="34" charset="0"/>
                                </a:rPr>
                                <m:t>𝑃</m:t>
                              </m:r>
                              <m:d>
                                <m:dPr>
                                  <m:ctrlPr>
                                    <a:rPr lang="en-US" sz="2000" i="1">
                                      <a:solidFill>
                                        <a:schemeClr val="tx1"/>
                                      </a:solidFill>
                                      <a:latin typeface="Cambria Math" panose="02040503050406030204" pitchFamily="18" charset="0"/>
                                      <a:cs typeface="Calibri" panose="020F0502020204030204" pitchFamily="34" charset="0"/>
                                    </a:rPr>
                                  </m:ctrlPr>
                                </m:dPr>
                                <m:e>
                                  <m:sSup>
                                    <m:sSupPr>
                                      <m:ctrlPr>
                                        <a:rPr lang="en-US" sz="2000" i="1">
                                          <a:solidFill>
                                            <a:schemeClr val="tx1"/>
                                          </a:solidFill>
                                          <a:latin typeface="Cambria Math" panose="02040503050406030204" pitchFamily="18" charset="0"/>
                                          <a:cs typeface="Calibri" panose="020F0502020204030204" pitchFamily="34" charset="0"/>
                                        </a:rPr>
                                      </m:ctrlPr>
                                    </m:sSupPr>
                                    <m:e>
                                      <m:r>
                                        <a:rPr lang="en-US" sz="2000" i="1">
                                          <a:solidFill>
                                            <a:schemeClr val="tx1"/>
                                          </a:solidFill>
                                          <a:latin typeface="Cambria Math" panose="02040503050406030204" pitchFamily="18" charset="0"/>
                                          <a:cs typeface="Calibri" panose="020F0502020204030204" pitchFamily="34" charset="0"/>
                                        </a:rPr>
                                        <m:t>𝑠</m:t>
                                      </m:r>
                                    </m:e>
                                    <m:sup>
                                      <m:r>
                                        <a:rPr lang="en-US" sz="2000" i="1">
                                          <a:solidFill>
                                            <a:schemeClr val="tx1"/>
                                          </a:solidFill>
                                          <a:latin typeface="Cambria Math" panose="02040503050406030204" pitchFamily="18" charset="0"/>
                                          <a:cs typeface="Calibri" panose="020F0502020204030204" pitchFamily="34" charset="0"/>
                                        </a:rPr>
                                        <m:t>′</m:t>
                                      </m:r>
                                    </m:sup>
                                  </m:sSup>
                                </m:e>
                                <m:e>
                                  <m:r>
                                    <a:rPr lang="en-US" sz="2000" i="1">
                                      <a:solidFill>
                                        <a:schemeClr val="tx1"/>
                                      </a:solidFill>
                                      <a:latin typeface="Cambria Math" panose="02040503050406030204" pitchFamily="18" charset="0"/>
                                      <a:cs typeface="Calibri" panose="020F0502020204030204" pitchFamily="34" charset="0"/>
                                    </a:rPr>
                                    <m:t>𝑠</m:t>
                                  </m:r>
                                  <m:r>
                                    <a:rPr lang="en-US" sz="2000" i="1">
                                      <a:solidFill>
                                        <a:schemeClr val="tx1"/>
                                      </a:solidFill>
                                      <a:latin typeface="Cambria Math" panose="02040503050406030204" pitchFamily="18" charset="0"/>
                                      <a:cs typeface="Calibri" panose="020F0502020204030204" pitchFamily="34" charset="0"/>
                                    </a:rPr>
                                    <m:t>,</m:t>
                                  </m:r>
                                  <m:r>
                                    <a:rPr lang="en-US" sz="2000" i="1">
                                      <a:solidFill>
                                        <a:schemeClr val="tx1"/>
                                      </a:solidFill>
                                      <a:latin typeface="Cambria Math" panose="02040503050406030204" pitchFamily="18" charset="0"/>
                                      <a:cs typeface="Calibri" panose="020F0502020204030204" pitchFamily="34" charset="0"/>
                                    </a:rPr>
                                    <m:t>𝑎</m:t>
                                  </m:r>
                                </m:e>
                              </m:d>
                              <m:d>
                                <m:dPr>
                                  <m:begChr m:val="["/>
                                  <m:endChr m:val="]"/>
                                  <m:ctrlPr>
                                    <a:rPr lang="en-US" sz="2000" i="1" smtClean="0">
                                      <a:solidFill>
                                        <a:schemeClr val="tx1"/>
                                      </a:solidFill>
                                      <a:latin typeface="Cambria Math" panose="02040503050406030204" pitchFamily="18" charset="0"/>
                                      <a:cs typeface="Calibri" panose="020F0502020204030204" pitchFamily="34" charset="0"/>
                                    </a:rPr>
                                  </m:ctrlPr>
                                </m:dPr>
                                <m:e>
                                  <m:r>
                                    <a:rPr lang="en-US" sz="2000" i="1">
                                      <a:solidFill>
                                        <a:schemeClr val="tx1"/>
                                      </a:solidFill>
                                      <a:latin typeface="Cambria Math" panose="02040503050406030204" pitchFamily="18" charset="0"/>
                                      <a:cs typeface="Calibri" panose="020F0502020204030204" pitchFamily="34" charset="0"/>
                                    </a:rPr>
                                    <m:t>𝑅</m:t>
                                  </m:r>
                                  <m:d>
                                    <m:dPr>
                                      <m:ctrlPr>
                                        <a:rPr lang="en-US" sz="2000" i="1">
                                          <a:solidFill>
                                            <a:schemeClr val="tx1"/>
                                          </a:solidFill>
                                          <a:latin typeface="Cambria Math" panose="02040503050406030204" pitchFamily="18" charset="0"/>
                                          <a:cs typeface="Calibri" panose="020F0502020204030204" pitchFamily="34" charset="0"/>
                                        </a:rPr>
                                      </m:ctrlPr>
                                    </m:dPr>
                                    <m:e>
                                      <m:r>
                                        <a:rPr lang="en-US" sz="2000" i="1">
                                          <a:solidFill>
                                            <a:schemeClr val="tx1"/>
                                          </a:solidFill>
                                          <a:latin typeface="Cambria Math" panose="02040503050406030204" pitchFamily="18" charset="0"/>
                                          <a:cs typeface="Calibri" panose="020F0502020204030204" pitchFamily="34" charset="0"/>
                                        </a:rPr>
                                        <m:t>𝑠</m:t>
                                      </m:r>
                                      <m:r>
                                        <a:rPr lang="en-US" sz="2000" i="1">
                                          <a:solidFill>
                                            <a:schemeClr val="tx1"/>
                                          </a:solidFill>
                                          <a:latin typeface="Cambria Math" panose="02040503050406030204" pitchFamily="18" charset="0"/>
                                          <a:cs typeface="Calibri" panose="020F0502020204030204" pitchFamily="34" charset="0"/>
                                        </a:rPr>
                                        <m:t>,</m:t>
                                      </m:r>
                                      <m:r>
                                        <a:rPr lang="en-US" sz="2000" i="1">
                                          <a:solidFill>
                                            <a:schemeClr val="tx1"/>
                                          </a:solidFill>
                                          <a:latin typeface="Cambria Math" panose="02040503050406030204" pitchFamily="18" charset="0"/>
                                          <a:cs typeface="Calibri" panose="020F0502020204030204" pitchFamily="34" charset="0"/>
                                        </a:rPr>
                                        <m:t>𝑎</m:t>
                                      </m:r>
                                      <m:r>
                                        <a:rPr lang="en-US" sz="2000" i="1">
                                          <a:solidFill>
                                            <a:schemeClr val="tx1"/>
                                          </a:solidFill>
                                          <a:latin typeface="Cambria Math" panose="02040503050406030204" pitchFamily="18" charset="0"/>
                                          <a:cs typeface="Calibri" panose="020F0502020204030204" pitchFamily="34" charset="0"/>
                                        </a:rPr>
                                        <m:t>,</m:t>
                                      </m:r>
                                      <m:sSup>
                                        <m:sSupPr>
                                          <m:ctrlPr>
                                            <a:rPr lang="en-US" sz="2000" i="1">
                                              <a:solidFill>
                                                <a:schemeClr val="tx1"/>
                                              </a:solidFill>
                                              <a:latin typeface="Cambria Math" panose="02040503050406030204" pitchFamily="18" charset="0"/>
                                              <a:cs typeface="Calibri" panose="020F0502020204030204" pitchFamily="34" charset="0"/>
                                            </a:rPr>
                                          </m:ctrlPr>
                                        </m:sSupPr>
                                        <m:e>
                                          <m:r>
                                            <a:rPr lang="en-US" sz="2000" i="1">
                                              <a:solidFill>
                                                <a:schemeClr val="tx1"/>
                                              </a:solidFill>
                                              <a:latin typeface="Cambria Math" panose="02040503050406030204" pitchFamily="18" charset="0"/>
                                              <a:cs typeface="Calibri" panose="020F0502020204030204" pitchFamily="34" charset="0"/>
                                            </a:rPr>
                                            <m:t>𝑠</m:t>
                                          </m:r>
                                        </m:e>
                                        <m:sup>
                                          <m:r>
                                            <a:rPr lang="en-US" sz="2000" i="1">
                                              <a:solidFill>
                                                <a:schemeClr val="tx1"/>
                                              </a:solidFill>
                                              <a:latin typeface="Cambria Math" panose="02040503050406030204" pitchFamily="18" charset="0"/>
                                              <a:cs typeface="Calibri" panose="020F0502020204030204" pitchFamily="34" charset="0"/>
                                            </a:rPr>
                                            <m:t>′</m:t>
                                          </m:r>
                                        </m:sup>
                                      </m:sSup>
                                    </m:e>
                                  </m:d>
                                  <m:r>
                                    <a:rPr lang="en-US" sz="2000" i="1">
                                      <a:solidFill>
                                        <a:schemeClr val="tx1"/>
                                      </a:solidFill>
                                      <a:latin typeface="Cambria Math" panose="02040503050406030204" pitchFamily="18" charset="0"/>
                                      <a:cs typeface="Calibri" panose="020F0502020204030204" pitchFamily="34" charset="0"/>
                                    </a:rPr>
                                    <m:t>+</m:t>
                                  </m:r>
                                  <m:r>
                                    <a:rPr lang="en-US" sz="2000" i="1">
                                      <a:solidFill>
                                        <a:schemeClr val="tx1"/>
                                      </a:solidFill>
                                      <a:latin typeface="Cambria Math" panose="02040503050406030204" pitchFamily="18" charset="0"/>
                                      <a:cs typeface="Calibri" panose="020F0502020204030204" pitchFamily="34" charset="0"/>
                                    </a:rPr>
                                    <m:t>𝛾</m:t>
                                  </m:r>
                                  <m:sSub>
                                    <m:sSubPr>
                                      <m:ctrlPr>
                                        <a:rPr lang="en-US" sz="2000" b="0" i="1" smtClean="0">
                                          <a:solidFill>
                                            <a:schemeClr val="tx1"/>
                                          </a:solidFill>
                                          <a:latin typeface="Cambria Math" panose="02040503050406030204" pitchFamily="18" charset="0"/>
                                          <a:cs typeface="Calibri" panose="020F0502020204030204" pitchFamily="34" charset="0"/>
                                        </a:rPr>
                                      </m:ctrlPr>
                                    </m:sSubPr>
                                    <m:e>
                                      <m:r>
                                        <a:rPr lang="en-US" sz="2000" i="1">
                                          <a:solidFill>
                                            <a:schemeClr val="tx1"/>
                                          </a:solidFill>
                                          <a:latin typeface="Cambria Math" panose="02040503050406030204" pitchFamily="18" charset="0"/>
                                          <a:cs typeface="Calibri" panose="020F0502020204030204" pitchFamily="34" charset="0"/>
                                        </a:rPr>
                                        <m:t>𝑉</m:t>
                                      </m:r>
                                    </m:e>
                                    <m:sub>
                                      <m:r>
                                        <a:rPr lang="en-US" sz="2000" b="0" i="1" smtClean="0">
                                          <a:solidFill>
                                            <a:schemeClr val="tx1"/>
                                          </a:solidFill>
                                          <a:latin typeface="Cambria Math" panose="02040503050406030204" pitchFamily="18" charset="0"/>
                                          <a:cs typeface="Calibri" panose="020F0502020204030204" pitchFamily="34" charset="0"/>
                                        </a:rPr>
                                        <m:t>𝑘</m:t>
                                      </m:r>
                                    </m:sub>
                                  </m:sSub>
                                  <m:d>
                                    <m:dPr>
                                      <m:ctrlPr>
                                        <a:rPr lang="en-US" sz="2000" i="1">
                                          <a:solidFill>
                                            <a:schemeClr val="tx1"/>
                                          </a:solidFill>
                                          <a:latin typeface="Cambria Math" panose="02040503050406030204" pitchFamily="18" charset="0"/>
                                          <a:cs typeface="Calibri" panose="020F0502020204030204" pitchFamily="34" charset="0"/>
                                        </a:rPr>
                                      </m:ctrlPr>
                                    </m:dPr>
                                    <m:e>
                                      <m:sSup>
                                        <m:sSupPr>
                                          <m:ctrlPr>
                                            <a:rPr lang="en-US" sz="2000" i="1">
                                              <a:solidFill>
                                                <a:schemeClr val="tx1"/>
                                              </a:solidFill>
                                              <a:latin typeface="Cambria Math" panose="02040503050406030204" pitchFamily="18" charset="0"/>
                                              <a:cs typeface="Calibri" panose="020F0502020204030204" pitchFamily="34" charset="0"/>
                                            </a:rPr>
                                          </m:ctrlPr>
                                        </m:sSupPr>
                                        <m:e>
                                          <m:r>
                                            <a:rPr lang="en-US" sz="2000" i="1">
                                              <a:solidFill>
                                                <a:schemeClr val="tx1"/>
                                              </a:solidFill>
                                              <a:latin typeface="Cambria Math" panose="02040503050406030204" pitchFamily="18" charset="0"/>
                                              <a:cs typeface="Calibri" panose="020F0502020204030204" pitchFamily="34" charset="0"/>
                                            </a:rPr>
                                            <m:t>𝑠</m:t>
                                          </m:r>
                                        </m:e>
                                        <m:sup>
                                          <m:r>
                                            <a:rPr lang="en-US" sz="2000" i="1">
                                              <a:solidFill>
                                                <a:schemeClr val="tx1"/>
                                              </a:solidFill>
                                              <a:latin typeface="Cambria Math" panose="02040503050406030204" pitchFamily="18" charset="0"/>
                                              <a:cs typeface="Calibri" panose="020F0502020204030204" pitchFamily="34" charset="0"/>
                                            </a:rPr>
                                            <m:t>′</m:t>
                                          </m:r>
                                        </m:sup>
                                      </m:sSup>
                                    </m:e>
                                  </m:d>
                                </m:e>
                              </m:d>
                            </m:e>
                          </m:nary>
                        </m:e>
                      </m:func>
                      <m:r>
                        <a:rPr lang="en-US" sz="2000" b="0" i="1" smtClean="0">
                          <a:solidFill>
                            <a:schemeClr val="tx1"/>
                          </a:solidFill>
                          <a:latin typeface="Cambria Math" panose="02040503050406030204" pitchFamily="18" charset="0"/>
                          <a:cs typeface="Calibri" panose="020F0502020204030204" pitchFamily="34" charset="0"/>
                        </a:rPr>
                        <m:t>,  ∀ </m:t>
                      </m:r>
                      <m:r>
                        <a:rPr lang="en-US" sz="2000" b="0" i="1" smtClean="0">
                          <a:solidFill>
                            <a:schemeClr val="tx1"/>
                          </a:solidFill>
                          <a:latin typeface="Cambria Math" panose="02040503050406030204" pitchFamily="18" charset="0"/>
                          <a:cs typeface="Calibri" panose="020F0502020204030204" pitchFamily="34" charset="0"/>
                        </a:rPr>
                        <m:t>𝑠</m:t>
                      </m:r>
                    </m:oMath>
                  </m:oMathPara>
                </a14:m>
                <a:endParaRPr lang="en-US" sz="2000" dirty="0">
                  <a:solidFill>
                    <a:schemeClr val="tx1"/>
                  </a:solidFill>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sz="2000" b="0" i="1" smtClean="0">
                              <a:solidFill>
                                <a:schemeClr val="tx1"/>
                              </a:solidFill>
                              <a:latin typeface="Cambria Math" panose="02040503050406030204" pitchFamily="18" charset="0"/>
                              <a:cs typeface="Calibri" panose="020F0502020204030204" pitchFamily="34" charset="0"/>
                            </a:rPr>
                          </m:ctrlPr>
                        </m:sSubPr>
                        <m:e>
                          <m:r>
                            <a:rPr lang="en-US" sz="2000" b="0" i="1" smtClean="0">
                              <a:solidFill>
                                <a:schemeClr val="tx1"/>
                              </a:solidFill>
                              <a:latin typeface="Cambria Math" panose="02040503050406030204" pitchFamily="18" charset="0"/>
                              <a:cs typeface="Calibri" panose="020F0502020204030204" pitchFamily="34" charset="0"/>
                            </a:rPr>
                            <m:t>𝑄</m:t>
                          </m:r>
                        </m:e>
                        <m:sub>
                          <m:r>
                            <a:rPr lang="en-US" sz="2000" b="0" i="1" smtClean="0">
                              <a:solidFill>
                                <a:schemeClr val="tx1"/>
                              </a:solidFill>
                              <a:latin typeface="Cambria Math" panose="02040503050406030204" pitchFamily="18" charset="0"/>
                              <a:cs typeface="Calibri" panose="020F0502020204030204" pitchFamily="34" charset="0"/>
                            </a:rPr>
                            <m:t>𝑘</m:t>
                          </m:r>
                          <m:r>
                            <a:rPr lang="en-US" sz="2000" b="0" i="1" smtClean="0">
                              <a:solidFill>
                                <a:schemeClr val="tx1"/>
                              </a:solidFill>
                              <a:latin typeface="Cambria Math" panose="02040503050406030204" pitchFamily="18" charset="0"/>
                              <a:cs typeface="Calibri" panose="020F0502020204030204" pitchFamily="34" charset="0"/>
                            </a:rPr>
                            <m:t>+1</m:t>
                          </m:r>
                        </m:sub>
                      </m:sSub>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𝑎</m:t>
                          </m:r>
                        </m:e>
                      </m:d>
                      <m:r>
                        <a:rPr lang="en-US" sz="2000" b="0" i="1" smtClean="0">
                          <a:solidFill>
                            <a:schemeClr val="tx1"/>
                          </a:solidFill>
                          <a:latin typeface="Cambria Math" panose="02040503050406030204" pitchFamily="18" charset="0"/>
                          <a:cs typeface="Calibri" panose="020F0502020204030204" pitchFamily="34" charset="0"/>
                        </a:rPr>
                        <m:t>=</m:t>
                      </m:r>
                      <m:nary>
                        <m:naryPr>
                          <m:chr m:val="∑"/>
                          <m:supHide m:val="on"/>
                          <m:ctrlPr>
                            <a:rPr lang="en-US" sz="2000" b="0" i="1" smtClean="0">
                              <a:solidFill>
                                <a:schemeClr val="tx1"/>
                              </a:solidFill>
                              <a:latin typeface="Cambria Math" panose="02040503050406030204" pitchFamily="18" charset="0"/>
                              <a:cs typeface="Calibri" panose="020F0502020204030204" pitchFamily="34" charset="0"/>
                            </a:rPr>
                          </m:ctrlPr>
                        </m:naryPr>
                        <m:sub>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sub>
                        <m:sup/>
                        <m:e>
                          <m:r>
                            <a:rPr lang="en-US" sz="2000" b="0" i="1" smtClean="0">
                              <a:solidFill>
                                <a:schemeClr val="tx1"/>
                              </a:solidFill>
                              <a:latin typeface="Cambria Math" panose="02040503050406030204" pitchFamily="18" charset="0"/>
                              <a:cs typeface="Calibri" panose="020F0502020204030204" pitchFamily="34" charset="0"/>
                            </a:rPr>
                            <m:t>𝑃</m:t>
                          </m:r>
                          <m:d>
                            <m:dPr>
                              <m:ctrlPr>
                                <a:rPr lang="en-US" sz="2000" b="0" i="1" smtClean="0">
                                  <a:solidFill>
                                    <a:schemeClr val="tx1"/>
                                  </a:solidFill>
                                  <a:latin typeface="Cambria Math" panose="02040503050406030204" pitchFamily="18" charset="0"/>
                                  <a:cs typeface="Calibri" panose="020F0502020204030204" pitchFamily="34" charset="0"/>
                                </a:rPr>
                              </m:ctrlPr>
                            </m:dPr>
                            <m:e>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𝑎</m:t>
                              </m:r>
                            </m:e>
                          </m:d>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𝑅</m:t>
                          </m:r>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𝑎</m:t>
                              </m:r>
                              <m:r>
                                <a:rPr lang="en-US" sz="2000" b="0" i="1" smtClean="0">
                                  <a:solidFill>
                                    <a:schemeClr val="tx1"/>
                                  </a:solidFill>
                                  <a:latin typeface="Cambria Math" panose="02040503050406030204" pitchFamily="18" charset="0"/>
                                  <a:cs typeface="Calibri" panose="020F0502020204030204" pitchFamily="34" charset="0"/>
                                </a:rPr>
                                <m:t>,</m:t>
                              </m:r>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d>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𝛾</m:t>
                          </m:r>
                          <m:func>
                            <m:funcPr>
                              <m:ctrlPr>
                                <a:rPr lang="en-US" sz="2000" b="0" i="1" smtClean="0">
                                  <a:solidFill>
                                    <a:schemeClr val="tx1"/>
                                  </a:solidFill>
                                  <a:latin typeface="Cambria Math" panose="02040503050406030204" pitchFamily="18" charset="0"/>
                                  <a:cs typeface="Calibri" panose="020F0502020204030204" pitchFamily="34" charset="0"/>
                                </a:rPr>
                              </m:ctrlPr>
                            </m:funcPr>
                            <m:fName>
                              <m:limLow>
                                <m:limLowPr>
                                  <m:ctrlPr>
                                    <a:rPr lang="en-US" sz="2000" b="0" i="1" smtClean="0">
                                      <a:solidFill>
                                        <a:schemeClr val="tx1"/>
                                      </a:solidFill>
                                      <a:latin typeface="Cambria Math" panose="02040503050406030204" pitchFamily="18" charset="0"/>
                                      <a:cs typeface="Calibri" panose="020F0502020204030204" pitchFamily="34" charset="0"/>
                                    </a:rPr>
                                  </m:ctrlPr>
                                </m:limLowPr>
                                <m:e>
                                  <m:r>
                                    <m:rPr>
                                      <m:sty m:val="p"/>
                                    </m:rPr>
                                    <a:rPr lang="en-US" sz="2000" b="0" i="0" smtClean="0">
                                      <a:solidFill>
                                        <a:schemeClr val="tx1"/>
                                      </a:solidFill>
                                      <a:latin typeface="Cambria Math" panose="02040503050406030204" pitchFamily="18" charset="0"/>
                                      <a:cs typeface="Calibri" panose="020F0502020204030204" pitchFamily="34" charset="0"/>
                                    </a:rPr>
                                    <m:t>max</m:t>
                                  </m:r>
                                </m:e>
                                <m:lim>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𝑎</m:t>
                                      </m:r>
                                    </m:e>
                                    <m:sup>
                                      <m:r>
                                        <a:rPr lang="en-US" sz="2000" b="0" i="1" smtClean="0">
                                          <a:solidFill>
                                            <a:schemeClr val="tx1"/>
                                          </a:solidFill>
                                          <a:latin typeface="Cambria Math" panose="02040503050406030204" pitchFamily="18" charset="0"/>
                                          <a:cs typeface="Calibri" panose="020F0502020204030204" pitchFamily="34" charset="0"/>
                                        </a:rPr>
                                        <m:t>′</m:t>
                                      </m:r>
                                    </m:sup>
                                  </m:sSup>
                                </m:lim>
                              </m:limLow>
                            </m:fName>
                            <m:e>
                              <m:sSub>
                                <m:sSubPr>
                                  <m:ctrlPr>
                                    <a:rPr lang="en-US" sz="2000" b="0" i="1" smtClean="0">
                                      <a:solidFill>
                                        <a:schemeClr val="tx1"/>
                                      </a:solidFill>
                                      <a:latin typeface="Cambria Math" panose="02040503050406030204" pitchFamily="18" charset="0"/>
                                      <a:cs typeface="Calibri" panose="020F0502020204030204" pitchFamily="34" charset="0"/>
                                    </a:rPr>
                                  </m:ctrlPr>
                                </m:sSubPr>
                                <m:e>
                                  <m:r>
                                    <a:rPr lang="en-US" sz="2000" b="0" i="1" smtClean="0">
                                      <a:solidFill>
                                        <a:schemeClr val="tx1"/>
                                      </a:solidFill>
                                      <a:latin typeface="Cambria Math" panose="02040503050406030204" pitchFamily="18" charset="0"/>
                                      <a:cs typeface="Calibri" panose="020F0502020204030204" pitchFamily="34" charset="0"/>
                                    </a:rPr>
                                    <m:t>𝑄</m:t>
                                  </m:r>
                                </m:e>
                                <m:sub>
                                  <m:r>
                                    <a:rPr lang="en-US" sz="2000" b="0" i="1" smtClean="0">
                                      <a:solidFill>
                                        <a:schemeClr val="tx1"/>
                                      </a:solidFill>
                                      <a:latin typeface="Cambria Math" panose="02040503050406030204" pitchFamily="18" charset="0"/>
                                      <a:cs typeface="Calibri" panose="020F0502020204030204" pitchFamily="34" charset="0"/>
                                    </a:rPr>
                                    <m:t>𝑘</m:t>
                                  </m:r>
                                </m:sub>
                              </m:sSub>
                              <m:r>
                                <a:rPr lang="en-US" sz="2000" b="0" i="1" smtClean="0">
                                  <a:solidFill>
                                    <a:schemeClr val="tx1"/>
                                  </a:solidFill>
                                  <a:latin typeface="Cambria Math" panose="02040503050406030204" pitchFamily="18" charset="0"/>
                                  <a:cs typeface="Calibri" panose="020F0502020204030204" pitchFamily="34" charset="0"/>
                                </a:rPr>
                                <m:t>(</m:t>
                              </m:r>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r>
                                <a:rPr lang="en-US" sz="2000" b="0" i="1" smtClean="0">
                                  <a:solidFill>
                                    <a:schemeClr val="tx1"/>
                                  </a:solidFill>
                                  <a:latin typeface="Cambria Math" panose="02040503050406030204" pitchFamily="18" charset="0"/>
                                  <a:cs typeface="Calibri" panose="020F0502020204030204" pitchFamily="34" charset="0"/>
                                </a:rPr>
                                <m:t>,</m:t>
                              </m:r>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𝑎</m:t>
                                  </m:r>
                                </m:e>
                                <m:sup>
                                  <m:r>
                                    <a:rPr lang="en-US" sz="2000" b="0" i="1" smtClean="0">
                                      <a:solidFill>
                                        <a:schemeClr val="tx1"/>
                                      </a:solidFill>
                                      <a:latin typeface="Cambria Math" panose="02040503050406030204" pitchFamily="18" charset="0"/>
                                      <a:cs typeface="Calibri" panose="020F0502020204030204" pitchFamily="34" charset="0"/>
                                    </a:rPr>
                                    <m:t>′</m:t>
                                  </m:r>
                                </m:sup>
                              </m:sSup>
                              <m:r>
                                <a:rPr lang="en-US" sz="2000" b="0" i="1" smtClean="0">
                                  <a:solidFill>
                                    <a:schemeClr val="tx1"/>
                                  </a:solidFill>
                                  <a:latin typeface="Cambria Math" panose="02040503050406030204" pitchFamily="18" charset="0"/>
                                  <a:cs typeface="Calibri" panose="020F0502020204030204" pitchFamily="34" charset="0"/>
                                </a:rPr>
                                <m:t>)]</m:t>
                              </m:r>
                            </m:e>
                          </m:func>
                          <m:r>
                            <a:rPr lang="en-US" sz="2000" b="0" i="1" smtClean="0">
                              <a:solidFill>
                                <a:schemeClr val="tx1"/>
                              </a:solidFill>
                              <a:latin typeface="Cambria Math" panose="02040503050406030204" pitchFamily="18" charset="0"/>
                              <a:cs typeface="Calibri" panose="020F0502020204030204" pitchFamily="34" charset="0"/>
                            </a:rPr>
                            <m:t>,  </m:t>
                          </m:r>
                        </m:e>
                      </m:nary>
                      <m:r>
                        <a:rPr lang="en-US" sz="2000" b="0" i="1" smtClean="0">
                          <a:solidFill>
                            <a:schemeClr val="tx1"/>
                          </a:solidFill>
                          <a:latin typeface="Cambria Math" panose="02040503050406030204" pitchFamily="18" charset="0"/>
                          <a:cs typeface="Calibri" panose="020F0502020204030204" pitchFamily="34" charset="0"/>
                        </a:rPr>
                        <m:t>   </m:t>
                      </m:r>
                      <m:r>
                        <a:rPr lang="en-US" sz="2000" i="1">
                          <a:solidFill>
                            <a:schemeClr val="tx1"/>
                          </a:solidFill>
                          <a:latin typeface="Cambria Math" panose="02040503050406030204" pitchFamily="18" charset="0"/>
                          <a:cs typeface="Calibri" panose="020F0502020204030204" pitchFamily="34" charset="0"/>
                        </a:rPr>
                        <m:t>∀ </m:t>
                      </m:r>
                      <m:r>
                        <a:rPr lang="en-US" sz="2000" i="1">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𝑎</m:t>
                      </m:r>
                    </m:oMath>
                  </m:oMathPara>
                </a14:m>
                <a:endParaRPr lang="en-US" sz="2000" dirty="0">
                  <a:solidFill>
                    <a:schemeClr val="tx1"/>
                  </a:solidFill>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sz="2000" b="0" i="1" smtClean="0">
                              <a:solidFill>
                                <a:schemeClr val="tx1"/>
                              </a:solidFill>
                              <a:latin typeface="Cambria Math" panose="02040503050406030204" pitchFamily="18" charset="0"/>
                              <a:cs typeface="Calibri" panose="020F0502020204030204" pitchFamily="34" charset="0"/>
                            </a:rPr>
                          </m:ctrlPr>
                        </m:sSubPr>
                        <m:e>
                          <m:r>
                            <a:rPr lang="en-US" sz="2000" b="0" i="1" smtClean="0">
                              <a:solidFill>
                                <a:schemeClr val="tx1"/>
                              </a:solidFill>
                              <a:latin typeface="Cambria Math" panose="02040503050406030204" pitchFamily="18" charset="0"/>
                              <a:cs typeface="Calibri" panose="020F0502020204030204" pitchFamily="34" charset="0"/>
                            </a:rPr>
                            <m:t>𝜋</m:t>
                          </m:r>
                        </m:e>
                        <m:sub>
                          <m:r>
                            <a:rPr lang="en-US" sz="2000" b="0" i="1" smtClean="0">
                              <a:solidFill>
                                <a:schemeClr val="tx1"/>
                              </a:solidFill>
                              <a:latin typeface="Cambria Math" panose="02040503050406030204" pitchFamily="18" charset="0"/>
                              <a:cs typeface="Calibri" panose="020F0502020204030204" pitchFamily="34" charset="0"/>
                            </a:rPr>
                            <m:t>𝑉</m:t>
                          </m:r>
                        </m:sub>
                      </m:sSub>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e>
                      </m:d>
                      <m:r>
                        <a:rPr lang="en-US" sz="2000" b="0" i="1" smtClean="0">
                          <a:solidFill>
                            <a:schemeClr val="tx1"/>
                          </a:solidFill>
                          <a:latin typeface="Cambria Math" panose="02040503050406030204" pitchFamily="18" charset="0"/>
                          <a:cs typeface="Calibri" panose="020F0502020204030204" pitchFamily="34" charset="0"/>
                        </a:rPr>
                        <m:t>=</m:t>
                      </m:r>
                      <m:func>
                        <m:funcPr>
                          <m:ctrlPr>
                            <a:rPr lang="en-US" sz="2000" b="0" i="1" smtClean="0">
                              <a:solidFill>
                                <a:schemeClr val="tx1"/>
                              </a:solidFill>
                              <a:latin typeface="Cambria Math" panose="02040503050406030204" pitchFamily="18" charset="0"/>
                              <a:cs typeface="Calibri" panose="020F0502020204030204" pitchFamily="34" charset="0"/>
                            </a:rPr>
                          </m:ctrlPr>
                        </m:funcPr>
                        <m:fName>
                          <m:limLow>
                            <m:limLowPr>
                              <m:ctrlPr>
                                <a:rPr lang="en-US" sz="2000" b="0" i="1" smtClean="0">
                                  <a:solidFill>
                                    <a:schemeClr val="tx1"/>
                                  </a:solidFill>
                                  <a:latin typeface="Cambria Math" panose="02040503050406030204" pitchFamily="18" charset="0"/>
                                  <a:cs typeface="Calibri" panose="020F0502020204030204" pitchFamily="34" charset="0"/>
                                </a:rPr>
                              </m:ctrlPr>
                            </m:limLowPr>
                            <m:e>
                              <m:r>
                                <m:rPr>
                                  <m:sty m:val="p"/>
                                </m:rPr>
                                <a:rPr lang="en-US" sz="2000" b="0" i="0" smtClean="0">
                                  <a:solidFill>
                                    <a:schemeClr val="tx1"/>
                                  </a:solidFill>
                                  <a:latin typeface="Cambria Math" panose="02040503050406030204" pitchFamily="18" charset="0"/>
                                  <a:cs typeface="Calibri" panose="020F0502020204030204" pitchFamily="34" charset="0"/>
                                </a:rPr>
                                <m:t>argmax</m:t>
                              </m:r>
                            </m:e>
                            <m:lim>
                              <m:r>
                                <a:rPr lang="en-US" sz="2000" b="0" i="1" smtClean="0">
                                  <a:solidFill>
                                    <a:schemeClr val="tx1"/>
                                  </a:solidFill>
                                  <a:latin typeface="Cambria Math" panose="02040503050406030204" pitchFamily="18" charset="0"/>
                                  <a:cs typeface="Calibri" panose="020F0502020204030204" pitchFamily="34" charset="0"/>
                                </a:rPr>
                                <m:t>𝑎</m:t>
                              </m:r>
                            </m:lim>
                          </m:limLow>
                        </m:fName>
                        <m:e>
                          <m:nary>
                            <m:naryPr>
                              <m:chr m:val="∑"/>
                              <m:supHide m:val="on"/>
                              <m:ctrlPr>
                                <a:rPr lang="en-US" sz="2000" b="0" i="1" smtClean="0">
                                  <a:solidFill>
                                    <a:schemeClr val="tx1"/>
                                  </a:solidFill>
                                  <a:latin typeface="Cambria Math" panose="02040503050406030204" pitchFamily="18" charset="0"/>
                                  <a:cs typeface="Calibri" panose="020F0502020204030204" pitchFamily="34" charset="0"/>
                                </a:rPr>
                              </m:ctrlPr>
                            </m:naryPr>
                            <m:sub>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sub>
                            <m:sup/>
                            <m:e>
                              <m:r>
                                <a:rPr lang="en-US" sz="2000" b="0" i="1" smtClean="0">
                                  <a:solidFill>
                                    <a:schemeClr val="tx1"/>
                                  </a:solidFill>
                                  <a:latin typeface="Cambria Math" panose="02040503050406030204" pitchFamily="18" charset="0"/>
                                  <a:cs typeface="Calibri" panose="020F0502020204030204" pitchFamily="34" charset="0"/>
                                </a:rPr>
                                <m:t>𝑃</m:t>
                              </m:r>
                              <m:d>
                                <m:dPr>
                                  <m:ctrlPr>
                                    <a:rPr lang="en-US" sz="2000" b="0" i="1" smtClean="0">
                                      <a:solidFill>
                                        <a:schemeClr val="tx1"/>
                                      </a:solidFill>
                                      <a:latin typeface="Cambria Math" panose="02040503050406030204" pitchFamily="18" charset="0"/>
                                      <a:cs typeface="Calibri" panose="020F0502020204030204" pitchFamily="34" charset="0"/>
                                    </a:rPr>
                                  </m:ctrlPr>
                                </m:dPr>
                                <m:e>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𝑎</m:t>
                                  </m:r>
                                </m:e>
                              </m:d>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𝑅</m:t>
                              </m:r>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𝑎</m:t>
                                  </m:r>
                                  <m:r>
                                    <a:rPr lang="en-US" sz="2000" b="0" i="1" smtClean="0">
                                      <a:solidFill>
                                        <a:schemeClr val="tx1"/>
                                      </a:solidFill>
                                      <a:latin typeface="Cambria Math" panose="02040503050406030204" pitchFamily="18" charset="0"/>
                                      <a:cs typeface="Calibri" panose="020F0502020204030204" pitchFamily="34" charset="0"/>
                                    </a:rPr>
                                    <m:t>,</m:t>
                                  </m:r>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d>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𝛾</m:t>
                              </m:r>
                              <m:r>
                                <a:rPr lang="en-US" sz="2000" b="0" i="1" smtClean="0">
                                  <a:solidFill>
                                    <a:schemeClr val="tx1"/>
                                  </a:solidFill>
                                  <a:latin typeface="Cambria Math" panose="02040503050406030204" pitchFamily="18" charset="0"/>
                                  <a:cs typeface="Calibri" panose="020F0502020204030204" pitchFamily="34" charset="0"/>
                                </a:rPr>
                                <m:t>𝑉</m:t>
                              </m:r>
                              <m:d>
                                <m:dPr>
                                  <m:ctrlPr>
                                    <a:rPr lang="en-US" sz="2000" b="0" i="1" smtClean="0">
                                      <a:solidFill>
                                        <a:schemeClr val="tx1"/>
                                      </a:solidFill>
                                      <a:latin typeface="Cambria Math" panose="02040503050406030204" pitchFamily="18" charset="0"/>
                                      <a:cs typeface="Calibri" panose="020F0502020204030204" pitchFamily="34" charset="0"/>
                                    </a:rPr>
                                  </m:ctrlPr>
                                </m:dPr>
                                <m:e>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d>
                              <m:r>
                                <a:rPr lang="en-US" sz="2000" b="0" i="1" smtClean="0">
                                  <a:solidFill>
                                    <a:schemeClr val="tx1"/>
                                  </a:solidFill>
                                  <a:latin typeface="Cambria Math" panose="02040503050406030204" pitchFamily="18" charset="0"/>
                                  <a:cs typeface="Calibri" panose="020F0502020204030204" pitchFamily="34" charset="0"/>
                                </a:rPr>
                                <m:t>]</m:t>
                              </m:r>
                            </m:e>
                          </m:nary>
                        </m:e>
                      </m:func>
                      <m:r>
                        <a:rPr lang="en-US" sz="2000" b="0" i="1" smtClean="0">
                          <a:solidFill>
                            <a:schemeClr val="tx1"/>
                          </a:solidFill>
                          <a:latin typeface="Cambria Math" panose="02040503050406030204" pitchFamily="18" charset="0"/>
                          <a:cs typeface="Calibri" panose="020F0502020204030204" pitchFamily="34" charset="0"/>
                        </a:rPr>
                        <m:t>,  ∀ </m:t>
                      </m:r>
                      <m:r>
                        <a:rPr lang="en-US" sz="2000" b="0" i="1" smtClean="0">
                          <a:solidFill>
                            <a:schemeClr val="tx1"/>
                          </a:solidFill>
                          <a:latin typeface="Cambria Math" panose="02040503050406030204" pitchFamily="18" charset="0"/>
                          <a:cs typeface="Calibri" panose="020F0502020204030204" pitchFamily="34" charset="0"/>
                        </a:rPr>
                        <m:t>𝑠</m:t>
                      </m:r>
                    </m:oMath>
                  </m:oMathPara>
                </a14:m>
                <a:endParaRPr lang="en-US" sz="2000" dirty="0">
                  <a:solidFill>
                    <a:schemeClr val="tx1"/>
                  </a:solidFill>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Sup>
                        <m:sSubSupPr>
                          <m:ctrlPr>
                            <a:rPr lang="en-US" sz="2000" b="0" i="1" smtClean="0">
                              <a:solidFill>
                                <a:schemeClr val="tx1"/>
                              </a:solidFill>
                              <a:latin typeface="Cambria Math" panose="02040503050406030204" pitchFamily="18" charset="0"/>
                              <a:cs typeface="Calibri" panose="020F0502020204030204" pitchFamily="34" charset="0"/>
                            </a:rPr>
                          </m:ctrlPr>
                        </m:sSubSupPr>
                        <m:e>
                          <m:r>
                            <a:rPr lang="en-US" sz="2000" b="0" i="1" smtClean="0">
                              <a:solidFill>
                                <a:schemeClr val="tx1"/>
                              </a:solidFill>
                              <a:latin typeface="Cambria Math" panose="02040503050406030204" pitchFamily="18" charset="0"/>
                              <a:cs typeface="Calibri" panose="020F0502020204030204" pitchFamily="34" charset="0"/>
                            </a:rPr>
                            <m:t>𝑉</m:t>
                          </m:r>
                        </m:e>
                        <m:sub>
                          <m:r>
                            <a:rPr lang="en-US" sz="2000" b="0" i="1" smtClean="0">
                              <a:solidFill>
                                <a:schemeClr val="tx1"/>
                              </a:solidFill>
                              <a:latin typeface="Cambria Math" panose="02040503050406030204" pitchFamily="18" charset="0"/>
                              <a:cs typeface="Calibri" panose="020F0502020204030204" pitchFamily="34" charset="0"/>
                            </a:rPr>
                            <m:t>𝑘</m:t>
                          </m:r>
                          <m:r>
                            <a:rPr lang="en-US" sz="2000" b="0" i="1" smtClean="0">
                              <a:solidFill>
                                <a:schemeClr val="tx1"/>
                              </a:solidFill>
                              <a:latin typeface="Cambria Math" panose="02040503050406030204" pitchFamily="18" charset="0"/>
                              <a:cs typeface="Calibri" panose="020F0502020204030204" pitchFamily="34" charset="0"/>
                            </a:rPr>
                            <m:t>+1</m:t>
                          </m:r>
                        </m:sub>
                        <m:sup>
                          <m:r>
                            <a:rPr lang="en-US" sz="2000" b="0" i="1" smtClean="0">
                              <a:solidFill>
                                <a:schemeClr val="tx1"/>
                              </a:solidFill>
                              <a:latin typeface="Cambria Math" panose="02040503050406030204" pitchFamily="18" charset="0"/>
                              <a:cs typeface="Calibri" panose="020F0502020204030204" pitchFamily="34" charset="0"/>
                            </a:rPr>
                            <m:t>𝜋</m:t>
                          </m:r>
                        </m:sup>
                      </m:sSubSup>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e>
                      </m:d>
                      <m:r>
                        <a:rPr lang="en-US" sz="2000" b="0" i="1" smtClean="0">
                          <a:solidFill>
                            <a:schemeClr val="tx1"/>
                          </a:solidFill>
                          <a:latin typeface="Cambria Math" panose="02040503050406030204" pitchFamily="18" charset="0"/>
                          <a:cs typeface="Calibri" panose="020F0502020204030204" pitchFamily="34" charset="0"/>
                        </a:rPr>
                        <m:t>=</m:t>
                      </m:r>
                      <m:nary>
                        <m:naryPr>
                          <m:chr m:val="∑"/>
                          <m:supHide m:val="on"/>
                          <m:ctrlPr>
                            <a:rPr lang="en-US" sz="2000" b="0" i="1" smtClean="0">
                              <a:solidFill>
                                <a:schemeClr val="tx1"/>
                              </a:solidFill>
                              <a:latin typeface="Cambria Math" panose="02040503050406030204" pitchFamily="18" charset="0"/>
                              <a:cs typeface="Calibri" panose="020F0502020204030204" pitchFamily="34" charset="0"/>
                            </a:rPr>
                          </m:ctrlPr>
                        </m:naryPr>
                        <m:sub>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sub>
                        <m:sup/>
                        <m:e>
                          <m:r>
                            <a:rPr lang="en-US" sz="2000" b="0" i="1" smtClean="0">
                              <a:solidFill>
                                <a:schemeClr val="tx1"/>
                              </a:solidFill>
                              <a:latin typeface="Cambria Math" panose="02040503050406030204" pitchFamily="18" charset="0"/>
                              <a:cs typeface="Calibri" panose="020F0502020204030204" pitchFamily="34" charset="0"/>
                            </a:rPr>
                            <m:t>𝑃</m:t>
                          </m:r>
                          <m:d>
                            <m:dPr>
                              <m:ctrlPr>
                                <a:rPr lang="en-US" sz="2000" b="0" i="1" smtClean="0">
                                  <a:solidFill>
                                    <a:schemeClr val="tx1"/>
                                  </a:solidFill>
                                  <a:latin typeface="Cambria Math" panose="02040503050406030204" pitchFamily="18" charset="0"/>
                                  <a:cs typeface="Calibri" panose="020F0502020204030204" pitchFamily="34" charset="0"/>
                                </a:rPr>
                              </m:ctrlPr>
                            </m:dPr>
                            <m:e>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𝜋</m:t>
                              </m:r>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e>
                              </m:d>
                            </m:e>
                          </m:d>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𝑅</m:t>
                          </m:r>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𝜋</m:t>
                              </m:r>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e>
                              </m:d>
                              <m:r>
                                <a:rPr lang="en-US" sz="2000" b="0" i="1" smtClean="0">
                                  <a:solidFill>
                                    <a:schemeClr val="tx1"/>
                                  </a:solidFill>
                                  <a:latin typeface="Cambria Math" panose="02040503050406030204" pitchFamily="18" charset="0"/>
                                  <a:cs typeface="Calibri" panose="020F0502020204030204" pitchFamily="34" charset="0"/>
                                </a:rPr>
                                <m:t>,</m:t>
                              </m:r>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d>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𝛾</m:t>
                          </m:r>
                          <m:sSubSup>
                            <m:sSubSupPr>
                              <m:ctrlPr>
                                <a:rPr lang="en-US" sz="2000" b="0" i="1" smtClean="0">
                                  <a:solidFill>
                                    <a:schemeClr val="tx1"/>
                                  </a:solidFill>
                                  <a:latin typeface="Cambria Math" panose="02040503050406030204" pitchFamily="18" charset="0"/>
                                  <a:cs typeface="Calibri" panose="020F0502020204030204" pitchFamily="34" charset="0"/>
                                </a:rPr>
                              </m:ctrlPr>
                            </m:sSubSupPr>
                            <m:e>
                              <m:r>
                                <a:rPr lang="en-US" sz="2000" b="0" i="1" smtClean="0">
                                  <a:solidFill>
                                    <a:schemeClr val="tx1"/>
                                  </a:solidFill>
                                  <a:latin typeface="Cambria Math" panose="02040503050406030204" pitchFamily="18" charset="0"/>
                                  <a:cs typeface="Calibri" panose="020F0502020204030204" pitchFamily="34" charset="0"/>
                                </a:rPr>
                                <m:t>𝑉</m:t>
                              </m:r>
                            </m:e>
                            <m:sub>
                              <m:r>
                                <a:rPr lang="en-US" sz="2000" b="0" i="1" smtClean="0">
                                  <a:solidFill>
                                    <a:schemeClr val="tx1"/>
                                  </a:solidFill>
                                  <a:latin typeface="Cambria Math" panose="02040503050406030204" pitchFamily="18" charset="0"/>
                                  <a:cs typeface="Calibri" panose="020F0502020204030204" pitchFamily="34" charset="0"/>
                                </a:rPr>
                                <m:t>𝑘</m:t>
                              </m:r>
                            </m:sub>
                            <m:sup>
                              <m:r>
                                <a:rPr lang="en-US" sz="2000" b="0" i="1" smtClean="0">
                                  <a:solidFill>
                                    <a:schemeClr val="tx1"/>
                                  </a:solidFill>
                                  <a:latin typeface="Cambria Math" panose="02040503050406030204" pitchFamily="18" charset="0"/>
                                  <a:cs typeface="Calibri" panose="020F0502020204030204" pitchFamily="34" charset="0"/>
                                </a:rPr>
                                <m:t>𝜋</m:t>
                              </m:r>
                            </m:sup>
                          </m:sSubSup>
                          <m:d>
                            <m:dPr>
                              <m:ctrlPr>
                                <a:rPr lang="en-US" sz="2000" b="0" i="1" smtClean="0">
                                  <a:solidFill>
                                    <a:schemeClr val="tx1"/>
                                  </a:solidFill>
                                  <a:latin typeface="Cambria Math" panose="02040503050406030204" pitchFamily="18" charset="0"/>
                                  <a:cs typeface="Calibri" panose="020F0502020204030204" pitchFamily="34" charset="0"/>
                                </a:rPr>
                              </m:ctrlPr>
                            </m:dPr>
                            <m:e>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d>
                          <m:r>
                            <a:rPr lang="en-US" sz="2000" b="0" i="1" smtClean="0">
                              <a:solidFill>
                                <a:schemeClr val="tx1"/>
                              </a:solidFill>
                              <a:latin typeface="Cambria Math" panose="02040503050406030204" pitchFamily="18" charset="0"/>
                              <a:cs typeface="Calibri" panose="020F0502020204030204" pitchFamily="34" charset="0"/>
                            </a:rPr>
                            <m:t>]</m:t>
                          </m:r>
                        </m:e>
                      </m:nary>
                      <m:r>
                        <a:rPr lang="en-US" sz="2000" b="0" i="1" smtClean="0">
                          <a:solidFill>
                            <a:schemeClr val="tx1"/>
                          </a:solidFill>
                          <a:latin typeface="Cambria Math" panose="02040503050406030204" pitchFamily="18" charset="0"/>
                          <a:cs typeface="Calibri" panose="020F0502020204030204" pitchFamily="34" charset="0"/>
                        </a:rPr>
                        <m:t>,  ∀ </m:t>
                      </m:r>
                      <m:r>
                        <a:rPr lang="en-US" sz="2000" b="0" i="1" smtClean="0">
                          <a:solidFill>
                            <a:schemeClr val="tx1"/>
                          </a:solidFill>
                          <a:latin typeface="Cambria Math" panose="02040503050406030204" pitchFamily="18" charset="0"/>
                          <a:cs typeface="Calibri" panose="020F0502020204030204" pitchFamily="34" charset="0"/>
                        </a:rPr>
                        <m:t>𝑠</m:t>
                      </m:r>
                    </m:oMath>
                  </m:oMathPara>
                </a14:m>
                <a:endParaRPr lang="en-US" sz="2000" b="0" dirty="0">
                  <a:solidFill>
                    <a:schemeClr val="tx1"/>
                  </a:solidFill>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sz="2000" b="0" i="1" smtClean="0">
                              <a:solidFill>
                                <a:schemeClr val="tx1"/>
                              </a:solidFill>
                              <a:latin typeface="Cambria Math" panose="02040503050406030204" pitchFamily="18" charset="0"/>
                              <a:cs typeface="Calibri" panose="020F0502020204030204" pitchFamily="34" charset="0"/>
                            </a:rPr>
                          </m:ctrlPr>
                        </m:sSubPr>
                        <m:e>
                          <m:r>
                            <a:rPr lang="en-US" sz="2000" b="0" i="1" smtClean="0">
                              <a:solidFill>
                                <a:schemeClr val="tx1"/>
                              </a:solidFill>
                              <a:latin typeface="Cambria Math" panose="02040503050406030204" pitchFamily="18" charset="0"/>
                              <a:cs typeface="Calibri" panose="020F0502020204030204" pitchFamily="34" charset="0"/>
                            </a:rPr>
                            <m:t>𝜋</m:t>
                          </m:r>
                        </m:e>
                        <m:sub>
                          <m:r>
                            <a:rPr lang="en-US" sz="2000" b="0" i="1" smtClean="0">
                              <a:solidFill>
                                <a:schemeClr val="tx1"/>
                              </a:solidFill>
                              <a:latin typeface="Cambria Math" panose="02040503050406030204" pitchFamily="18" charset="0"/>
                              <a:cs typeface="Calibri" panose="020F0502020204030204" pitchFamily="34" charset="0"/>
                            </a:rPr>
                            <m:t>𝑛𝑒𝑤</m:t>
                          </m:r>
                        </m:sub>
                      </m:sSub>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e>
                      </m:d>
                      <m:r>
                        <a:rPr lang="en-US" sz="2000" b="0" i="1" smtClean="0">
                          <a:solidFill>
                            <a:schemeClr val="tx1"/>
                          </a:solidFill>
                          <a:latin typeface="Cambria Math" panose="02040503050406030204" pitchFamily="18" charset="0"/>
                          <a:cs typeface="Calibri" panose="020F0502020204030204" pitchFamily="34" charset="0"/>
                        </a:rPr>
                        <m:t>=</m:t>
                      </m:r>
                      <m:func>
                        <m:funcPr>
                          <m:ctrlPr>
                            <a:rPr lang="en-US" sz="2000" b="0" i="1" smtClean="0">
                              <a:solidFill>
                                <a:schemeClr val="tx1"/>
                              </a:solidFill>
                              <a:latin typeface="Cambria Math" panose="02040503050406030204" pitchFamily="18" charset="0"/>
                              <a:cs typeface="Calibri" panose="020F0502020204030204" pitchFamily="34" charset="0"/>
                            </a:rPr>
                          </m:ctrlPr>
                        </m:funcPr>
                        <m:fName>
                          <m:limLow>
                            <m:limLowPr>
                              <m:ctrlPr>
                                <a:rPr lang="en-US" sz="2000" b="0" i="1" smtClean="0">
                                  <a:solidFill>
                                    <a:schemeClr val="tx1"/>
                                  </a:solidFill>
                                  <a:latin typeface="Cambria Math" panose="02040503050406030204" pitchFamily="18" charset="0"/>
                                  <a:cs typeface="Calibri" panose="020F0502020204030204" pitchFamily="34" charset="0"/>
                                </a:rPr>
                              </m:ctrlPr>
                            </m:limLowPr>
                            <m:e>
                              <m:r>
                                <m:rPr>
                                  <m:sty m:val="p"/>
                                </m:rPr>
                                <a:rPr lang="en-US" sz="2000" b="0" i="0" smtClean="0">
                                  <a:solidFill>
                                    <a:schemeClr val="tx1"/>
                                  </a:solidFill>
                                  <a:latin typeface="Cambria Math" panose="02040503050406030204" pitchFamily="18" charset="0"/>
                                  <a:cs typeface="Calibri" panose="020F0502020204030204" pitchFamily="34" charset="0"/>
                                </a:rPr>
                                <m:t>argmax</m:t>
                              </m:r>
                            </m:e>
                            <m:lim>
                              <m:r>
                                <a:rPr lang="en-US" sz="2000" b="0" i="1" smtClean="0">
                                  <a:solidFill>
                                    <a:schemeClr val="tx1"/>
                                  </a:solidFill>
                                  <a:latin typeface="Cambria Math" panose="02040503050406030204" pitchFamily="18" charset="0"/>
                                  <a:cs typeface="Calibri" panose="020F0502020204030204" pitchFamily="34" charset="0"/>
                                </a:rPr>
                                <m:t>𝑎</m:t>
                              </m:r>
                            </m:lim>
                          </m:limLow>
                        </m:fName>
                        <m:e>
                          <m:nary>
                            <m:naryPr>
                              <m:chr m:val="∑"/>
                              <m:supHide m:val="on"/>
                              <m:ctrlPr>
                                <a:rPr lang="en-US" sz="2000" b="0" i="1" smtClean="0">
                                  <a:solidFill>
                                    <a:schemeClr val="tx1"/>
                                  </a:solidFill>
                                  <a:latin typeface="Cambria Math" panose="02040503050406030204" pitchFamily="18" charset="0"/>
                                  <a:cs typeface="Calibri" panose="020F0502020204030204" pitchFamily="34" charset="0"/>
                                </a:rPr>
                              </m:ctrlPr>
                            </m:naryPr>
                            <m:sub>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sub>
                            <m:sup/>
                            <m:e>
                              <m:r>
                                <a:rPr lang="en-US" sz="2000" b="0" i="1" smtClean="0">
                                  <a:solidFill>
                                    <a:schemeClr val="tx1"/>
                                  </a:solidFill>
                                  <a:latin typeface="Cambria Math" panose="02040503050406030204" pitchFamily="18" charset="0"/>
                                  <a:cs typeface="Calibri" panose="020F0502020204030204" pitchFamily="34" charset="0"/>
                                </a:rPr>
                                <m:t>𝑃</m:t>
                              </m:r>
                              <m:d>
                                <m:dPr>
                                  <m:ctrlPr>
                                    <a:rPr lang="en-US" sz="2000" b="0" i="1" smtClean="0">
                                      <a:solidFill>
                                        <a:schemeClr val="tx1"/>
                                      </a:solidFill>
                                      <a:latin typeface="Cambria Math" panose="02040503050406030204" pitchFamily="18" charset="0"/>
                                      <a:cs typeface="Calibri" panose="020F0502020204030204" pitchFamily="34" charset="0"/>
                                    </a:rPr>
                                  </m:ctrlPr>
                                </m:dPr>
                                <m:e>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𝑎</m:t>
                                  </m:r>
                                </m:e>
                              </m:d>
                              <m:d>
                                <m:dPr>
                                  <m:begChr m:val="["/>
                                  <m:endChr m:val="]"/>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𝑅</m:t>
                                  </m:r>
                                  <m:d>
                                    <m:dPr>
                                      <m:ctrlPr>
                                        <a:rPr lang="en-US" sz="2000" b="0" i="1" smtClean="0">
                                          <a:solidFill>
                                            <a:schemeClr val="tx1"/>
                                          </a:solidFill>
                                          <a:latin typeface="Cambria Math" panose="02040503050406030204" pitchFamily="18" charset="0"/>
                                          <a:cs typeface="Calibri" panose="020F0502020204030204" pitchFamily="34" charset="0"/>
                                        </a:rPr>
                                      </m:ctrlPr>
                                    </m:dPr>
                                    <m:e>
                                      <m:r>
                                        <a:rPr lang="en-US" sz="2000" b="0" i="1" smtClean="0">
                                          <a:solidFill>
                                            <a:schemeClr val="tx1"/>
                                          </a:solidFill>
                                          <a:latin typeface="Cambria Math" panose="02040503050406030204" pitchFamily="18" charset="0"/>
                                          <a:cs typeface="Calibri" panose="020F0502020204030204" pitchFamily="34" charset="0"/>
                                        </a:rPr>
                                        <m:t>𝑠</m:t>
                                      </m:r>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𝑎</m:t>
                                      </m:r>
                                      <m:r>
                                        <a:rPr lang="en-US" sz="2000" b="0" i="1" smtClean="0">
                                          <a:solidFill>
                                            <a:schemeClr val="tx1"/>
                                          </a:solidFill>
                                          <a:latin typeface="Cambria Math" panose="02040503050406030204" pitchFamily="18" charset="0"/>
                                          <a:cs typeface="Calibri" panose="020F0502020204030204" pitchFamily="34" charset="0"/>
                                        </a:rPr>
                                        <m:t>,</m:t>
                                      </m:r>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d>
                                  <m:r>
                                    <a:rPr lang="en-US" sz="2000" b="0" i="1" smtClean="0">
                                      <a:solidFill>
                                        <a:schemeClr val="tx1"/>
                                      </a:solidFill>
                                      <a:latin typeface="Cambria Math" panose="02040503050406030204" pitchFamily="18" charset="0"/>
                                      <a:cs typeface="Calibri" panose="020F0502020204030204" pitchFamily="34" charset="0"/>
                                    </a:rPr>
                                    <m:t>+</m:t>
                                  </m:r>
                                  <m:r>
                                    <a:rPr lang="en-US" sz="2000" b="0" i="1" smtClean="0">
                                      <a:solidFill>
                                        <a:schemeClr val="tx1"/>
                                      </a:solidFill>
                                      <a:latin typeface="Cambria Math" panose="02040503050406030204" pitchFamily="18" charset="0"/>
                                      <a:cs typeface="Calibri" panose="020F0502020204030204" pitchFamily="34" charset="0"/>
                                    </a:rPr>
                                    <m:t>𝛾</m:t>
                                  </m:r>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𝑉</m:t>
                                      </m:r>
                                    </m:e>
                                    <m:sup>
                                      <m:sSub>
                                        <m:sSubPr>
                                          <m:ctrlPr>
                                            <a:rPr lang="en-US" sz="2000" b="0" i="1" smtClean="0">
                                              <a:solidFill>
                                                <a:schemeClr val="tx1"/>
                                              </a:solidFill>
                                              <a:latin typeface="Cambria Math" panose="02040503050406030204" pitchFamily="18" charset="0"/>
                                              <a:cs typeface="Calibri" panose="020F0502020204030204" pitchFamily="34" charset="0"/>
                                            </a:rPr>
                                          </m:ctrlPr>
                                        </m:sSubPr>
                                        <m:e>
                                          <m:r>
                                            <a:rPr lang="en-US" sz="2000" b="0" i="1" smtClean="0">
                                              <a:solidFill>
                                                <a:schemeClr val="tx1"/>
                                              </a:solidFill>
                                              <a:latin typeface="Cambria Math" panose="02040503050406030204" pitchFamily="18" charset="0"/>
                                              <a:cs typeface="Calibri" panose="020F0502020204030204" pitchFamily="34" charset="0"/>
                                            </a:rPr>
                                            <m:t>𝜋</m:t>
                                          </m:r>
                                        </m:e>
                                        <m:sub>
                                          <m:r>
                                            <a:rPr lang="en-US" sz="2000" b="0" i="1" smtClean="0">
                                              <a:solidFill>
                                                <a:schemeClr val="tx1"/>
                                              </a:solidFill>
                                              <a:latin typeface="Cambria Math" panose="02040503050406030204" pitchFamily="18" charset="0"/>
                                              <a:cs typeface="Calibri" panose="020F0502020204030204" pitchFamily="34" charset="0"/>
                                            </a:rPr>
                                            <m:t>𝑜𝑙𝑑</m:t>
                                          </m:r>
                                        </m:sub>
                                      </m:sSub>
                                    </m:sup>
                                  </m:sSup>
                                  <m:d>
                                    <m:dPr>
                                      <m:ctrlPr>
                                        <a:rPr lang="en-US" sz="2000" b="0" i="1" smtClean="0">
                                          <a:solidFill>
                                            <a:schemeClr val="tx1"/>
                                          </a:solidFill>
                                          <a:latin typeface="Cambria Math" panose="02040503050406030204" pitchFamily="18" charset="0"/>
                                          <a:cs typeface="Calibri" panose="020F0502020204030204" pitchFamily="34" charset="0"/>
                                        </a:rPr>
                                      </m:ctrlPr>
                                    </m:dPr>
                                    <m:e>
                                      <m:sSup>
                                        <m:sSupPr>
                                          <m:ctrlPr>
                                            <a:rPr lang="en-US" sz="2000" b="0" i="1" smtClean="0">
                                              <a:solidFill>
                                                <a:schemeClr val="tx1"/>
                                              </a:solidFill>
                                              <a:latin typeface="Cambria Math" panose="02040503050406030204" pitchFamily="18" charset="0"/>
                                              <a:cs typeface="Calibri" panose="020F0502020204030204" pitchFamily="34" charset="0"/>
                                            </a:rPr>
                                          </m:ctrlPr>
                                        </m:sSupPr>
                                        <m:e>
                                          <m:r>
                                            <a:rPr lang="en-US" sz="2000" b="0" i="1" smtClean="0">
                                              <a:solidFill>
                                                <a:schemeClr val="tx1"/>
                                              </a:solidFill>
                                              <a:latin typeface="Cambria Math" panose="02040503050406030204" pitchFamily="18" charset="0"/>
                                              <a:cs typeface="Calibri" panose="020F0502020204030204" pitchFamily="34" charset="0"/>
                                            </a:rPr>
                                            <m:t>𝑠</m:t>
                                          </m:r>
                                        </m:e>
                                        <m:sup>
                                          <m:r>
                                            <a:rPr lang="en-US" sz="2000" b="0" i="1" smtClean="0">
                                              <a:solidFill>
                                                <a:schemeClr val="tx1"/>
                                              </a:solidFill>
                                              <a:latin typeface="Cambria Math" panose="02040503050406030204" pitchFamily="18" charset="0"/>
                                              <a:cs typeface="Calibri" panose="020F0502020204030204" pitchFamily="34" charset="0"/>
                                            </a:rPr>
                                            <m:t>′</m:t>
                                          </m:r>
                                        </m:sup>
                                      </m:sSup>
                                    </m:e>
                                  </m:d>
                                </m:e>
                              </m:d>
                            </m:e>
                          </m:nary>
                        </m:e>
                      </m:func>
                      <m:r>
                        <a:rPr lang="en-US" sz="2000" b="0" i="1" smtClean="0">
                          <a:solidFill>
                            <a:schemeClr val="tx1"/>
                          </a:solidFill>
                          <a:latin typeface="Cambria Math" panose="02040503050406030204" pitchFamily="18" charset="0"/>
                          <a:cs typeface="Calibri" panose="020F0502020204030204" pitchFamily="34" charset="0"/>
                        </a:rPr>
                        <m:t>,  ∀ </m:t>
                      </m:r>
                      <m:r>
                        <a:rPr lang="en-US" sz="2000" b="0" i="1" smtClean="0">
                          <a:solidFill>
                            <a:schemeClr val="tx1"/>
                          </a:solidFill>
                          <a:latin typeface="Cambria Math" panose="02040503050406030204" pitchFamily="18" charset="0"/>
                          <a:cs typeface="Calibri" panose="020F0502020204030204" pitchFamily="34" charset="0"/>
                        </a:rPr>
                        <m:t>𝑠</m:t>
                      </m:r>
                    </m:oMath>
                  </m:oMathPara>
                </a14:m>
                <a:endParaRPr lang="en-US" sz="2000" dirty="0">
                  <a:solidFill>
                    <a:schemeClr val="tx1"/>
                  </a:solidFill>
                  <a:latin typeface="Calibri" panose="020F0502020204030204" pitchFamily="34" charset="0"/>
                  <a:cs typeface="Calibri" panose="020F0502020204030204" pitchFamily="34" charset="0"/>
                </a:endParaRPr>
              </a:p>
              <a:p>
                <a:endParaRPr lang="en-US" sz="2000" dirty="0">
                  <a:solidFill>
                    <a:schemeClr val="tx1"/>
                  </a:solidFill>
                  <a:latin typeface="Calibri" panose="020F0502020204030204" pitchFamily="34" charset="0"/>
                  <a:cs typeface="Calibri" panose="020F0502020204030204" pitchFamily="34" charset="0"/>
                </a:endParaRPr>
              </a:p>
            </p:txBody>
          </p:sp>
        </mc:Choice>
        <mc:Fallback xmlns="">
          <p:sp>
            <p:nvSpPr>
              <p:cNvPr id="5" name="TextBox 4">
                <a:extLst>
                  <a:ext uri="{FF2B5EF4-FFF2-40B4-BE49-F238E27FC236}">
                    <a16:creationId xmlns:a16="http://schemas.microsoft.com/office/drawing/2014/main" id="{8D64EA02-9426-41F6-A796-1FA52CB1519A}"/>
                  </a:ext>
                </a:extLst>
              </p:cNvPr>
              <p:cNvSpPr txBox="1">
                <a:spLocks noRot="1" noChangeAspect="1" noMove="1" noResize="1" noEditPoints="1" noAdjustHandles="1" noChangeArrowheads="1" noChangeShapeType="1" noTextEdit="1"/>
              </p:cNvSpPr>
              <p:nvPr/>
            </p:nvSpPr>
            <p:spPr>
              <a:xfrm>
                <a:off x="3726873" y="1149927"/>
                <a:ext cx="7668491" cy="5628207"/>
              </a:xfrm>
              <a:prstGeom prst="rect">
                <a:avLst/>
              </a:prstGeom>
              <a:blipFill>
                <a:blip r:embed="rId3"/>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119F65F-C6D8-4675-A09A-28505B495D7D}"/>
              </a:ext>
            </a:extLst>
          </p:cNvPr>
          <p:cNvSpPr txBox="1"/>
          <p:nvPr/>
        </p:nvSpPr>
        <p:spPr>
          <a:xfrm>
            <a:off x="509052" y="2026673"/>
            <a:ext cx="315501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Bellman equations:</a:t>
            </a:r>
          </a:p>
        </p:txBody>
      </p:sp>
      <p:sp>
        <p:nvSpPr>
          <p:cNvPr id="7" name="TextBox 6">
            <a:extLst>
              <a:ext uri="{FF2B5EF4-FFF2-40B4-BE49-F238E27FC236}">
                <a16:creationId xmlns:a16="http://schemas.microsoft.com/office/drawing/2014/main" id="{ACF1FAB8-B016-450C-BBCF-163CFF0AD157}"/>
              </a:ext>
            </a:extLst>
          </p:cNvPr>
          <p:cNvSpPr txBox="1"/>
          <p:nvPr/>
        </p:nvSpPr>
        <p:spPr>
          <a:xfrm>
            <a:off x="509052" y="2741683"/>
            <a:ext cx="315501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Value iteration:</a:t>
            </a:r>
          </a:p>
        </p:txBody>
      </p:sp>
      <p:sp>
        <p:nvSpPr>
          <p:cNvPr id="8" name="TextBox 7">
            <a:extLst>
              <a:ext uri="{FF2B5EF4-FFF2-40B4-BE49-F238E27FC236}">
                <a16:creationId xmlns:a16="http://schemas.microsoft.com/office/drawing/2014/main" id="{A9A87591-F8B0-4744-85F7-49C95A662ED2}"/>
              </a:ext>
            </a:extLst>
          </p:cNvPr>
          <p:cNvSpPr txBox="1"/>
          <p:nvPr/>
        </p:nvSpPr>
        <p:spPr>
          <a:xfrm>
            <a:off x="509052" y="3509420"/>
            <a:ext cx="315501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Q-iteration:</a:t>
            </a:r>
          </a:p>
        </p:txBody>
      </p:sp>
      <p:sp>
        <p:nvSpPr>
          <p:cNvPr id="9" name="TextBox 8">
            <a:extLst>
              <a:ext uri="{FF2B5EF4-FFF2-40B4-BE49-F238E27FC236}">
                <a16:creationId xmlns:a16="http://schemas.microsoft.com/office/drawing/2014/main" id="{E82F2547-37AC-4B5A-839D-2EE017E2FB77}"/>
              </a:ext>
            </a:extLst>
          </p:cNvPr>
          <p:cNvSpPr txBox="1"/>
          <p:nvPr/>
        </p:nvSpPr>
        <p:spPr>
          <a:xfrm>
            <a:off x="509052" y="4252886"/>
            <a:ext cx="315501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Policy extraction:</a:t>
            </a:r>
          </a:p>
        </p:txBody>
      </p:sp>
      <p:sp>
        <p:nvSpPr>
          <p:cNvPr id="11" name="TextBox 10">
            <a:extLst>
              <a:ext uri="{FF2B5EF4-FFF2-40B4-BE49-F238E27FC236}">
                <a16:creationId xmlns:a16="http://schemas.microsoft.com/office/drawing/2014/main" id="{ADDA41B4-1D5F-4A7E-8159-A198745C9E9C}"/>
              </a:ext>
            </a:extLst>
          </p:cNvPr>
          <p:cNvSpPr txBox="1"/>
          <p:nvPr/>
        </p:nvSpPr>
        <p:spPr>
          <a:xfrm>
            <a:off x="509052" y="5735633"/>
            <a:ext cx="315501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Policy improvement:</a:t>
            </a:r>
          </a:p>
        </p:txBody>
      </p:sp>
      <p:sp>
        <p:nvSpPr>
          <p:cNvPr id="12" name="TextBox 11">
            <a:extLst>
              <a:ext uri="{FF2B5EF4-FFF2-40B4-BE49-F238E27FC236}">
                <a16:creationId xmlns:a16="http://schemas.microsoft.com/office/drawing/2014/main" id="{24D9A8CF-BBA6-469E-947E-DF15154F01EF}"/>
              </a:ext>
            </a:extLst>
          </p:cNvPr>
          <p:cNvSpPr txBox="1"/>
          <p:nvPr/>
        </p:nvSpPr>
        <p:spPr>
          <a:xfrm>
            <a:off x="509052" y="4992167"/>
            <a:ext cx="315501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Policy evaluation:</a:t>
            </a:r>
          </a:p>
        </p:txBody>
      </p:sp>
      <p:sp>
        <p:nvSpPr>
          <p:cNvPr id="13" name="TextBox 12">
            <a:extLst>
              <a:ext uri="{FF2B5EF4-FFF2-40B4-BE49-F238E27FC236}">
                <a16:creationId xmlns:a16="http://schemas.microsoft.com/office/drawing/2014/main" id="{6343BACD-98CE-4875-8D14-C391C366B44B}"/>
              </a:ext>
            </a:extLst>
          </p:cNvPr>
          <p:cNvSpPr txBox="1"/>
          <p:nvPr/>
        </p:nvSpPr>
        <p:spPr>
          <a:xfrm>
            <a:off x="509052" y="1301015"/>
            <a:ext cx="315501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Standard expectimax:</a:t>
            </a:r>
          </a:p>
        </p:txBody>
      </p:sp>
      <p:pic>
        <p:nvPicPr>
          <p:cNvPr id="10" name="Picture 9">
            <a:extLst>
              <a:ext uri="{FF2B5EF4-FFF2-40B4-BE49-F238E27FC236}">
                <a16:creationId xmlns:a16="http://schemas.microsoft.com/office/drawing/2014/main" id="{CC3BA6AE-CAA2-FE49-994C-35468E7641F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06419" y="483382"/>
            <a:ext cx="1651752" cy="1279298"/>
          </a:xfrm>
          <a:prstGeom prst="rect">
            <a:avLst/>
          </a:prstGeom>
        </p:spPr>
      </p:pic>
      <p:sp>
        <p:nvSpPr>
          <p:cNvPr id="3" name="Slide Number Placeholder 2">
            <a:extLst>
              <a:ext uri="{FF2B5EF4-FFF2-40B4-BE49-F238E27FC236}">
                <a16:creationId xmlns:a16="http://schemas.microsoft.com/office/drawing/2014/main" id="{EDB5F33A-0621-CD4D-A071-E47BEF144E23}"/>
              </a:ext>
            </a:extLst>
          </p:cNvPr>
          <p:cNvSpPr>
            <a:spLocks noGrp="1"/>
          </p:cNvSpPr>
          <p:nvPr>
            <p:ph type="sldNum" sz="quarter" idx="12"/>
          </p:nvPr>
        </p:nvSpPr>
        <p:spPr/>
        <p:txBody>
          <a:bodyPr/>
          <a:lstStyle/>
          <a:p>
            <a:fld id="{A2EF37A0-74FC-AB4F-AE4C-D9BFC6719E9F}" type="slidenum">
              <a:rPr lang="en-US" smtClean="0"/>
              <a:t>116</a:t>
            </a:fld>
            <a:endParaRPr lang="en-US"/>
          </a:p>
        </p:txBody>
      </p:sp>
    </p:spTree>
    <p:extLst>
      <p:ext uri="{BB962C8B-B14F-4D97-AF65-F5344CB8AC3E}">
        <p14:creationId xmlns:p14="http://schemas.microsoft.com/office/powerpoint/2010/main" val="3646273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692409"/>
          </a:xfrm>
        </p:spPr>
        <p:txBody>
          <a:bodyPr/>
          <a:lstStyle/>
          <a:p>
            <a:r>
              <a:rPr lang="en-US" dirty="0"/>
              <a:t>Grid World Actions</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436308" y="1728787"/>
            <a:ext cx="2067596" cy="3113557"/>
          </a:xfrm>
          <a:prstGeom prst="rect">
            <a:avLst/>
          </a:prstGeom>
          <a:noFill/>
        </p:spPr>
      </p:pic>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050953" y="1805405"/>
            <a:ext cx="6607647" cy="4518777"/>
          </a:xfrm>
          <a:prstGeom prst="rect">
            <a:avLst/>
          </a:prstGeom>
          <a:noFill/>
        </p:spPr>
      </p:pic>
      <p:sp>
        <p:nvSpPr>
          <p:cNvPr id="6" name="TextBox 5"/>
          <p:cNvSpPr txBox="1">
            <a:spLocks noChangeArrowheads="1"/>
          </p:cNvSpPr>
          <p:nvPr/>
        </p:nvSpPr>
        <p:spPr bwMode="auto">
          <a:xfrm>
            <a:off x="914400" y="1214735"/>
            <a:ext cx="3276600" cy="461665"/>
          </a:xfrm>
          <a:prstGeom prst="rect">
            <a:avLst/>
          </a:prstGeom>
          <a:noFill/>
          <a:ln w="9525">
            <a:noFill/>
            <a:miter lim="800000"/>
            <a:headEnd/>
            <a:tailEnd/>
          </a:ln>
        </p:spPr>
        <p:txBody>
          <a:bodyPr>
            <a:spAutoFit/>
          </a:bodyPr>
          <a:lstStyle/>
          <a:p>
            <a:pPr algn="ctr"/>
            <a:r>
              <a:rPr lang="en-US" sz="2400" dirty="0">
                <a:latin typeface="Calibri" pitchFamily="34" charset="0"/>
              </a:rPr>
              <a:t>Deterministic Grid World</a:t>
            </a:r>
          </a:p>
        </p:txBody>
      </p:sp>
      <p:sp>
        <p:nvSpPr>
          <p:cNvPr id="7" name="TextBox 6"/>
          <p:cNvSpPr txBox="1">
            <a:spLocks noChangeArrowheads="1"/>
          </p:cNvSpPr>
          <p:nvPr/>
        </p:nvSpPr>
        <p:spPr bwMode="auto">
          <a:xfrm>
            <a:off x="6858000" y="1214735"/>
            <a:ext cx="3276600" cy="461665"/>
          </a:xfrm>
          <a:prstGeom prst="rect">
            <a:avLst/>
          </a:prstGeom>
          <a:noFill/>
          <a:ln w="9525">
            <a:noFill/>
            <a:miter lim="800000"/>
            <a:headEnd/>
            <a:tailEnd/>
          </a:ln>
        </p:spPr>
        <p:txBody>
          <a:bodyPr>
            <a:spAutoFit/>
          </a:bodyPr>
          <a:lstStyle/>
          <a:p>
            <a:pPr algn="ctr"/>
            <a:r>
              <a:rPr lang="en-US" sz="2400" dirty="0">
                <a:latin typeface="Calibri" pitchFamily="34" charset="0"/>
              </a:rPr>
              <a:t>Stochastic Grid World</a:t>
            </a:r>
          </a:p>
        </p:txBody>
      </p:sp>
      <p:cxnSp>
        <p:nvCxnSpPr>
          <p:cNvPr id="8" name="Straight Connector 7"/>
          <p:cNvCxnSpPr/>
          <p:nvPr/>
        </p:nvCxnSpPr>
        <p:spPr>
          <a:xfrm rot="16200000" flipH="1">
            <a:off x="2171700" y="3924301"/>
            <a:ext cx="5181600" cy="762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371600" y="4877716"/>
            <a:ext cx="2057400" cy="1442614"/>
          </a:xfrm>
          <a:prstGeom prst="rect">
            <a:avLst/>
          </a:prstGeom>
          <a:noFill/>
        </p:spPr>
      </p:pic>
      <p:sp>
        <p:nvSpPr>
          <p:cNvPr id="3" name="Slide Number Placeholder 2">
            <a:extLst>
              <a:ext uri="{FF2B5EF4-FFF2-40B4-BE49-F238E27FC236}">
                <a16:creationId xmlns:a16="http://schemas.microsoft.com/office/drawing/2014/main" id="{B225E18B-FBB3-914D-9E79-D07D43AE2E00}"/>
              </a:ext>
            </a:extLst>
          </p:cNvPr>
          <p:cNvSpPr>
            <a:spLocks noGrp="1"/>
          </p:cNvSpPr>
          <p:nvPr>
            <p:ph type="sldNum" sz="quarter" idx="12"/>
          </p:nvPr>
        </p:nvSpPr>
        <p:spPr/>
        <p:txBody>
          <a:bodyPr/>
          <a:lstStyle/>
          <a:p>
            <a:fld id="{A2EF37A0-74FC-AB4F-AE4C-D9BFC6719E9F}" type="slidenum">
              <a:rPr lang="en-US" smtClean="0"/>
              <a:t>12</a:t>
            </a:fld>
            <a:endParaRPr lang="en-US"/>
          </a:p>
        </p:txBody>
      </p:sp>
    </p:spTree>
    <p:extLst>
      <p:ext uri="{BB962C8B-B14F-4D97-AF65-F5344CB8AC3E}">
        <p14:creationId xmlns:p14="http://schemas.microsoft.com/office/powerpoint/2010/main" val="271611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09600" y="152718"/>
            <a:ext cx="6492206" cy="1371600"/>
          </a:xfrm>
        </p:spPr>
        <p:txBody>
          <a:bodyPr/>
          <a:lstStyle/>
          <a:p>
            <a:r>
              <a:rPr lang="en-US" dirty="0">
                <a:ea typeface="ＭＳ Ｐゴシック" pitchFamily="34" charset="-128"/>
              </a:rPr>
              <a:t>Markov Decision Process (MDP)</a:t>
            </a:r>
          </a:p>
        </p:txBody>
      </p:sp>
      <mc:AlternateContent xmlns:mc="http://schemas.openxmlformats.org/markup-compatibility/2006" xmlns:a14="http://schemas.microsoft.com/office/drawing/2010/main">
        <mc:Choice Requires="a14">
          <p:sp>
            <p:nvSpPr>
              <p:cNvPr id="22530" name="Rectangle 3"/>
              <p:cNvSpPr>
                <a:spLocks noGrp="1" noChangeArrowheads="1"/>
              </p:cNvSpPr>
              <p:nvPr>
                <p:ph idx="1"/>
              </p:nvPr>
            </p:nvSpPr>
            <p:spPr>
              <a:xfrm>
                <a:off x="228599" y="1493838"/>
                <a:ext cx="11769672" cy="5129986"/>
              </a:xfrm>
            </p:spPr>
            <p:txBody>
              <a:bodyPr/>
              <a:lstStyle/>
              <a:p>
                <a:pPr>
                  <a:lnSpc>
                    <a:spcPct val="80000"/>
                  </a:lnSpc>
                </a:pPr>
                <a:r>
                  <a:rPr lang="en-US" sz="2400" dirty="0">
                    <a:ea typeface="ＭＳ Ｐゴシック" pitchFamily="34" charset="-128"/>
                  </a:rPr>
                  <a:t>An MDP is defined by a tuple </a:t>
                </a:r>
                <a:r>
                  <a:rPr lang="en-US" sz="2400" dirty="0">
                    <a:solidFill>
                      <a:srgbClr val="CC0000"/>
                    </a:solidFill>
                    <a:ea typeface="ＭＳ Ｐゴシック" pitchFamily="34" charset="-128"/>
                  </a:rPr>
                  <a:t>(S,A,T,R)</a:t>
                </a:r>
                <a:r>
                  <a:rPr lang="en-US" sz="2400" dirty="0">
                    <a:ea typeface="ＭＳ Ｐゴシック" pitchFamily="34" charset="-128"/>
                  </a:rPr>
                  <a:t>:</a:t>
                </a:r>
              </a:p>
              <a:p>
                <a:pPr lvl="1">
                  <a:lnSpc>
                    <a:spcPct val="80000"/>
                  </a:lnSpc>
                </a:pPr>
                <a:r>
                  <a:rPr lang="en-US" dirty="0">
                    <a:solidFill>
                      <a:srgbClr val="CC0000"/>
                    </a:solidFill>
                    <a:ea typeface="ＭＳ Ｐゴシック" pitchFamily="34" charset="-128"/>
                  </a:rPr>
                  <a:t>S</a:t>
                </a:r>
                <a:r>
                  <a:rPr lang="en-US" dirty="0">
                    <a:ea typeface="ＭＳ Ｐゴシック" pitchFamily="34" charset="-128"/>
                  </a:rPr>
                  <a:t>: a set of states</a:t>
                </a:r>
              </a:p>
              <a:p>
                <a:pPr lvl="1">
                  <a:lnSpc>
                    <a:spcPct val="80000"/>
                  </a:lnSpc>
                </a:pPr>
                <a:r>
                  <a:rPr lang="en-US" dirty="0">
                    <a:solidFill>
                      <a:srgbClr val="CC0000"/>
                    </a:solidFill>
                    <a:ea typeface="ＭＳ Ｐゴシック" pitchFamily="34" charset="-128"/>
                    <a:sym typeface="Symbol" pitchFamily="18" charset="2"/>
                  </a:rPr>
                  <a:t>A</a:t>
                </a:r>
                <a:r>
                  <a:rPr lang="en-US" dirty="0">
                    <a:ea typeface="ＭＳ Ｐゴシック" pitchFamily="34" charset="-128"/>
                    <a:sym typeface="Symbol" pitchFamily="18" charset="2"/>
                  </a:rPr>
                  <a:t>: a </a:t>
                </a:r>
                <a:r>
                  <a:rPr lang="en-US" dirty="0">
                    <a:ea typeface="ＭＳ Ｐゴシック" pitchFamily="34" charset="-128"/>
                  </a:rPr>
                  <a:t>set of actions</a:t>
                </a:r>
              </a:p>
              <a:p>
                <a:pPr lvl="1">
                  <a:lnSpc>
                    <a:spcPct val="80000"/>
                  </a:lnSpc>
                </a:pPr>
                <a:r>
                  <a:rPr lang="en-US" dirty="0">
                    <a:solidFill>
                      <a:srgbClr val="CC0000"/>
                    </a:solidFill>
                    <a:ea typeface="ＭＳ Ｐゴシック" pitchFamily="34" charset="-128"/>
                  </a:rPr>
                  <a:t>T</a:t>
                </a:r>
                <a:r>
                  <a:rPr lang="en-US" dirty="0">
                    <a:ea typeface="ＭＳ Ｐゴシック" pitchFamily="34" charset="-128"/>
                  </a:rPr>
                  <a:t>: a transition function</a:t>
                </a:r>
                <a:endParaRPr lang="en-US" altLang="ja-JP" dirty="0">
                  <a:ea typeface="ＭＳ Ｐゴシック" pitchFamily="34" charset="-128"/>
                </a:endParaRPr>
              </a:p>
              <a:p>
                <a:pPr lvl="2">
                  <a:lnSpc>
                    <a:spcPct val="80000"/>
                  </a:lnSpc>
                </a:pPr>
                <a:r>
                  <a:rPr lang="en-US" sz="2000" dirty="0">
                    <a:solidFill>
                      <a:srgbClr val="CC0000"/>
                    </a:solidFill>
                    <a:ea typeface="ＭＳ Ｐゴシック" pitchFamily="34" charset="-128"/>
                  </a:rPr>
                  <a:t>T(s, a, s</a:t>
                </a:r>
                <a:r>
                  <a:rPr lang="en-US" altLang="ja-JP" sz="2000" dirty="0">
                    <a:solidFill>
                      <a:srgbClr val="CC0000"/>
                    </a:solidFill>
                    <a:ea typeface="ＭＳ Ｐゴシック" pitchFamily="34" charset="-128"/>
                  </a:rPr>
                  <a:t>’)</a:t>
                </a:r>
                <a:r>
                  <a:rPr lang="en-US" sz="2000" dirty="0">
                    <a:solidFill>
                      <a:srgbClr val="CC0000"/>
                    </a:solidFill>
                    <a:ea typeface="ＭＳ Ｐゴシック" pitchFamily="34" charset="-128"/>
                  </a:rPr>
                  <a:t> </a:t>
                </a:r>
                <a:r>
                  <a:rPr lang="en-US" sz="2000" dirty="0">
                    <a:ea typeface="ＭＳ Ｐゴシック" pitchFamily="34" charset="-128"/>
                  </a:rPr>
                  <a:t>where s </a:t>
                </a:r>
                <a:r>
                  <a:rPr lang="en-US" sz="2000" dirty="0">
                    <a:ea typeface="ＭＳ Ｐゴシック" pitchFamily="34" charset="-128"/>
                    <a:sym typeface="Symbol" pitchFamily="18" charset="2"/>
                  </a:rPr>
                  <a:t> </a:t>
                </a:r>
                <a:r>
                  <a:rPr lang="en-US" sz="2000" dirty="0">
                    <a:ea typeface="ＭＳ Ｐゴシック" pitchFamily="34" charset="-128"/>
                  </a:rPr>
                  <a:t>S, a </a:t>
                </a:r>
                <a:r>
                  <a:rPr lang="en-US" sz="2000" dirty="0">
                    <a:ea typeface="ＭＳ Ｐゴシック" pitchFamily="34" charset="-128"/>
                    <a:sym typeface="Symbol" pitchFamily="18" charset="2"/>
                  </a:rPr>
                  <a:t> A, </a:t>
                </a:r>
                <a:r>
                  <a:rPr lang="en-US" sz="2000" dirty="0">
                    <a:ea typeface="ＭＳ Ｐゴシック" pitchFamily="34" charset="-128"/>
                  </a:rPr>
                  <a:t>s’ </a:t>
                </a:r>
                <a:r>
                  <a:rPr lang="en-US" sz="2000" dirty="0">
                    <a:ea typeface="ＭＳ Ｐゴシック" pitchFamily="34" charset="-128"/>
                    <a:sym typeface="Symbol" pitchFamily="18" charset="2"/>
                  </a:rPr>
                  <a:t> </a:t>
                </a:r>
                <a:r>
                  <a:rPr lang="en-US" sz="2000" dirty="0">
                    <a:ea typeface="ＭＳ Ｐゴシック" pitchFamily="34" charset="-128"/>
                  </a:rPr>
                  <a:t>S is P(s</a:t>
                </a:r>
                <a:r>
                  <a:rPr lang="en-US" altLang="ja-JP" sz="2000" dirty="0">
                    <a:ea typeface="ＭＳ Ｐゴシック" pitchFamily="34" charset="-128"/>
                  </a:rPr>
                  <a:t>’| s, a) </a:t>
                </a:r>
              </a:p>
              <a:p>
                <a:pPr lvl="1">
                  <a:lnSpc>
                    <a:spcPct val="80000"/>
                  </a:lnSpc>
                </a:pPr>
                <a:r>
                  <a:rPr lang="en-US" dirty="0">
                    <a:solidFill>
                      <a:srgbClr val="CC0000"/>
                    </a:solidFill>
                    <a:ea typeface="ＭＳ Ｐゴシック" pitchFamily="34" charset="-128"/>
                  </a:rPr>
                  <a:t>R</a:t>
                </a:r>
                <a:r>
                  <a:rPr lang="en-US" dirty="0">
                    <a:ea typeface="ＭＳ Ｐゴシック" pitchFamily="34" charset="-128"/>
                  </a:rPr>
                  <a:t>: a reward function</a:t>
                </a:r>
              </a:p>
              <a:p>
                <a:pPr lvl="2">
                  <a:lnSpc>
                    <a:spcPct val="80000"/>
                  </a:lnSpc>
                </a:pPr>
                <a:r>
                  <a:rPr lang="en-US" sz="2000" dirty="0">
                    <a:solidFill>
                      <a:srgbClr val="CC0000"/>
                    </a:solidFill>
                    <a:ea typeface="ＭＳ Ｐゴシック" pitchFamily="34" charset="-128"/>
                  </a:rPr>
                  <a:t>R(s, a, s</a:t>
                </a:r>
                <a:r>
                  <a:rPr lang="en-US" altLang="ja-JP" sz="2000" dirty="0">
                    <a:solidFill>
                      <a:srgbClr val="CC0000"/>
                    </a:solidFill>
                    <a:ea typeface="ＭＳ Ｐゴシック" pitchFamily="34" charset="-128"/>
                  </a:rPr>
                  <a:t>’) </a:t>
                </a:r>
                <a:r>
                  <a:rPr lang="en-US" sz="2000" dirty="0">
                    <a:ea typeface="ＭＳ Ｐゴシック" pitchFamily="34" charset="-128"/>
                  </a:rPr>
                  <a:t>is reward at this time step</a:t>
                </a:r>
                <a:endParaRPr lang="en-US" altLang="ja-JP" sz="2000" dirty="0">
                  <a:solidFill>
                    <a:srgbClr val="CC0000"/>
                  </a:solidFill>
                  <a:ea typeface="ＭＳ Ｐゴシック" pitchFamily="34" charset="-128"/>
                </a:endParaRPr>
              </a:p>
              <a:p>
                <a:pPr lvl="2">
                  <a:lnSpc>
                    <a:spcPct val="80000"/>
                  </a:lnSpc>
                </a:pPr>
                <a:r>
                  <a:rPr lang="en-US" sz="2000" dirty="0">
                    <a:ea typeface="ＭＳ Ｐゴシック" pitchFamily="34" charset="-128"/>
                  </a:rPr>
                  <a:t>Sometimes just </a:t>
                </a:r>
                <a:r>
                  <a:rPr lang="en-US" sz="2000" dirty="0">
                    <a:solidFill>
                      <a:srgbClr val="CC0000"/>
                    </a:solidFill>
                    <a:ea typeface="ＭＳ Ｐゴシック" pitchFamily="34" charset="-128"/>
                  </a:rPr>
                  <a:t>R(s)</a:t>
                </a:r>
                <a:r>
                  <a:rPr lang="en-US" sz="2000" dirty="0">
                    <a:ea typeface="ＭＳ Ｐゴシック" pitchFamily="34" charset="-128"/>
                  </a:rPr>
                  <a:t> or </a:t>
                </a:r>
                <a:r>
                  <a:rPr lang="en-US" sz="2000" dirty="0">
                    <a:solidFill>
                      <a:srgbClr val="CC0000"/>
                    </a:solidFill>
                    <a:ea typeface="ＭＳ Ｐゴシック" pitchFamily="34" charset="-128"/>
                  </a:rPr>
                  <a:t>R(s</a:t>
                </a:r>
                <a:r>
                  <a:rPr lang="en-US" altLang="ja-JP" sz="2000" dirty="0">
                    <a:solidFill>
                      <a:srgbClr val="CC0000"/>
                    </a:solidFill>
                    <a:ea typeface="ＭＳ Ｐゴシック" pitchFamily="34" charset="-128"/>
                  </a:rPr>
                  <a:t>’)</a:t>
                </a:r>
              </a:p>
              <a:p>
                <a:pPr lvl="2">
                  <a:lnSpc>
                    <a:spcPct val="80000"/>
                  </a:lnSpc>
                </a:pPr>
                <a:endParaRPr lang="en-US" altLang="ja-JP" sz="2000" dirty="0">
                  <a:ea typeface="ＭＳ Ｐゴシック" pitchFamily="34" charset="-128"/>
                </a:endParaRPr>
              </a:p>
              <a:p>
                <a:pPr lvl="1">
                  <a:lnSpc>
                    <a:spcPct val="80000"/>
                  </a:lnSpc>
                </a:pPr>
                <a:r>
                  <a:rPr lang="en-US" altLang="ja-JP" dirty="0">
                    <a:ea typeface="ＭＳ Ｐゴシック" pitchFamily="34" charset="-128"/>
                  </a:rPr>
                  <a:t>Sometimes also have</a:t>
                </a:r>
              </a:p>
              <a:p>
                <a:pPr lvl="2">
                  <a:lnSpc>
                    <a:spcPct val="80000"/>
                  </a:lnSpc>
                </a:pPr>
                <a14:m>
                  <m:oMath xmlns:m="http://schemas.openxmlformats.org/officeDocument/2006/math">
                    <m:r>
                      <a:rPr lang="en-US" altLang="ja-JP" sz="2000" b="0" i="1" smtClean="0">
                        <a:solidFill>
                          <a:srgbClr val="CC0000"/>
                        </a:solidFill>
                        <a:latin typeface="Cambria Math" panose="02040503050406030204" pitchFamily="18" charset="0"/>
                        <a:ea typeface="ＭＳ Ｐゴシック" pitchFamily="34" charset="-128"/>
                      </a:rPr>
                      <m:t>𝛾</m:t>
                    </m:r>
                  </m:oMath>
                </a14:m>
                <a:r>
                  <a:rPr lang="en-US" altLang="ja-JP" sz="2000" dirty="0">
                    <a:ea typeface="ＭＳ Ｐゴシック" pitchFamily="34" charset="-128"/>
                  </a:rPr>
                  <a:t>: discount factor (introduced later)</a:t>
                </a:r>
              </a:p>
              <a:p>
                <a:pPr lvl="2">
                  <a:lnSpc>
                    <a:spcPct val="80000"/>
                  </a:lnSpc>
                </a:pPr>
                <a14:m>
                  <m:oMath xmlns:m="http://schemas.openxmlformats.org/officeDocument/2006/math">
                    <m:r>
                      <a:rPr lang="en-US" altLang="ja-JP" sz="2000" b="0" i="1" smtClean="0">
                        <a:solidFill>
                          <a:srgbClr val="C00000"/>
                        </a:solidFill>
                        <a:latin typeface="Cambria Math" panose="02040503050406030204" pitchFamily="18" charset="0"/>
                        <a:ea typeface="ＭＳ Ｐゴシック" pitchFamily="34" charset="-128"/>
                      </a:rPr>
                      <m:t>𝜇</m:t>
                    </m:r>
                  </m:oMath>
                </a14:m>
                <a:r>
                  <a:rPr lang="en-US" altLang="ja-JP" sz="2000" dirty="0">
                    <a:ea typeface="ＭＳ Ｐゴシック" pitchFamily="34" charset="-128"/>
                  </a:rPr>
                  <a:t>: distribution of initial state (or just start state </a:t>
                </a:r>
                <a14:m>
                  <m:oMath xmlns:m="http://schemas.openxmlformats.org/officeDocument/2006/math">
                    <m:sSub>
                      <m:sSubPr>
                        <m:ctrlPr>
                          <a:rPr lang="en-US" altLang="ja-JP" sz="2000" b="0" i="1" smtClean="0">
                            <a:solidFill>
                              <a:srgbClr val="C00000"/>
                            </a:solidFill>
                            <a:latin typeface="Cambria Math" panose="02040503050406030204" pitchFamily="18" charset="0"/>
                            <a:ea typeface="ＭＳ Ｐゴシック" pitchFamily="34" charset="-128"/>
                          </a:rPr>
                        </m:ctrlPr>
                      </m:sSubPr>
                      <m:e>
                        <m:r>
                          <a:rPr lang="en-US" altLang="ja-JP" sz="2000" b="0" i="1" smtClean="0">
                            <a:solidFill>
                              <a:srgbClr val="C00000"/>
                            </a:solidFill>
                            <a:latin typeface="Cambria Math" panose="02040503050406030204" pitchFamily="18" charset="0"/>
                            <a:ea typeface="ＭＳ Ｐゴシック" pitchFamily="34" charset="-128"/>
                          </a:rPr>
                          <m:t>𝑠</m:t>
                        </m:r>
                      </m:e>
                      <m:sub>
                        <m:r>
                          <a:rPr lang="en-US" altLang="ja-JP" sz="2000" b="0" i="1" smtClean="0">
                            <a:solidFill>
                              <a:srgbClr val="C00000"/>
                            </a:solidFill>
                            <a:latin typeface="Cambria Math" panose="02040503050406030204" pitchFamily="18" charset="0"/>
                            <a:ea typeface="ＭＳ Ｐゴシック" pitchFamily="34" charset="-128"/>
                          </a:rPr>
                          <m:t>0</m:t>
                        </m:r>
                      </m:sub>
                    </m:sSub>
                  </m:oMath>
                </a14:m>
                <a:r>
                  <a:rPr lang="en-US" altLang="ja-JP" sz="2000" dirty="0">
                    <a:ea typeface="ＭＳ Ｐゴシック" pitchFamily="34" charset="-128"/>
                  </a:rPr>
                  <a:t>)</a:t>
                </a:r>
              </a:p>
              <a:p>
                <a:pPr lvl="2">
                  <a:lnSpc>
                    <a:spcPct val="80000"/>
                  </a:lnSpc>
                </a:pPr>
                <a:r>
                  <a:rPr lang="en-US" altLang="ja-JP" sz="2000" dirty="0">
                    <a:ea typeface="ＭＳ Ｐゴシック" pitchFamily="34" charset="-128"/>
                  </a:rPr>
                  <a:t>Terminal states: processes end after </a:t>
                </a:r>
                <a:br>
                  <a:rPr lang="en-US" altLang="ja-JP" sz="2000" dirty="0">
                    <a:ea typeface="ＭＳ Ｐゴシック" pitchFamily="34" charset="-128"/>
                  </a:rPr>
                </a:br>
                <a:r>
                  <a:rPr lang="en-US" altLang="ja-JP" sz="2000" dirty="0">
                    <a:ea typeface="ＭＳ Ｐゴシック" pitchFamily="34" charset="-128"/>
                  </a:rPr>
                  <a:t>reaching these states</a:t>
                </a:r>
              </a:p>
            </p:txBody>
          </p:sp>
        </mc:Choice>
        <mc:Fallback xmlns="">
          <p:sp>
            <p:nvSpPr>
              <p:cNvPr id="22530" name="Rectangle 3"/>
              <p:cNvSpPr>
                <a:spLocks noGrp="1" noRot="1" noChangeAspect="1" noMove="1" noResize="1" noEditPoints="1" noAdjustHandles="1" noChangeArrowheads="1" noChangeShapeType="1" noTextEdit="1"/>
              </p:cNvSpPr>
              <p:nvPr>
                <p:ph idx="1"/>
              </p:nvPr>
            </p:nvSpPr>
            <p:spPr>
              <a:xfrm>
                <a:off x="228599" y="1493838"/>
                <a:ext cx="11769672" cy="5129986"/>
              </a:xfrm>
              <a:blipFill>
                <a:blip r:embed="rId3"/>
                <a:stretch>
                  <a:fillRect l="-754" t="-2222"/>
                </a:stretch>
              </a:blipFill>
            </p:spPr>
            <p:txBody>
              <a:bodyPr/>
              <a:lstStyle/>
              <a:p>
                <a:r>
                  <a:rPr lang="en-US">
                    <a:noFill/>
                  </a:rPr>
                  <a:t> </a:t>
                </a:r>
              </a:p>
            </p:txBody>
          </p:sp>
        </mc:Fallback>
      </mc:AlternateContent>
      <p:pic>
        <p:nvPicPr>
          <p:cNvPr id="7" name="Picture 4"/>
          <p:cNvPicPr>
            <a:picLocks noChangeAspect="1" noChangeArrowheads="1"/>
          </p:cNvPicPr>
          <p:nvPr/>
        </p:nvPicPr>
        <p:blipFill>
          <a:blip r:embed="rId4" cstate="print"/>
          <a:srcRect/>
          <a:stretch>
            <a:fillRect/>
          </a:stretch>
        </p:blipFill>
        <p:spPr bwMode="auto">
          <a:xfrm>
            <a:off x="7254206" y="365432"/>
            <a:ext cx="4495800" cy="3484999"/>
          </a:xfrm>
          <a:prstGeom prst="rect">
            <a:avLst/>
          </a:prstGeom>
          <a:noFill/>
          <a:ln w="9525">
            <a:noFill/>
            <a:miter lim="800000"/>
            <a:headEnd/>
            <a:tailEnd/>
          </a:ln>
        </p:spPr>
      </p:pic>
      <p:pic>
        <p:nvPicPr>
          <p:cNvPr id="9" name="Picture 2"/>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7406606" y="367131"/>
            <a:ext cx="4439265" cy="3197001"/>
          </a:xfrm>
          <a:prstGeom prst="rect">
            <a:avLst/>
          </a:prstGeom>
          <a:noFill/>
        </p:spPr>
      </p:pic>
      <p:pic>
        <p:nvPicPr>
          <p:cNvPr id="11"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74271" y="2890381"/>
            <a:ext cx="457200" cy="244617"/>
          </a:xfrm>
          <a:prstGeom prst="rect">
            <a:avLst/>
          </a:prstGeom>
          <a:noFill/>
          <a:ln w="9525">
            <a:noFill/>
            <a:miter lim="800000"/>
            <a:headEnd/>
            <a:tailEnd/>
          </a:ln>
        </p:spPr>
      </p:pic>
      <p:pic>
        <p:nvPicPr>
          <p:cNvPr id="12"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331272" y="2880032"/>
            <a:ext cx="509618" cy="218854"/>
          </a:xfrm>
          <a:prstGeom prst="rect">
            <a:avLst/>
          </a:prstGeom>
          <a:noFill/>
          <a:ln w="9525">
            <a:noFill/>
            <a:miter lim="800000"/>
            <a:headEnd/>
            <a:tailEnd/>
          </a:ln>
        </p:spPr>
      </p:pic>
      <p:pic>
        <p:nvPicPr>
          <p:cNvPr id="13"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940871" y="1889432"/>
            <a:ext cx="433322" cy="781050"/>
          </a:xfrm>
          <a:prstGeom prst="rect">
            <a:avLst/>
          </a:prstGeom>
          <a:noFill/>
          <a:ln w="9525">
            <a:noFill/>
            <a:miter lim="800000"/>
            <a:headEnd/>
            <a:tailEnd/>
          </a:ln>
        </p:spPr>
      </p:pic>
      <p:pic>
        <p:nvPicPr>
          <p:cNvPr id="16386" name="Picture 2" descr="C:\Users\Dan\Dropbox\Office\CS 188\Ketrina Art\MDPs\AgentTopDown.png"/>
          <p:cNvPicPr>
            <a:picLocks noChangeAspect="1" noChangeArrowheads="1"/>
          </p:cNvPicPr>
          <p:nvPr/>
        </p:nvPicPr>
        <p:blipFill>
          <a:blip r:embed="rId9" cstate="print"/>
          <a:srcRect/>
          <a:stretch>
            <a:fillRect/>
          </a:stretch>
        </p:blipFill>
        <p:spPr bwMode="auto">
          <a:xfrm>
            <a:off x="9734893" y="2575232"/>
            <a:ext cx="815578" cy="762000"/>
          </a:xfrm>
          <a:prstGeom prst="rect">
            <a:avLst/>
          </a:prstGeom>
          <a:noFill/>
        </p:spPr>
      </p:pic>
      <mc:AlternateContent xmlns:mc="http://schemas.openxmlformats.org/markup-compatibility/2006" xmlns:a14="http://schemas.microsoft.com/office/drawing/2010/main">
        <mc:Choice Requires="a14">
          <p:sp>
            <p:nvSpPr>
              <p:cNvPr id="2" name="Rectangle 1"/>
              <p:cNvSpPr/>
              <p:nvPr/>
            </p:nvSpPr>
            <p:spPr>
              <a:xfrm>
                <a:off x="7301713" y="4525150"/>
                <a:ext cx="4253216" cy="477888"/>
              </a:xfrm>
              <a:prstGeom prst="rect">
                <a:avLst/>
              </a:prstGeom>
            </p:spPr>
            <p:txBody>
              <a:bodyPr wrap="none">
                <a:spAutoFit/>
              </a:bodyPr>
              <a:lstStyle/>
              <a:p>
                <a:r>
                  <a:rPr lang="en-US" sz="2400" dirty="0">
                    <a:solidFill>
                      <a:srgbClr val="CC0000"/>
                    </a:solidFill>
                    <a:ea typeface="ＭＳ Ｐゴシック" pitchFamily="34" charset="-128"/>
                  </a:rPr>
                  <a:t>R(</a:t>
                </a:r>
                <a14:m>
                  <m:oMath xmlns:m="http://schemas.openxmlformats.org/officeDocument/2006/math">
                    <m:sSub>
                      <m:sSubPr>
                        <m:ctrlPr>
                          <a:rPr lang="en-US" sz="2400" b="0" i="1" smtClean="0">
                            <a:solidFill>
                              <a:srgbClr val="CC0000"/>
                            </a:solidFill>
                            <a:latin typeface="Cambria Math" panose="02040503050406030204" pitchFamily="18" charset="0"/>
                            <a:ea typeface="ＭＳ Ｐゴシック" pitchFamily="34" charset="-128"/>
                          </a:rPr>
                        </m:ctrlPr>
                      </m:sSubPr>
                      <m:e>
                        <m:r>
                          <a:rPr lang="en-US" sz="2400" b="0" i="1" smtClean="0">
                            <a:solidFill>
                              <a:srgbClr val="CC0000"/>
                            </a:solidFill>
                            <a:latin typeface="Cambria Math" panose="02040503050406030204" pitchFamily="18" charset="0"/>
                            <a:ea typeface="ＭＳ Ｐゴシック" pitchFamily="34" charset="-128"/>
                          </a:rPr>
                          <m:t>𝑠</m:t>
                        </m:r>
                      </m:e>
                      <m:sub>
                        <m:r>
                          <a:rPr lang="en-US" sz="2400" b="0" i="1" smtClean="0">
                            <a:solidFill>
                              <a:srgbClr val="CC0000"/>
                            </a:solidFill>
                            <a:latin typeface="Cambria Math" panose="02040503050406030204" pitchFamily="18" charset="0"/>
                            <a:ea typeface="ＭＳ Ｐゴシック" pitchFamily="34" charset="-128"/>
                          </a:rPr>
                          <m:t>4,2</m:t>
                        </m:r>
                      </m:sub>
                    </m:sSub>
                  </m:oMath>
                </a14:m>
                <a:r>
                  <a:rPr lang="en-US" sz="2400" dirty="0">
                    <a:solidFill>
                      <a:srgbClr val="CC0000"/>
                    </a:solidFill>
                    <a:ea typeface="ＭＳ Ｐゴシック" pitchFamily="34" charset="-128"/>
                  </a:rPr>
                  <a:t>, </a:t>
                </a:r>
                <a14:m>
                  <m:oMath xmlns:m="http://schemas.openxmlformats.org/officeDocument/2006/math">
                    <m:r>
                      <a:rPr lang="en-US" sz="2400" b="0" i="1" dirty="0" smtClean="0">
                        <a:solidFill>
                          <a:srgbClr val="CC0000"/>
                        </a:solidFill>
                        <a:latin typeface="Cambria Math" panose="02040503050406030204" pitchFamily="18" charset="0"/>
                        <a:ea typeface="ＭＳ Ｐゴシック" pitchFamily="34" charset="-128"/>
                      </a:rPr>
                      <m:t>𝑒𝑥𝑖𝑡</m:t>
                    </m:r>
                  </m:oMath>
                </a14:m>
                <a:r>
                  <a:rPr lang="en-US" sz="2400" dirty="0">
                    <a:solidFill>
                      <a:srgbClr val="CC0000"/>
                    </a:solidFill>
                    <a:ea typeface="ＭＳ Ｐゴシック" pitchFamily="34" charset="-128"/>
                  </a:rPr>
                  <a:t>, </a:t>
                </a:r>
                <a14:m>
                  <m:oMath xmlns:m="http://schemas.openxmlformats.org/officeDocument/2006/math">
                    <m:sSub>
                      <m:sSubPr>
                        <m:ctrlPr>
                          <a:rPr lang="en-US" sz="2400" b="0" i="1" smtClean="0">
                            <a:solidFill>
                              <a:srgbClr val="CC0000"/>
                            </a:solidFill>
                            <a:latin typeface="Cambria Math" panose="02040503050406030204" pitchFamily="18" charset="0"/>
                            <a:ea typeface="ＭＳ Ｐゴシック" pitchFamily="34" charset="-128"/>
                          </a:rPr>
                        </m:ctrlPr>
                      </m:sSubPr>
                      <m:e>
                        <m:r>
                          <a:rPr lang="en-US" sz="2400" b="0" i="1" smtClean="0">
                            <a:solidFill>
                              <a:srgbClr val="CC0000"/>
                            </a:solidFill>
                            <a:latin typeface="Cambria Math" panose="02040503050406030204" pitchFamily="18" charset="0"/>
                            <a:ea typeface="ＭＳ Ｐゴシック" pitchFamily="34" charset="-128"/>
                          </a:rPr>
                          <m:t>𝑠</m:t>
                        </m:r>
                      </m:e>
                      <m:sub>
                        <m:r>
                          <a:rPr lang="en-US" sz="2400" b="0" i="1" smtClean="0">
                            <a:solidFill>
                              <a:srgbClr val="CC0000"/>
                            </a:solidFill>
                            <a:latin typeface="Cambria Math" panose="02040503050406030204" pitchFamily="18" charset="0"/>
                            <a:ea typeface="ＭＳ Ｐゴシック" pitchFamily="34" charset="-128"/>
                          </a:rPr>
                          <m:t>𝑣𝑖𝑟𝑡𝑢𝑎𝑙</m:t>
                        </m:r>
                        <m:r>
                          <a:rPr lang="en-US" sz="2400" b="0" i="1" smtClean="0">
                            <a:solidFill>
                              <a:srgbClr val="CC0000"/>
                            </a:solidFill>
                            <a:latin typeface="Cambria Math" panose="02040503050406030204" pitchFamily="18" charset="0"/>
                            <a:ea typeface="ＭＳ Ｐゴシック" pitchFamily="34" charset="-128"/>
                          </a:rPr>
                          <m:t>_</m:t>
                        </m:r>
                        <m:r>
                          <a:rPr lang="en-US" sz="2400" b="0" i="1" smtClean="0">
                            <a:solidFill>
                              <a:srgbClr val="CC0000"/>
                            </a:solidFill>
                            <a:latin typeface="Cambria Math" panose="02040503050406030204" pitchFamily="18" charset="0"/>
                            <a:ea typeface="ＭＳ Ｐゴシック" pitchFamily="34" charset="-128"/>
                          </a:rPr>
                          <m:t>𝑡𝑒𝑟𝑚𝑖𝑛𝑎𝑙</m:t>
                        </m:r>
                      </m:sub>
                    </m:sSub>
                  </m:oMath>
                </a14:m>
                <a:r>
                  <a:rPr lang="en-US" altLang="ja-JP" sz="2400" dirty="0">
                    <a:solidFill>
                      <a:srgbClr val="CC0000"/>
                    </a:solidFill>
                    <a:ea typeface="ＭＳ Ｐゴシック" pitchFamily="34" charset="-128"/>
                  </a:rPr>
                  <a:t>)=-1</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7301713" y="4525150"/>
                <a:ext cx="4253216" cy="477888"/>
              </a:xfrm>
              <a:prstGeom prst="rect">
                <a:avLst/>
              </a:prstGeom>
              <a:blipFill>
                <a:blip r:embed="rId10"/>
                <a:stretch>
                  <a:fillRect l="-2083" t="-7692" r="-5060" b="-205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257997" y="5042284"/>
                <a:ext cx="4535281" cy="477888"/>
              </a:xfrm>
              <a:prstGeom prst="rect">
                <a:avLst/>
              </a:prstGeom>
            </p:spPr>
            <p:txBody>
              <a:bodyPr wrap="none">
                <a:spAutoFit/>
              </a:bodyPr>
              <a:lstStyle/>
              <a:p>
                <a:r>
                  <a:rPr lang="en-US" sz="2400" dirty="0">
                    <a:solidFill>
                      <a:srgbClr val="CC0000"/>
                    </a:solidFill>
                    <a:ea typeface="ＭＳ Ｐゴシック" pitchFamily="34" charset="-128"/>
                  </a:rPr>
                  <a:t>R(</a:t>
                </a:r>
                <a14:m>
                  <m:oMath xmlns:m="http://schemas.openxmlformats.org/officeDocument/2006/math">
                    <m:sSub>
                      <m:sSubPr>
                        <m:ctrlPr>
                          <a:rPr lang="en-US" sz="2400" b="0" i="1" smtClean="0">
                            <a:solidFill>
                              <a:srgbClr val="CC0000"/>
                            </a:solidFill>
                            <a:latin typeface="Cambria Math" panose="02040503050406030204" pitchFamily="18" charset="0"/>
                            <a:ea typeface="ＭＳ Ｐゴシック" pitchFamily="34" charset="-128"/>
                          </a:rPr>
                        </m:ctrlPr>
                      </m:sSubPr>
                      <m:e>
                        <m:r>
                          <a:rPr lang="en-US" sz="2400" b="0" i="1" smtClean="0">
                            <a:solidFill>
                              <a:srgbClr val="CC0000"/>
                            </a:solidFill>
                            <a:latin typeface="Cambria Math" panose="02040503050406030204" pitchFamily="18" charset="0"/>
                            <a:ea typeface="ＭＳ Ｐゴシック" pitchFamily="34" charset="-128"/>
                          </a:rPr>
                          <m:t>𝑠</m:t>
                        </m:r>
                      </m:e>
                      <m:sub>
                        <m:r>
                          <a:rPr lang="en-US" sz="2400" b="0" i="1" smtClean="0">
                            <a:solidFill>
                              <a:srgbClr val="CC0000"/>
                            </a:solidFill>
                            <a:latin typeface="Cambria Math" panose="02040503050406030204" pitchFamily="18" charset="0"/>
                            <a:ea typeface="ＭＳ Ｐゴシック" pitchFamily="34" charset="-128"/>
                          </a:rPr>
                          <m:t>4,2</m:t>
                        </m:r>
                      </m:sub>
                    </m:sSub>
                  </m:oMath>
                </a14:m>
                <a:r>
                  <a:rPr lang="en-US" altLang="ja-JP" sz="2400" dirty="0">
                    <a:solidFill>
                      <a:srgbClr val="CC0000"/>
                    </a:solidFill>
                    <a:ea typeface="ＭＳ Ｐゴシック" pitchFamily="34" charset="-128"/>
                  </a:rPr>
                  <a:t>)=-1, no virtual terminal state</a:t>
                </a:r>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7257997" y="5042284"/>
                <a:ext cx="4535281" cy="477888"/>
              </a:xfrm>
              <a:prstGeom prst="rect">
                <a:avLst/>
              </a:prstGeom>
              <a:blipFill>
                <a:blip r:embed="rId11"/>
                <a:stretch>
                  <a:fillRect l="-1671" t="-7692" r="-8078" b="-20513"/>
                </a:stretch>
              </a:blipFill>
            </p:spPr>
            <p:txBody>
              <a:bodyPr/>
              <a:lstStyle/>
              <a:p>
                <a:r>
                  <a:rPr lang="en-US">
                    <a:noFill/>
                  </a:rPr>
                  <a:t> </a:t>
                </a:r>
              </a:p>
            </p:txBody>
          </p:sp>
        </mc:Fallback>
      </mc:AlternateContent>
      <p:sp>
        <p:nvSpPr>
          <p:cNvPr id="3" name="TextBox 2"/>
          <p:cNvSpPr txBox="1"/>
          <p:nvPr/>
        </p:nvSpPr>
        <p:spPr>
          <a:xfrm>
            <a:off x="6927273" y="3952240"/>
            <a:ext cx="5133349" cy="461665"/>
          </a:xfrm>
          <a:prstGeom prst="rect">
            <a:avLst/>
          </a:prstGeom>
          <a:noFill/>
        </p:spPr>
        <p:txBody>
          <a:bodyPr wrap="square" rtlCol="0">
            <a:spAutoFit/>
          </a:bodyPr>
          <a:lstStyle/>
          <a:p>
            <a:r>
              <a:rPr lang="en-US" sz="2400" dirty="0">
                <a:solidFill>
                  <a:schemeClr val="tx2"/>
                </a:solidFill>
              </a:rPr>
              <a:t>The Grid World problem as an MDP</a:t>
            </a:r>
          </a:p>
        </p:txBody>
      </p:sp>
      <p:sp>
        <p:nvSpPr>
          <p:cNvPr id="15" name="TextBox 14"/>
          <p:cNvSpPr txBox="1"/>
          <p:nvPr/>
        </p:nvSpPr>
        <p:spPr>
          <a:xfrm>
            <a:off x="612695" y="6142056"/>
            <a:ext cx="11001480" cy="461665"/>
          </a:xfrm>
          <a:prstGeom prst="rect">
            <a:avLst/>
          </a:prstGeom>
          <a:noFill/>
        </p:spPr>
        <p:txBody>
          <a:bodyPr wrap="square" rtlCol="0">
            <a:spAutoFit/>
          </a:bodyPr>
          <a:lstStyle/>
          <a:p>
            <a:r>
              <a:rPr lang="en-US" sz="2400" dirty="0">
                <a:solidFill>
                  <a:schemeClr val="tx2"/>
                </a:solidFill>
              </a:rPr>
              <a:t>How to define the terminal states &amp; reward function for the Grid World problem?</a:t>
            </a:r>
          </a:p>
        </p:txBody>
      </p:sp>
      <p:sp>
        <p:nvSpPr>
          <p:cNvPr id="4" name="Rectangle 3"/>
          <p:cNvSpPr/>
          <p:nvPr/>
        </p:nvSpPr>
        <p:spPr>
          <a:xfrm>
            <a:off x="7074091" y="4456386"/>
            <a:ext cx="4719187" cy="625366"/>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Slide Number Placeholder 4">
            <a:extLst>
              <a:ext uri="{FF2B5EF4-FFF2-40B4-BE49-F238E27FC236}">
                <a16:creationId xmlns:a16="http://schemas.microsoft.com/office/drawing/2014/main" id="{5D863E2A-CD77-CC4E-9562-EF3F28B7C638}"/>
              </a:ext>
            </a:extLst>
          </p:cNvPr>
          <p:cNvSpPr>
            <a:spLocks noGrp="1"/>
          </p:cNvSpPr>
          <p:nvPr>
            <p:ph type="sldNum" sz="quarter" idx="12"/>
          </p:nvPr>
        </p:nvSpPr>
        <p:spPr/>
        <p:txBody>
          <a:bodyPr/>
          <a:lstStyle/>
          <a:p>
            <a:fld id="{A2EF37A0-74FC-AB4F-AE4C-D9BFC6719E9F}" type="slidenum">
              <a:rPr lang="en-US" smtClean="0"/>
              <a:t>13</a:t>
            </a:fld>
            <a:endParaRPr lang="en-US"/>
          </a:p>
        </p:txBody>
      </p:sp>
    </p:spTree>
    <p:extLst>
      <p:ext uri="{BB962C8B-B14F-4D97-AF65-F5344CB8AC3E}">
        <p14:creationId xmlns:p14="http://schemas.microsoft.com/office/powerpoint/2010/main" val="20709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Effect transition="in" filter="fade">
                                      <p:cBhvr>
                                        <p:cTn id="7" dur="500"/>
                                        <p:tgtEl>
                                          <p:spTgt spid="2253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2" end="2"/>
                                            </p:txEl>
                                          </p:spTgt>
                                        </p:tgtEl>
                                        <p:attrNameLst>
                                          <p:attrName>style.visibility</p:attrName>
                                        </p:attrNameLst>
                                      </p:cBhvr>
                                      <p:to>
                                        <p:strVal val="visible"/>
                                      </p:to>
                                    </p:set>
                                    <p:animEffect transition="in" filter="fade">
                                      <p:cBhvr>
                                        <p:cTn id="12" dur="500"/>
                                        <p:tgtEl>
                                          <p:spTgt spid="225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3" end="3"/>
                                            </p:txEl>
                                          </p:spTgt>
                                        </p:tgtEl>
                                        <p:attrNameLst>
                                          <p:attrName>style.visibility</p:attrName>
                                        </p:attrNameLst>
                                      </p:cBhvr>
                                      <p:to>
                                        <p:strVal val="visible"/>
                                      </p:to>
                                    </p:set>
                                    <p:animEffect transition="in" filter="fade">
                                      <p:cBhvr>
                                        <p:cTn id="17" dur="500"/>
                                        <p:tgtEl>
                                          <p:spTgt spid="22530">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2530">
                                            <p:txEl>
                                              <p:pRg st="4" end="4"/>
                                            </p:txEl>
                                          </p:spTgt>
                                        </p:tgtEl>
                                        <p:attrNameLst>
                                          <p:attrName>style.visibility</p:attrName>
                                        </p:attrNameLst>
                                      </p:cBhvr>
                                      <p:to>
                                        <p:strVal val="visible"/>
                                      </p:to>
                                    </p:set>
                                    <p:animEffect transition="in" filter="fade">
                                      <p:cBhvr>
                                        <p:cTn id="20" dur="500"/>
                                        <p:tgtEl>
                                          <p:spTgt spid="22530">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530">
                                            <p:txEl>
                                              <p:pRg st="5" end="5"/>
                                            </p:txEl>
                                          </p:spTgt>
                                        </p:tgtEl>
                                        <p:attrNameLst>
                                          <p:attrName>style.visibility</p:attrName>
                                        </p:attrNameLst>
                                      </p:cBhvr>
                                      <p:to>
                                        <p:strVal val="visible"/>
                                      </p:to>
                                    </p:set>
                                    <p:animEffect transition="in" filter="fade">
                                      <p:cBhvr>
                                        <p:cTn id="25" dur="500"/>
                                        <p:tgtEl>
                                          <p:spTgt spid="22530">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2530">
                                            <p:txEl>
                                              <p:pRg st="6" end="6"/>
                                            </p:txEl>
                                          </p:spTgt>
                                        </p:tgtEl>
                                        <p:attrNameLst>
                                          <p:attrName>style.visibility</p:attrName>
                                        </p:attrNameLst>
                                      </p:cBhvr>
                                      <p:to>
                                        <p:strVal val="visible"/>
                                      </p:to>
                                    </p:set>
                                    <p:animEffect transition="in" filter="fade">
                                      <p:cBhvr>
                                        <p:cTn id="28" dur="500"/>
                                        <p:tgtEl>
                                          <p:spTgt spid="22530">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2530">
                                            <p:txEl>
                                              <p:pRg st="7" end="7"/>
                                            </p:txEl>
                                          </p:spTgt>
                                        </p:tgtEl>
                                        <p:attrNameLst>
                                          <p:attrName>style.visibility</p:attrName>
                                        </p:attrNameLst>
                                      </p:cBhvr>
                                      <p:to>
                                        <p:strVal val="visible"/>
                                      </p:to>
                                    </p:set>
                                    <p:animEffect transition="in" filter="fade">
                                      <p:cBhvr>
                                        <p:cTn id="31" dur="500"/>
                                        <p:tgtEl>
                                          <p:spTgt spid="22530">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530">
                                            <p:txEl>
                                              <p:pRg st="9" end="9"/>
                                            </p:txEl>
                                          </p:spTgt>
                                        </p:tgtEl>
                                        <p:attrNameLst>
                                          <p:attrName>style.visibility</p:attrName>
                                        </p:attrNameLst>
                                      </p:cBhvr>
                                      <p:to>
                                        <p:strVal val="visible"/>
                                      </p:to>
                                    </p:set>
                                    <p:animEffect transition="in" filter="fade">
                                      <p:cBhvr>
                                        <p:cTn id="36" dur="500"/>
                                        <p:tgtEl>
                                          <p:spTgt spid="22530">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2530">
                                            <p:txEl>
                                              <p:pRg st="10" end="10"/>
                                            </p:txEl>
                                          </p:spTgt>
                                        </p:tgtEl>
                                        <p:attrNameLst>
                                          <p:attrName>style.visibility</p:attrName>
                                        </p:attrNameLst>
                                      </p:cBhvr>
                                      <p:to>
                                        <p:strVal val="visible"/>
                                      </p:to>
                                    </p:set>
                                    <p:animEffect transition="in" filter="fade">
                                      <p:cBhvr>
                                        <p:cTn id="39" dur="500"/>
                                        <p:tgtEl>
                                          <p:spTgt spid="22530">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2530">
                                            <p:txEl>
                                              <p:pRg st="11" end="11"/>
                                            </p:txEl>
                                          </p:spTgt>
                                        </p:tgtEl>
                                        <p:attrNameLst>
                                          <p:attrName>style.visibility</p:attrName>
                                        </p:attrNameLst>
                                      </p:cBhvr>
                                      <p:to>
                                        <p:strVal val="visible"/>
                                      </p:to>
                                    </p:set>
                                    <p:animEffect transition="in" filter="fade">
                                      <p:cBhvr>
                                        <p:cTn id="44" dur="500"/>
                                        <p:tgtEl>
                                          <p:spTgt spid="22530">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2530">
                                            <p:txEl>
                                              <p:pRg st="12" end="12"/>
                                            </p:txEl>
                                          </p:spTgt>
                                        </p:tgtEl>
                                        <p:attrNameLst>
                                          <p:attrName>style.visibility</p:attrName>
                                        </p:attrNameLst>
                                      </p:cBhvr>
                                      <p:to>
                                        <p:strVal val="visible"/>
                                      </p:to>
                                    </p:set>
                                    <p:animEffect transition="in" filter="fade">
                                      <p:cBhvr>
                                        <p:cTn id="49" dur="500"/>
                                        <p:tgtEl>
                                          <p:spTgt spid="22530">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09600" y="152718"/>
            <a:ext cx="6012873" cy="1371600"/>
          </a:xfrm>
        </p:spPr>
        <p:txBody>
          <a:bodyPr/>
          <a:lstStyle/>
          <a:p>
            <a:r>
              <a:rPr lang="en-US" dirty="0">
                <a:ea typeface="ＭＳ Ｐゴシック" pitchFamily="34" charset="-128"/>
              </a:rPr>
              <a:t>Markov Decision Process (MDP)</a:t>
            </a:r>
          </a:p>
        </p:txBody>
      </p:sp>
      <p:sp>
        <p:nvSpPr>
          <p:cNvPr id="22530" name="Rectangle 3"/>
          <p:cNvSpPr>
            <a:spLocks noGrp="1" noChangeArrowheads="1"/>
          </p:cNvSpPr>
          <p:nvPr>
            <p:ph idx="1"/>
          </p:nvPr>
        </p:nvSpPr>
        <p:spPr>
          <a:xfrm>
            <a:off x="228599" y="1493838"/>
            <a:ext cx="11769672" cy="5129986"/>
          </a:xfrm>
        </p:spPr>
        <p:txBody>
          <a:bodyPr/>
          <a:lstStyle/>
          <a:p>
            <a:pPr>
              <a:lnSpc>
                <a:spcPct val="80000"/>
              </a:lnSpc>
            </a:pPr>
            <a:r>
              <a:rPr lang="en-US" sz="2400" dirty="0">
                <a:ea typeface="ＭＳ Ｐゴシック" pitchFamily="34" charset="-128"/>
              </a:rPr>
              <a:t>An MDP is defined by a tuple </a:t>
            </a:r>
            <a:r>
              <a:rPr lang="en-US" sz="2400" dirty="0">
                <a:solidFill>
                  <a:srgbClr val="CC0000"/>
                </a:solidFill>
                <a:ea typeface="ＭＳ Ｐゴシック" pitchFamily="34" charset="-128"/>
              </a:rPr>
              <a:t>(S,A,T,R)</a:t>
            </a:r>
          </a:p>
          <a:p>
            <a:pPr>
              <a:lnSpc>
                <a:spcPct val="80000"/>
              </a:lnSpc>
            </a:pPr>
            <a:endParaRPr lang="en-US" altLang="ja-JP" sz="2400" dirty="0">
              <a:ea typeface="ＭＳ Ｐゴシック" pitchFamily="34" charset="-128"/>
            </a:endParaRPr>
          </a:p>
          <a:p>
            <a:pPr>
              <a:lnSpc>
                <a:spcPct val="80000"/>
              </a:lnSpc>
            </a:pPr>
            <a:r>
              <a:rPr lang="en-US" altLang="ja-JP" sz="2400" dirty="0">
                <a:ea typeface="ＭＳ Ｐゴシック" pitchFamily="34" charset="-128"/>
              </a:rPr>
              <a:t>Why is it called Markov Decision Process?</a:t>
            </a:r>
          </a:p>
          <a:p>
            <a:pPr>
              <a:lnSpc>
                <a:spcPct val="80000"/>
              </a:lnSpc>
            </a:pPr>
            <a:endParaRPr lang="en-US" altLang="ja-JP" sz="2400" dirty="0">
              <a:ea typeface="ＭＳ Ｐゴシック" pitchFamily="34" charset="-128"/>
            </a:endParaRPr>
          </a:p>
          <a:p>
            <a:pPr>
              <a:lnSpc>
                <a:spcPct val="80000"/>
              </a:lnSpc>
            </a:pPr>
            <a:r>
              <a:rPr lang="en-US" altLang="ja-JP" sz="2400" dirty="0">
                <a:ea typeface="ＭＳ Ｐゴシック" pitchFamily="34" charset="-128"/>
              </a:rPr>
              <a:t>Decision:</a:t>
            </a:r>
          </a:p>
          <a:p>
            <a:pPr>
              <a:lnSpc>
                <a:spcPct val="80000"/>
              </a:lnSpc>
            </a:pPr>
            <a:endParaRPr lang="en-US" altLang="ja-JP" sz="2400" dirty="0">
              <a:ea typeface="ＭＳ Ｐゴシック" pitchFamily="34" charset="-128"/>
            </a:endParaRPr>
          </a:p>
          <a:p>
            <a:pPr>
              <a:lnSpc>
                <a:spcPct val="80000"/>
              </a:lnSpc>
            </a:pPr>
            <a:endParaRPr lang="en-US" altLang="ja-JP" sz="2400" dirty="0">
              <a:ea typeface="ＭＳ Ｐゴシック" pitchFamily="34" charset="-128"/>
            </a:endParaRPr>
          </a:p>
          <a:p>
            <a:pPr>
              <a:lnSpc>
                <a:spcPct val="80000"/>
              </a:lnSpc>
            </a:pPr>
            <a:r>
              <a:rPr lang="en-US" altLang="ja-JP" sz="2400" dirty="0">
                <a:ea typeface="ＭＳ Ｐゴシック" pitchFamily="34" charset="-128"/>
              </a:rPr>
              <a:t>Process:</a:t>
            </a:r>
          </a:p>
        </p:txBody>
      </p:sp>
      <p:pic>
        <p:nvPicPr>
          <p:cNvPr id="7" name="Picture 4"/>
          <p:cNvPicPr>
            <a:picLocks noChangeAspect="1" noChangeArrowheads="1"/>
          </p:cNvPicPr>
          <p:nvPr/>
        </p:nvPicPr>
        <p:blipFill>
          <a:blip r:embed="rId3" cstate="print"/>
          <a:srcRect/>
          <a:stretch>
            <a:fillRect/>
          </a:stretch>
        </p:blipFill>
        <p:spPr bwMode="auto">
          <a:xfrm>
            <a:off x="7254206" y="365432"/>
            <a:ext cx="4495800" cy="3484999"/>
          </a:xfrm>
          <a:prstGeom prst="rect">
            <a:avLst/>
          </a:prstGeom>
          <a:noFill/>
          <a:ln w="9525">
            <a:noFill/>
            <a:miter lim="800000"/>
            <a:headEnd/>
            <a:tailEnd/>
          </a:ln>
        </p:spPr>
      </p:pic>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406606" y="367131"/>
            <a:ext cx="4439265" cy="3197001"/>
          </a:xfrm>
          <a:prstGeom prst="rect">
            <a:avLst/>
          </a:prstGeom>
          <a:noFill/>
        </p:spPr>
      </p:pic>
      <p:pic>
        <p:nvPicPr>
          <p:cNvPr id="11"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74271" y="2890381"/>
            <a:ext cx="457200" cy="244617"/>
          </a:xfrm>
          <a:prstGeom prst="rect">
            <a:avLst/>
          </a:prstGeom>
          <a:noFill/>
          <a:ln w="9525">
            <a:noFill/>
            <a:miter lim="800000"/>
            <a:headEnd/>
            <a:tailEnd/>
          </a:ln>
        </p:spPr>
      </p:pic>
      <p:pic>
        <p:nvPicPr>
          <p:cNvPr id="12" name="Picture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331272" y="2880032"/>
            <a:ext cx="509618" cy="218854"/>
          </a:xfrm>
          <a:prstGeom prst="rect">
            <a:avLst/>
          </a:prstGeom>
          <a:noFill/>
          <a:ln w="9525">
            <a:noFill/>
            <a:miter lim="800000"/>
            <a:headEnd/>
            <a:tailEnd/>
          </a:ln>
        </p:spPr>
      </p:pic>
      <p:pic>
        <p:nvPicPr>
          <p:cNvPr id="1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940871" y="1889432"/>
            <a:ext cx="433322" cy="781050"/>
          </a:xfrm>
          <a:prstGeom prst="rect">
            <a:avLst/>
          </a:prstGeom>
          <a:noFill/>
          <a:ln w="9525">
            <a:noFill/>
            <a:miter lim="800000"/>
            <a:headEnd/>
            <a:tailEnd/>
          </a:ln>
        </p:spPr>
      </p:pic>
      <p:pic>
        <p:nvPicPr>
          <p:cNvPr id="16386" name="Picture 2" descr="C:\Users\Dan\Dropbox\Office\CS 188\Ketrina Art\MDPs\AgentTopDown.png"/>
          <p:cNvPicPr>
            <a:picLocks noChangeAspect="1" noChangeArrowheads="1"/>
          </p:cNvPicPr>
          <p:nvPr/>
        </p:nvPicPr>
        <p:blipFill>
          <a:blip r:embed="rId8" cstate="print"/>
          <a:srcRect/>
          <a:stretch>
            <a:fillRect/>
          </a:stretch>
        </p:blipFill>
        <p:spPr bwMode="auto">
          <a:xfrm>
            <a:off x="9734893" y="2575232"/>
            <a:ext cx="815578" cy="762000"/>
          </a:xfrm>
          <a:prstGeom prst="rect">
            <a:avLst/>
          </a:prstGeom>
          <a:noFill/>
        </p:spPr>
      </p:pic>
      <p:sp>
        <p:nvSpPr>
          <p:cNvPr id="2" name="Slide Number Placeholder 1">
            <a:extLst>
              <a:ext uri="{FF2B5EF4-FFF2-40B4-BE49-F238E27FC236}">
                <a16:creationId xmlns:a16="http://schemas.microsoft.com/office/drawing/2014/main" id="{B5EFF22E-940F-9543-BBD6-4C2B748490E0}"/>
              </a:ext>
            </a:extLst>
          </p:cNvPr>
          <p:cNvSpPr>
            <a:spLocks noGrp="1"/>
          </p:cNvSpPr>
          <p:nvPr>
            <p:ph type="sldNum" sz="quarter" idx="12"/>
          </p:nvPr>
        </p:nvSpPr>
        <p:spPr/>
        <p:txBody>
          <a:bodyPr/>
          <a:lstStyle/>
          <a:p>
            <a:fld id="{A2EF37A0-74FC-AB4F-AE4C-D9BFC6719E9F}" type="slidenum">
              <a:rPr lang="en-US" smtClean="0"/>
              <a:t>14</a:t>
            </a:fld>
            <a:endParaRPr lang="en-US"/>
          </a:p>
        </p:txBody>
      </p:sp>
    </p:spTree>
    <p:extLst>
      <p:ext uri="{BB962C8B-B14F-4D97-AF65-F5344CB8AC3E}">
        <p14:creationId xmlns:p14="http://schemas.microsoft.com/office/powerpoint/2010/main" val="257205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09600" y="152718"/>
            <a:ext cx="5957455" cy="1371600"/>
          </a:xfrm>
        </p:spPr>
        <p:txBody>
          <a:bodyPr/>
          <a:lstStyle/>
          <a:p>
            <a:r>
              <a:rPr lang="en-US" dirty="0">
                <a:ea typeface="ＭＳ Ｐゴシック" pitchFamily="34" charset="-128"/>
              </a:rPr>
              <a:t>Markov Decision Process (MDP)</a:t>
            </a:r>
          </a:p>
        </p:txBody>
      </p:sp>
      <p:sp>
        <p:nvSpPr>
          <p:cNvPr id="22530" name="Rectangle 3"/>
          <p:cNvSpPr>
            <a:spLocks noGrp="1" noChangeArrowheads="1"/>
          </p:cNvSpPr>
          <p:nvPr>
            <p:ph idx="1"/>
          </p:nvPr>
        </p:nvSpPr>
        <p:spPr>
          <a:xfrm>
            <a:off x="228599" y="1493838"/>
            <a:ext cx="11769672" cy="5129986"/>
          </a:xfrm>
        </p:spPr>
        <p:txBody>
          <a:bodyPr/>
          <a:lstStyle/>
          <a:p>
            <a:pPr>
              <a:lnSpc>
                <a:spcPct val="80000"/>
              </a:lnSpc>
            </a:pPr>
            <a:r>
              <a:rPr lang="en-US" sz="2400" dirty="0">
                <a:ea typeface="ＭＳ Ｐゴシック" pitchFamily="34" charset="-128"/>
              </a:rPr>
              <a:t>An MDP is defined by a tuple </a:t>
            </a:r>
            <a:r>
              <a:rPr lang="en-US" sz="2400" dirty="0">
                <a:solidFill>
                  <a:srgbClr val="CC0000"/>
                </a:solidFill>
                <a:ea typeface="ＭＳ Ｐゴシック" pitchFamily="34" charset="-128"/>
              </a:rPr>
              <a:t>(S,A,T,R)</a:t>
            </a:r>
          </a:p>
          <a:p>
            <a:pPr>
              <a:lnSpc>
                <a:spcPct val="80000"/>
              </a:lnSpc>
            </a:pPr>
            <a:endParaRPr lang="en-US" altLang="ja-JP" sz="2400" dirty="0">
              <a:solidFill>
                <a:srgbClr val="CC0000"/>
              </a:solidFill>
              <a:ea typeface="ＭＳ Ｐゴシック" pitchFamily="34" charset="-128"/>
            </a:endParaRPr>
          </a:p>
          <a:p>
            <a:pPr>
              <a:lnSpc>
                <a:spcPct val="80000"/>
              </a:lnSpc>
            </a:pPr>
            <a:r>
              <a:rPr lang="en-US" altLang="ja-JP" sz="2400" dirty="0">
                <a:ea typeface="ＭＳ Ｐゴシック" pitchFamily="34" charset="-128"/>
              </a:rPr>
              <a:t>Why is it called Markov Decision Process?</a:t>
            </a:r>
          </a:p>
          <a:p>
            <a:pPr>
              <a:lnSpc>
                <a:spcPct val="80000"/>
              </a:lnSpc>
            </a:pPr>
            <a:endParaRPr lang="en-US" altLang="ja-JP" sz="2400" dirty="0">
              <a:ea typeface="ＭＳ Ｐゴシック" pitchFamily="34" charset="-128"/>
            </a:endParaRPr>
          </a:p>
          <a:p>
            <a:pPr>
              <a:lnSpc>
                <a:spcPct val="80000"/>
              </a:lnSpc>
            </a:pPr>
            <a:r>
              <a:rPr lang="en-US" altLang="ja-JP" sz="2400" dirty="0">
                <a:ea typeface="ＭＳ Ｐゴシック" pitchFamily="34" charset="-128"/>
              </a:rPr>
              <a:t>Decision:</a:t>
            </a:r>
          </a:p>
          <a:p>
            <a:pPr>
              <a:lnSpc>
                <a:spcPct val="80000"/>
              </a:lnSpc>
            </a:pPr>
            <a:endParaRPr lang="en-US" altLang="ja-JP" sz="2400" dirty="0">
              <a:ea typeface="ＭＳ Ｐゴシック" pitchFamily="34" charset="-128"/>
            </a:endParaRPr>
          </a:p>
          <a:p>
            <a:pPr>
              <a:lnSpc>
                <a:spcPct val="80000"/>
              </a:lnSpc>
            </a:pPr>
            <a:endParaRPr lang="en-US" altLang="ja-JP" sz="2400" dirty="0">
              <a:ea typeface="ＭＳ Ｐゴシック" pitchFamily="34" charset="-128"/>
            </a:endParaRPr>
          </a:p>
          <a:p>
            <a:pPr>
              <a:lnSpc>
                <a:spcPct val="80000"/>
              </a:lnSpc>
            </a:pPr>
            <a:r>
              <a:rPr lang="en-US" altLang="ja-JP" sz="2400" dirty="0">
                <a:ea typeface="ＭＳ Ｐゴシック" pitchFamily="34" charset="-128"/>
              </a:rPr>
              <a:t>Process:</a:t>
            </a:r>
          </a:p>
        </p:txBody>
      </p:sp>
      <p:pic>
        <p:nvPicPr>
          <p:cNvPr id="7" name="Picture 4"/>
          <p:cNvPicPr>
            <a:picLocks noChangeAspect="1" noChangeArrowheads="1"/>
          </p:cNvPicPr>
          <p:nvPr/>
        </p:nvPicPr>
        <p:blipFill>
          <a:blip r:embed="rId3" cstate="print"/>
          <a:srcRect/>
          <a:stretch>
            <a:fillRect/>
          </a:stretch>
        </p:blipFill>
        <p:spPr bwMode="auto">
          <a:xfrm>
            <a:off x="7254206" y="365432"/>
            <a:ext cx="4495800" cy="3484999"/>
          </a:xfrm>
          <a:prstGeom prst="rect">
            <a:avLst/>
          </a:prstGeom>
          <a:noFill/>
          <a:ln w="9525">
            <a:noFill/>
            <a:miter lim="800000"/>
            <a:headEnd/>
            <a:tailEnd/>
          </a:ln>
        </p:spPr>
      </p:pic>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406606" y="367131"/>
            <a:ext cx="4439265" cy="3197001"/>
          </a:xfrm>
          <a:prstGeom prst="rect">
            <a:avLst/>
          </a:prstGeom>
          <a:noFill/>
        </p:spPr>
      </p:pic>
      <p:pic>
        <p:nvPicPr>
          <p:cNvPr id="11"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74271" y="2890381"/>
            <a:ext cx="457200" cy="244617"/>
          </a:xfrm>
          <a:prstGeom prst="rect">
            <a:avLst/>
          </a:prstGeom>
          <a:noFill/>
          <a:ln w="9525">
            <a:noFill/>
            <a:miter lim="800000"/>
            <a:headEnd/>
            <a:tailEnd/>
          </a:ln>
        </p:spPr>
      </p:pic>
      <p:pic>
        <p:nvPicPr>
          <p:cNvPr id="12" name="Picture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331272" y="2880032"/>
            <a:ext cx="509618" cy="218854"/>
          </a:xfrm>
          <a:prstGeom prst="rect">
            <a:avLst/>
          </a:prstGeom>
          <a:noFill/>
          <a:ln w="9525">
            <a:noFill/>
            <a:miter lim="800000"/>
            <a:headEnd/>
            <a:tailEnd/>
          </a:ln>
        </p:spPr>
      </p:pic>
      <p:pic>
        <p:nvPicPr>
          <p:cNvPr id="1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940871" y="1889432"/>
            <a:ext cx="433322" cy="781050"/>
          </a:xfrm>
          <a:prstGeom prst="rect">
            <a:avLst/>
          </a:prstGeom>
          <a:noFill/>
          <a:ln w="9525">
            <a:noFill/>
            <a:miter lim="800000"/>
            <a:headEnd/>
            <a:tailEnd/>
          </a:ln>
        </p:spPr>
      </p:pic>
      <p:pic>
        <p:nvPicPr>
          <p:cNvPr id="16386" name="Picture 2" descr="C:\Users\Dan\Dropbox\Office\CS 188\Ketrina Art\MDPs\AgentTopDown.png"/>
          <p:cNvPicPr>
            <a:picLocks noChangeAspect="1" noChangeArrowheads="1"/>
          </p:cNvPicPr>
          <p:nvPr/>
        </p:nvPicPr>
        <p:blipFill>
          <a:blip r:embed="rId8" cstate="print"/>
          <a:srcRect/>
          <a:stretch>
            <a:fillRect/>
          </a:stretch>
        </p:blipFill>
        <p:spPr bwMode="auto">
          <a:xfrm>
            <a:off x="9734893" y="2575232"/>
            <a:ext cx="815578" cy="762000"/>
          </a:xfrm>
          <a:prstGeom prst="rect">
            <a:avLst/>
          </a:prstGeom>
          <a:noFill/>
        </p:spPr>
      </p:pic>
      <p:sp>
        <p:nvSpPr>
          <p:cNvPr id="2" name="TextBox 1"/>
          <p:cNvSpPr txBox="1"/>
          <p:nvPr/>
        </p:nvSpPr>
        <p:spPr>
          <a:xfrm>
            <a:off x="914400" y="3762748"/>
            <a:ext cx="7217040" cy="461665"/>
          </a:xfrm>
          <a:prstGeom prst="rect">
            <a:avLst/>
          </a:prstGeom>
          <a:noFill/>
        </p:spPr>
        <p:txBody>
          <a:bodyPr wrap="none" rtlCol="0">
            <a:spAutoFit/>
          </a:bodyPr>
          <a:lstStyle/>
          <a:p>
            <a:r>
              <a:rPr lang="en-US" sz="2400" dirty="0">
                <a:solidFill>
                  <a:srgbClr val="C00000"/>
                </a:solidFill>
              </a:rPr>
              <a:t>Agent decides what action to take at each time step</a:t>
            </a:r>
          </a:p>
        </p:txBody>
      </p:sp>
      <p:sp>
        <p:nvSpPr>
          <p:cNvPr id="14" name="TextBox 13"/>
          <p:cNvSpPr txBox="1"/>
          <p:nvPr/>
        </p:nvSpPr>
        <p:spPr>
          <a:xfrm>
            <a:off x="914400" y="5006295"/>
            <a:ext cx="7164590" cy="461665"/>
          </a:xfrm>
          <a:prstGeom prst="rect">
            <a:avLst/>
          </a:prstGeom>
          <a:noFill/>
        </p:spPr>
        <p:txBody>
          <a:bodyPr wrap="none" rtlCol="0">
            <a:spAutoFit/>
          </a:bodyPr>
          <a:lstStyle/>
          <a:p>
            <a:r>
              <a:rPr lang="en-US" sz="2400" dirty="0">
                <a:solidFill>
                  <a:srgbClr val="C00000"/>
                </a:solidFill>
              </a:rPr>
              <a:t>The system (environment + agent) is changing over time</a:t>
            </a:r>
          </a:p>
        </p:txBody>
      </p:sp>
      <p:sp>
        <p:nvSpPr>
          <p:cNvPr id="3" name="Slide Number Placeholder 2">
            <a:extLst>
              <a:ext uri="{FF2B5EF4-FFF2-40B4-BE49-F238E27FC236}">
                <a16:creationId xmlns:a16="http://schemas.microsoft.com/office/drawing/2014/main" id="{A7D94DFA-F954-E140-87CA-E3E75C34A113}"/>
              </a:ext>
            </a:extLst>
          </p:cNvPr>
          <p:cNvSpPr>
            <a:spLocks noGrp="1"/>
          </p:cNvSpPr>
          <p:nvPr>
            <p:ph type="sldNum" sz="quarter" idx="12"/>
          </p:nvPr>
        </p:nvSpPr>
        <p:spPr/>
        <p:txBody>
          <a:bodyPr/>
          <a:lstStyle/>
          <a:p>
            <a:fld id="{A2EF37A0-74FC-AB4F-AE4C-D9BFC6719E9F}" type="slidenum">
              <a:rPr lang="en-US" smtClean="0"/>
              <a:t>15</a:t>
            </a:fld>
            <a:endParaRPr lang="en-US"/>
          </a:p>
        </p:txBody>
      </p:sp>
    </p:spTree>
    <p:extLst>
      <p:ext uri="{BB962C8B-B14F-4D97-AF65-F5344CB8AC3E}">
        <p14:creationId xmlns:p14="http://schemas.microsoft.com/office/powerpoint/2010/main" val="973634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a:ea typeface="ＭＳ Ｐゴシック" pitchFamily="34" charset="-128"/>
              </a:rPr>
              <a:t>What is “Markovian” about MDPs?</a:t>
            </a:r>
          </a:p>
        </p:txBody>
      </p:sp>
      <p:sp>
        <p:nvSpPr>
          <p:cNvPr id="24578" name="Content Placeholder 2"/>
          <p:cNvSpPr>
            <a:spLocks noGrp="1"/>
          </p:cNvSpPr>
          <p:nvPr>
            <p:ph idx="1"/>
          </p:nvPr>
        </p:nvSpPr>
        <p:spPr>
          <a:xfrm>
            <a:off x="457200" y="1586348"/>
            <a:ext cx="8839200" cy="5044440"/>
          </a:xfrm>
        </p:spPr>
        <p:txBody>
          <a:bodyPr>
            <a:normAutofit/>
          </a:bodyPr>
          <a:lstStyle/>
          <a:p>
            <a:r>
              <a:rPr lang="en-US" altLang="ja-JP" sz="2400" dirty="0">
                <a:ea typeface="ＭＳ Ｐゴシック" pitchFamily="34" charset="-128"/>
              </a:rPr>
              <a:t>Markov property: Conditional on the present state, the </a:t>
            </a:r>
            <a:r>
              <a:rPr lang="en-US" altLang="ja-JP" sz="2400" dirty="0">
                <a:solidFill>
                  <a:schemeClr val="tx2"/>
                </a:solidFill>
                <a:ea typeface="ＭＳ Ｐゴシック" pitchFamily="34" charset="-128"/>
              </a:rPr>
              <a:t>future</a:t>
            </a:r>
            <a:r>
              <a:rPr lang="en-US" altLang="ja-JP" sz="2400" dirty="0">
                <a:ea typeface="ＭＳ Ｐゴシック" pitchFamily="34" charset="-128"/>
              </a:rPr>
              <a:t> and the </a:t>
            </a:r>
            <a:r>
              <a:rPr lang="en-US" altLang="ja-JP" sz="2400" dirty="0">
                <a:solidFill>
                  <a:schemeClr val="tx2"/>
                </a:solidFill>
                <a:ea typeface="ＭＳ Ｐゴシック" pitchFamily="34" charset="-128"/>
              </a:rPr>
              <a:t>past</a:t>
            </a:r>
            <a:r>
              <a:rPr lang="en-US" altLang="ja-JP" sz="2400" dirty="0">
                <a:ea typeface="ＭＳ Ｐゴシック" pitchFamily="34" charset="-128"/>
              </a:rPr>
              <a:t> are independent</a:t>
            </a:r>
          </a:p>
          <a:p>
            <a:endParaRPr lang="en-US" sz="1600" dirty="0">
              <a:ea typeface="ＭＳ Ｐゴシック" pitchFamily="34" charset="-128"/>
            </a:endParaRPr>
          </a:p>
          <a:p>
            <a:r>
              <a:rPr lang="en-US" sz="2400" dirty="0">
                <a:ea typeface="ＭＳ Ｐゴシック" pitchFamily="34" charset="-128"/>
              </a:rPr>
              <a:t>With respect to MDPs, it means</a:t>
            </a:r>
            <a:r>
              <a:rPr lang="en-US" altLang="ja-JP" sz="2400" dirty="0">
                <a:ea typeface="ＭＳ Ｐゴシック" pitchFamily="34" charset="-128"/>
              </a:rPr>
              <a:t> outcome of an action depend only on current state</a:t>
            </a:r>
          </a:p>
          <a:p>
            <a:endParaRPr lang="en-US" altLang="ja-JP" sz="2400" dirty="0">
              <a:ea typeface="ＭＳ Ｐゴシック" pitchFamily="34" charset="-128"/>
            </a:endParaRPr>
          </a:p>
          <a:p>
            <a:endParaRPr lang="en-US" altLang="ja-JP" sz="2400" dirty="0">
              <a:ea typeface="ＭＳ Ｐゴシック" pitchFamily="34" charset="-128"/>
            </a:endParaRPr>
          </a:p>
          <a:p>
            <a:endParaRPr lang="en-US" altLang="ja-JP" sz="2000" dirty="0">
              <a:ea typeface="ＭＳ Ｐゴシック" pitchFamily="34" charset="-128"/>
            </a:endParaRPr>
          </a:p>
          <a:p>
            <a:endParaRPr lang="en-US" altLang="ja-JP" sz="2000" dirty="0">
              <a:ea typeface="ＭＳ Ｐゴシック" pitchFamily="34" charset="-128"/>
            </a:endParaRPr>
          </a:p>
          <a:p>
            <a:endParaRPr lang="en-US" altLang="ja-JP" sz="2000" dirty="0">
              <a:ea typeface="ＭＳ Ｐゴシック" pitchFamily="34" charset="-128"/>
            </a:endParaRPr>
          </a:p>
        </p:txBody>
      </p:sp>
      <p:pic>
        <p:nvPicPr>
          <p:cNvPr id="24579" name="Picture 2" descr="\\.host\Shared Folders\Shared with PC\images\Markov.jpg"/>
          <p:cNvPicPr>
            <a:picLocks noChangeAspect="1" noChangeArrowheads="1"/>
          </p:cNvPicPr>
          <p:nvPr/>
        </p:nvPicPr>
        <p:blipFill>
          <a:blip r:embed="rId6" cstate="print"/>
          <a:srcRect/>
          <a:stretch>
            <a:fillRect/>
          </a:stretch>
        </p:blipFill>
        <p:spPr bwMode="auto">
          <a:xfrm>
            <a:off x="9296400" y="1447800"/>
            <a:ext cx="2143125" cy="2790825"/>
          </a:xfrm>
          <a:prstGeom prst="rect">
            <a:avLst/>
          </a:prstGeom>
          <a:noFill/>
          <a:ln w="9525">
            <a:noFill/>
            <a:miter lim="800000"/>
            <a:headEnd/>
            <a:tailEnd/>
          </a:ln>
        </p:spPr>
      </p:pic>
      <p:pic>
        <p:nvPicPr>
          <p:cNvPr id="24580" name="Picture 11" descr="TP_tmp.png"/>
          <p:cNvPicPr>
            <a:picLocks noChangeAspect="1"/>
          </p:cNvPicPr>
          <p:nvPr>
            <p:custDataLst>
              <p:tags r:id="rId1"/>
            </p:custDataLst>
          </p:nvPr>
        </p:nvPicPr>
        <p:blipFill>
          <a:blip r:embed="rId7" cstate="print">
            <a:extLst>
              <a:ext uri="{28A0092B-C50C-407E-A947-70E740481C1C}">
                <a14:useLocalDpi xmlns:a14="http://schemas.microsoft.com/office/drawing/2010/main"/>
              </a:ext>
            </a:extLst>
          </a:blip>
          <a:srcRect/>
          <a:stretch>
            <a:fillRect/>
          </a:stretch>
        </p:blipFill>
        <p:spPr bwMode="auto">
          <a:xfrm>
            <a:off x="1929607" y="4512433"/>
            <a:ext cx="193675" cy="82550"/>
          </a:xfrm>
          <a:prstGeom prst="rect">
            <a:avLst/>
          </a:prstGeom>
          <a:noFill/>
          <a:ln w="9525">
            <a:noFill/>
            <a:miter lim="800000"/>
            <a:headEnd/>
            <a:tailEnd/>
          </a:ln>
        </p:spPr>
      </p:pic>
      <p:pic>
        <p:nvPicPr>
          <p:cNvPr id="24581" name="Picture 9" descr="TP_tmp.png"/>
          <p:cNvPicPr>
            <a:picLocks noChangeAspect="1"/>
          </p:cNvPicPr>
          <p:nvPr>
            <p:custDataLst>
              <p:tags r:id="rId2"/>
            </p:custDataLst>
          </p:nvPr>
        </p:nvPicPr>
        <p:blipFill>
          <a:blip r:embed="rId8" cstate="print">
            <a:extLst>
              <a:ext uri="{28A0092B-C50C-407E-A947-70E740481C1C}">
                <a14:useLocalDpi xmlns:a14="http://schemas.microsoft.com/office/drawing/2010/main"/>
              </a:ext>
            </a:extLst>
          </a:blip>
          <a:srcRect/>
          <a:stretch>
            <a:fillRect/>
          </a:stretch>
        </p:blipFill>
        <p:spPr bwMode="auto">
          <a:xfrm>
            <a:off x="1167607" y="3902833"/>
            <a:ext cx="7189787" cy="304800"/>
          </a:xfrm>
          <a:prstGeom prst="rect">
            <a:avLst/>
          </a:prstGeom>
          <a:noFill/>
          <a:ln w="9525">
            <a:noFill/>
            <a:miter lim="800000"/>
            <a:headEnd/>
            <a:tailEnd/>
          </a:ln>
        </p:spPr>
      </p:pic>
      <p:pic>
        <p:nvPicPr>
          <p:cNvPr id="24582" name="Picture 10" descr="TP_tmp.png"/>
          <p:cNvPicPr>
            <a:picLocks noChangeAspect="1"/>
          </p:cNvPicPr>
          <p:nvPr>
            <p:custDataLst>
              <p:tags r:id="rId3"/>
            </p:custDataLst>
          </p:nvPr>
        </p:nvPicPr>
        <p:blipFill>
          <a:blip r:embed="rId9" cstate="print">
            <a:extLst>
              <a:ext uri="{28A0092B-C50C-407E-A947-70E740481C1C}">
                <a14:useLocalDpi xmlns:a14="http://schemas.microsoft.com/office/drawing/2010/main"/>
              </a:ext>
            </a:extLst>
          </a:blip>
          <a:srcRect/>
          <a:stretch>
            <a:fillRect/>
          </a:stretch>
        </p:blipFill>
        <p:spPr bwMode="auto">
          <a:xfrm>
            <a:off x="1167607" y="4969633"/>
            <a:ext cx="3497262" cy="304800"/>
          </a:xfrm>
          <a:prstGeom prst="rect">
            <a:avLst/>
          </a:prstGeom>
          <a:noFill/>
          <a:ln w="9525">
            <a:noFill/>
            <a:miter lim="800000"/>
            <a:headEnd/>
            <a:tailEnd/>
          </a:ln>
        </p:spPr>
      </p:pic>
      <p:sp>
        <p:nvSpPr>
          <p:cNvPr id="8" name="TextBox 7"/>
          <p:cNvSpPr txBox="1"/>
          <p:nvPr/>
        </p:nvSpPr>
        <p:spPr>
          <a:xfrm>
            <a:off x="9067800" y="4292768"/>
            <a:ext cx="2743200" cy="1015663"/>
          </a:xfrm>
          <a:prstGeom prst="rect">
            <a:avLst/>
          </a:prstGeom>
          <a:noFill/>
        </p:spPr>
        <p:txBody>
          <a:bodyPr wrap="square" rtlCol="0">
            <a:spAutoFit/>
          </a:bodyPr>
          <a:lstStyle/>
          <a:p>
            <a:pPr algn="ctr"/>
            <a:r>
              <a:rPr lang="en-US" sz="2000" dirty="0">
                <a:latin typeface="Calibri" pitchFamily="34" charset="0"/>
              </a:rPr>
              <a:t>Andrey Markov</a:t>
            </a:r>
          </a:p>
          <a:p>
            <a:pPr algn="ctr"/>
            <a:r>
              <a:rPr lang="en-US" sz="2000" dirty="0">
                <a:latin typeface="Calibri" pitchFamily="34" charset="0"/>
              </a:rPr>
              <a:t>(1856-1922)</a:t>
            </a:r>
          </a:p>
          <a:p>
            <a:pPr algn="ctr"/>
            <a:r>
              <a:rPr lang="en-US" sz="2000" dirty="0"/>
              <a:t>Russian mathematician</a:t>
            </a:r>
          </a:p>
        </p:txBody>
      </p:sp>
      <p:sp>
        <p:nvSpPr>
          <p:cNvPr id="2" name="Slide Number Placeholder 1">
            <a:extLst>
              <a:ext uri="{FF2B5EF4-FFF2-40B4-BE49-F238E27FC236}">
                <a16:creationId xmlns:a16="http://schemas.microsoft.com/office/drawing/2014/main" id="{DA940285-97CA-A34D-B8F3-51F47EBA0D61}"/>
              </a:ext>
            </a:extLst>
          </p:cNvPr>
          <p:cNvSpPr>
            <a:spLocks noGrp="1"/>
          </p:cNvSpPr>
          <p:nvPr>
            <p:ph type="sldNum" sz="quarter" idx="12"/>
          </p:nvPr>
        </p:nvSpPr>
        <p:spPr/>
        <p:txBody>
          <a:bodyPr/>
          <a:lstStyle/>
          <a:p>
            <a:fld id="{A2EF37A0-74FC-AB4F-AE4C-D9BFC6719E9F}" type="slidenum">
              <a:rPr lang="en-US" smtClean="0"/>
              <a:t>16</a:t>
            </a:fld>
            <a:endParaRPr lang="en-US"/>
          </a:p>
        </p:txBody>
      </p:sp>
    </p:spTree>
    <p:extLst>
      <p:ext uri="{BB962C8B-B14F-4D97-AF65-F5344CB8AC3E}">
        <p14:creationId xmlns:p14="http://schemas.microsoft.com/office/powerpoint/2010/main" val="139515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xEl>
                                              <p:pRg st="2" end="2"/>
                                            </p:txEl>
                                          </p:spTgt>
                                        </p:tgtEl>
                                        <p:attrNameLst>
                                          <p:attrName>style.visibility</p:attrName>
                                        </p:attrNameLst>
                                      </p:cBhvr>
                                      <p:to>
                                        <p:strVal val="visible"/>
                                      </p:to>
                                    </p:set>
                                    <p:animEffect transition="in" filter="fade">
                                      <p:cBhvr>
                                        <p:cTn id="7" dur="500"/>
                                        <p:tgtEl>
                                          <p:spTgt spid="2457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580"/>
                                        </p:tgtEl>
                                        <p:attrNameLst>
                                          <p:attrName>style.visibility</p:attrName>
                                        </p:attrNameLst>
                                      </p:cBhvr>
                                      <p:to>
                                        <p:strVal val="visible"/>
                                      </p:to>
                                    </p:set>
                                    <p:animEffect transition="in" filter="fade">
                                      <p:cBhvr>
                                        <p:cTn id="10" dur="500"/>
                                        <p:tgtEl>
                                          <p:spTgt spid="24580"/>
                                        </p:tgtEl>
                                      </p:cBhvr>
                                    </p:animEffect>
                                  </p:childTnLst>
                                </p:cTn>
                              </p:par>
                              <p:par>
                                <p:cTn id="11" presetID="10" presetClass="entr" presetSubtype="0" fill="hold" nodeType="with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fade">
                                      <p:cBhvr>
                                        <p:cTn id="13" dur="500"/>
                                        <p:tgtEl>
                                          <p:spTgt spid="24581"/>
                                        </p:tgtEl>
                                      </p:cBhvr>
                                    </p:animEffect>
                                  </p:childTnLst>
                                </p:cTn>
                              </p:par>
                              <p:par>
                                <p:cTn id="14" presetID="10" presetClass="entr" presetSubtype="0" fill="hold" nodeType="withEffect">
                                  <p:stCondLst>
                                    <p:cond delay="0"/>
                                  </p:stCondLst>
                                  <p:childTnLst>
                                    <p:set>
                                      <p:cBhvr>
                                        <p:cTn id="15" dur="1" fill="hold">
                                          <p:stCondLst>
                                            <p:cond delay="0"/>
                                          </p:stCondLst>
                                        </p:cTn>
                                        <p:tgtEl>
                                          <p:spTgt spid="24582"/>
                                        </p:tgtEl>
                                        <p:attrNameLst>
                                          <p:attrName>style.visibility</p:attrName>
                                        </p:attrNameLst>
                                      </p:cBhvr>
                                      <p:to>
                                        <p:strVal val="visible"/>
                                      </p:to>
                                    </p:set>
                                    <p:animEffect transition="in" filter="fade">
                                      <p:cBhvr>
                                        <p:cTn id="16"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dirty="0"/>
              <a:t>Policies</a:t>
            </a:r>
          </a:p>
        </p:txBody>
      </p:sp>
      <p:sp>
        <p:nvSpPr>
          <p:cNvPr id="26626" name="Rectangle 3"/>
          <p:cNvSpPr>
            <a:spLocks noGrp="1" noChangeArrowheads="1"/>
          </p:cNvSpPr>
          <p:nvPr>
            <p:ph idx="1"/>
          </p:nvPr>
        </p:nvSpPr>
        <p:spPr/>
        <p:txBody>
          <a:bodyPr/>
          <a:lstStyle/>
          <a:p>
            <a:r>
              <a:rPr lang="en-US" dirty="0"/>
              <a:t>In deterministic single-agent search problems, we wanted an optimal plan, or sequence of actions, from start to a goal</a:t>
            </a:r>
          </a:p>
          <a:p>
            <a:endParaRPr lang="en-US" dirty="0"/>
          </a:p>
          <a:p>
            <a:r>
              <a:rPr lang="en-US" dirty="0"/>
              <a:t>For MDPs, </a:t>
            </a:r>
            <a:r>
              <a:rPr lang="en-US" dirty="0">
                <a:sym typeface="Symbol" pitchFamily="18" charset="2"/>
              </a:rPr>
              <a:t>we focus on </a:t>
            </a:r>
            <a:r>
              <a:rPr lang="en-US" dirty="0">
                <a:solidFill>
                  <a:schemeClr val="tx2"/>
                </a:solidFill>
                <a:sym typeface="Symbol" pitchFamily="18" charset="2"/>
              </a:rPr>
              <a:t>policies</a:t>
            </a:r>
          </a:p>
          <a:p>
            <a:pPr lvl="1"/>
            <a:r>
              <a:rPr lang="en-US" dirty="0"/>
              <a:t>Policy = map of states to actions</a:t>
            </a:r>
          </a:p>
          <a:p>
            <a:pPr lvl="1"/>
            <a:r>
              <a:rPr lang="en-US" dirty="0">
                <a:sym typeface="Symbol" pitchFamily="18" charset="2"/>
              </a:rPr>
              <a:t>(s) gives an action for state s</a:t>
            </a:r>
          </a:p>
          <a:p>
            <a:endParaRPr lang="en-US" dirty="0"/>
          </a:p>
          <a:p>
            <a:r>
              <a:rPr lang="en-US" dirty="0"/>
              <a:t>We want an </a:t>
            </a:r>
            <a:r>
              <a:rPr lang="en-US" dirty="0">
                <a:solidFill>
                  <a:schemeClr val="tx2"/>
                </a:solidFill>
              </a:rPr>
              <a:t>optimal policy</a:t>
            </a:r>
            <a:r>
              <a:rPr lang="en-US" dirty="0"/>
              <a:t> </a:t>
            </a:r>
            <a:r>
              <a:rPr lang="en-US" dirty="0">
                <a:sym typeface="Symbol" pitchFamily="18" charset="2"/>
              </a:rPr>
              <a:t>*: S → A</a:t>
            </a:r>
          </a:p>
          <a:p>
            <a:pPr lvl="1"/>
            <a:r>
              <a:rPr lang="en-US" dirty="0">
                <a:sym typeface="Symbol" pitchFamily="18" charset="2"/>
              </a:rPr>
              <a:t>An optimal policy is one that maximizes</a:t>
            </a:r>
            <a:br>
              <a:rPr lang="en-US" dirty="0">
                <a:sym typeface="Symbol" pitchFamily="18" charset="2"/>
              </a:rPr>
            </a:br>
            <a:r>
              <a:rPr lang="en-US" dirty="0">
                <a:sym typeface="Symbol" pitchFamily="18" charset="2"/>
              </a:rPr>
              <a:t>expected utility if followed</a:t>
            </a:r>
          </a:p>
        </p:txBody>
      </p:sp>
      <p:pic>
        <p:nvPicPr>
          <p:cNvPr id="26627" name="Picture 4"/>
          <p:cNvPicPr>
            <a:picLocks noChangeAspect="1" noChangeArrowheads="1"/>
          </p:cNvPicPr>
          <p:nvPr/>
        </p:nvPicPr>
        <p:blipFill>
          <a:blip r:embed="rId3" cstate="print"/>
          <a:srcRect/>
          <a:stretch>
            <a:fillRect/>
          </a:stretch>
        </p:blipFill>
        <p:spPr bwMode="auto">
          <a:xfrm>
            <a:off x="7315200" y="1524000"/>
            <a:ext cx="4013200" cy="3057525"/>
          </a:xfrm>
          <a:prstGeom prst="rect">
            <a:avLst/>
          </a:prstGeom>
          <a:noFill/>
          <a:ln w="9525">
            <a:noFill/>
            <a:miter lim="800000"/>
            <a:headEnd/>
            <a:tailEnd/>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553200" y="1295742"/>
            <a:ext cx="5410200" cy="3162994"/>
          </a:xfrm>
          <a:prstGeom prst="rect">
            <a:avLst/>
          </a:prstGeom>
          <a:noFill/>
        </p:spPr>
      </p:pic>
      <p:sp>
        <p:nvSpPr>
          <p:cNvPr id="6" name="Slide Number Placeholder 5">
            <a:extLst>
              <a:ext uri="{FF2B5EF4-FFF2-40B4-BE49-F238E27FC236}">
                <a16:creationId xmlns:a16="http://schemas.microsoft.com/office/drawing/2014/main" id="{C01DBFF8-C60B-6C4C-8ACA-AC6158167B34}"/>
              </a:ext>
            </a:extLst>
          </p:cNvPr>
          <p:cNvSpPr>
            <a:spLocks noGrp="1"/>
          </p:cNvSpPr>
          <p:nvPr>
            <p:ph type="sldNum" sz="quarter" idx="12"/>
          </p:nvPr>
        </p:nvSpPr>
        <p:spPr/>
        <p:txBody>
          <a:bodyPr/>
          <a:lstStyle/>
          <a:p>
            <a:fld id="{A2EF37A0-74FC-AB4F-AE4C-D9BFC6719E9F}" type="slidenum">
              <a:rPr lang="en-US" smtClean="0"/>
              <a:t>17</a:t>
            </a:fld>
            <a:endParaRPr lang="en-US"/>
          </a:p>
        </p:txBody>
      </p:sp>
    </p:spTree>
    <p:extLst>
      <p:ext uri="{BB962C8B-B14F-4D97-AF65-F5344CB8AC3E}">
        <p14:creationId xmlns:p14="http://schemas.microsoft.com/office/powerpoint/2010/main" val="385178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xEl>
                                              <p:pRg st="6" end="6"/>
                                            </p:txEl>
                                          </p:spTgt>
                                        </p:tgtEl>
                                        <p:attrNameLst>
                                          <p:attrName>style.visibility</p:attrName>
                                        </p:attrNameLst>
                                      </p:cBhvr>
                                      <p:to>
                                        <p:strVal val="visible"/>
                                      </p:to>
                                    </p:set>
                                    <p:animEffect transition="in" filter="fade">
                                      <p:cBhvr>
                                        <p:cTn id="7" dur="500"/>
                                        <p:tgtEl>
                                          <p:spTgt spid="26626">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626">
                                            <p:txEl>
                                              <p:pRg st="7" end="7"/>
                                            </p:txEl>
                                          </p:spTgt>
                                        </p:tgtEl>
                                        <p:attrNameLst>
                                          <p:attrName>style.visibility</p:attrName>
                                        </p:attrNameLst>
                                      </p:cBhvr>
                                      <p:to>
                                        <p:strVal val="visible"/>
                                      </p:to>
                                    </p:set>
                                    <p:animEffect transition="in" filter="fade">
                                      <p:cBhvr>
                                        <p:cTn id="10" dur="500"/>
                                        <p:tgtEl>
                                          <p:spTgt spid="266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Policies</a:t>
            </a:r>
            <a:endParaRPr lang="en-US" dirty="0"/>
          </a:p>
        </p:txBody>
      </p:sp>
      <p:sp>
        <p:nvSpPr>
          <p:cNvPr id="3" name="Content Placeholder 2"/>
          <p:cNvSpPr>
            <a:spLocks noGrp="1"/>
          </p:cNvSpPr>
          <p:nvPr>
            <p:ph idx="1"/>
          </p:nvPr>
        </p:nvSpPr>
        <p:spPr/>
        <p:txBody>
          <a:bodyPr/>
          <a:lstStyle/>
          <a:p>
            <a:r>
              <a:rPr lang="en-US" dirty="0"/>
              <a:t>Recall: </a:t>
            </a:r>
            <a:r>
              <a:rPr lang="en-US" dirty="0">
                <a:ea typeface="ＭＳ Ｐゴシック" pitchFamily="34" charset="-128"/>
              </a:rPr>
              <a:t>An MDP is defined </a:t>
            </a:r>
            <a:r>
              <a:rPr lang="en-US" dirty="0">
                <a:solidFill>
                  <a:srgbClr val="CC0000"/>
                </a:solidFill>
                <a:ea typeface="ＭＳ Ｐゴシック" pitchFamily="34" charset="-128"/>
              </a:rPr>
              <a:t>S,A,T,R</a:t>
            </a:r>
            <a:endParaRPr lang="en-US" dirty="0">
              <a:ea typeface="ＭＳ Ｐゴシック" pitchFamily="34" charset="-128"/>
            </a:endParaRPr>
          </a:p>
          <a:p>
            <a:endParaRPr lang="en-US" dirty="0"/>
          </a:p>
          <a:p>
            <a:r>
              <a:rPr lang="en-US" dirty="0"/>
              <a:t>Keep S,A,T fixed, optimal policy may vary given different R</a:t>
            </a:r>
          </a:p>
        </p:txBody>
      </p:sp>
      <p:pic>
        <p:nvPicPr>
          <p:cNvPr id="4" name="Picture 4"/>
          <p:cNvPicPr>
            <a:picLocks noChangeAspect="1" noChangeArrowheads="1"/>
          </p:cNvPicPr>
          <p:nvPr/>
        </p:nvPicPr>
        <p:blipFill>
          <a:blip r:embed="rId2" cstate="print"/>
          <a:srcRect/>
          <a:stretch>
            <a:fillRect/>
          </a:stretch>
        </p:blipFill>
        <p:spPr bwMode="auto">
          <a:xfrm>
            <a:off x="7254206" y="3105606"/>
            <a:ext cx="4495800" cy="3484999"/>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406606" y="3107305"/>
            <a:ext cx="4439265" cy="3197001"/>
          </a:xfrm>
          <a:prstGeom prst="rect">
            <a:avLst/>
          </a:prstGeom>
          <a:noFill/>
        </p:spPr>
      </p:pic>
      <p:pic>
        <p:nvPicPr>
          <p:cNvPr id="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74271" y="5630555"/>
            <a:ext cx="457200" cy="244617"/>
          </a:xfrm>
          <a:prstGeom prst="rect">
            <a:avLst/>
          </a:prstGeom>
          <a:noFill/>
          <a:ln w="9525">
            <a:noFill/>
            <a:miter lim="800000"/>
            <a:headEnd/>
            <a:tailEnd/>
          </a:ln>
        </p:spPr>
      </p:pic>
      <p:pic>
        <p:nvPicPr>
          <p:cNvPr id="7"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331272" y="5620206"/>
            <a:ext cx="509618" cy="218854"/>
          </a:xfrm>
          <a:prstGeom prst="rect">
            <a:avLst/>
          </a:prstGeom>
          <a:noFill/>
          <a:ln w="9525">
            <a:noFill/>
            <a:miter lim="800000"/>
            <a:headEnd/>
            <a:tailEnd/>
          </a:ln>
        </p:spPr>
      </p:pic>
      <p:pic>
        <p:nvPicPr>
          <p:cNvPr id="8"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940871" y="4629606"/>
            <a:ext cx="433322" cy="781050"/>
          </a:xfrm>
          <a:prstGeom prst="rect">
            <a:avLst/>
          </a:prstGeom>
          <a:noFill/>
          <a:ln w="9525">
            <a:noFill/>
            <a:miter lim="800000"/>
            <a:headEnd/>
            <a:tailEnd/>
          </a:ln>
        </p:spPr>
      </p:pic>
      <p:pic>
        <p:nvPicPr>
          <p:cNvPr id="9" name="Picture 2" descr="C:\Users\Dan\Dropbox\Office\CS 188\Ketrina Art\MDPs\AgentTopDown.png"/>
          <p:cNvPicPr>
            <a:picLocks noChangeAspect="1" noChangeArrowheads="1"/>
          </p:cNvPicPr>
          <p:nvPr/>
        </p:nvPicPr>
        <p:blipFill>
          <a:blip r:embed="rId7" cstate="print"/>
          <a:srcRect/>
          <a:stretch>
            <a:fillRect/>
          </a:stretch>
        </p:blipFill>
        <p:spPr bwMode="auto">
          <a:xfrm>
            <a:off x="9734893" y="5315406"/>
            <a:ext cx="815578" cy="762000"/>
          </a:xfrm>
          <a:prstGeom prst="rect">
            <a:avLst/>
          </a:prstGeom>
          <a:noFill/>
        </p:spPr>
      </p:pic>
      <p:sp>
        <p:nvSpPr>
          <p:cNvPr id="10" name="TextBox 9"/>
          <p:cNvSpPr txBox="1"/>
          <p:nvPr/>
        </p:nvSpPr>
        <p:spPr>
          <a:xfrm>
            <a:off x="476410" y="3270952"/>
            <a:ext cx="6531907" cy="830997"/>
          </a:xfrm>
          <a:prstGeom prst="rect">
            <a:avLst/>
          </a:prstGeom>
          <a:noFill/>
        </p:spPr>
        <p:txBody>
          <a:bodyPr wrap="square" rtlCol="0">
            <a:spAutoFit/>
          </a:bodyPr>
          <a:lstStyle/>
          <a:p>
            <a:r>
              <a:rPr lang="en-US" sz="2400" dirty="0">
                <a:solidFill>
                  <a:srgbClr val="C00000"/>
                </a:solidFill>
              </a:rPr>
              <a:t>What is the optimal policy if R(</a:t>
            </a:r>
            <a:r>
              <a:rPr lang="en-US" sz="2400" dirty="0" err="1">
                <a:solidFill>
                  <a:srgbClr val="C00000"/>
                </a:solidFill>
              </a:rPr>
              <a:t>s,a,s</a:t>
            </a:r>
            <a:r>
              <a:rPr lang="en-US" sz="2400" dirty="0">
                <a:solidFill>
                  <a:srgbClr val="C00000"/>
                </a:solidFill>
              </a:rPr>
              <a:t>’)=-1000 for all states other than pit and target?</a:t>
            </a:r>
          </a:p>
        </p:txBody>
      </p:sp>
      <p:sp>
        <p:nvSpPr>
          <p:cNvPr id="11" name="TextBox 10"/>
          <p:cNvSpPr txBox="1"/>
          <p:nvPr/>
        </p:nvSpPr>
        <p:spPr>
          <a:xfrm>
            <a:off x="476410" y="4484409"/>
            <a:ext cx="6531907" cy="1200329"/>
          </a:xfrm>
          <a:prstGeom prst="rect">
            <a:avLst/>
          </a:prstGeom>
          <a:noFill/>
        </p:spPr>
        <p:txBody>
          <a:bodyPr wrap="square" rtlCol="0">
            <a:spAutoFit/>
          </a:bodyPr>
          <a:lstStyle/>
          <a:p>
            <a:r>
              <a:rPr lang="en-US" sz="2400" dirty="0">
                <a:solidFill>
                  <a:srgbClr val="C00000"/>
                </a:solidFill>
              </a:rPr>
              <a:t>What is the optimal policy if R(</a:t>
            </a:r>
            <a:r>
              <a:rPr lang="en-US" sz="2400" dirty="0" err="1">
                <a:solidFill>
                  <a:srgbClr val="C00000"/>
                </a:solidFill>
              </a:rPr>
              <a:t>s,a,s</a:t>
            </a:r>
            <a:r>
              <a:rPr lang="en-US" sz="2400" dirty="0">
                <a:solidFill>
                  <a:srgbClr val="C00000"/>
                </a:solidFill>
              </a:rPr>
              <a:t>’)=0 for all states other than pit and target, and reward=1000 and -1000 at pit and target respectively?</a:t>
            </a:r>
          </a:p>
        </p:txBody>
      </p:sp>
      <p:sp>
        <p:nvSpPr>
          <p:cNvPr id="12" name="Slide Number Placeholder 11">
            <a:extLst>
              <a:ext uri="{FF2B5EF4-FFF2-40B4-BE49-F238E27FC236}">
                <a16:creationId xmlns:a16="http://schemas.microsoft.com/office/drawing/2014/main" id="{09E718B8-1020-BF48-9B54-0A73F91B2796}"/>
              </a:ext>
            </a:extLst>
          </p:cNvPr>
          <p:cNvSpPr>
            <a:spLocks noGrp="1"/>
          </p:cNvSpPr>
          <p:nvPr>
            <p:ph type="sldNum" sz="quarter" idx="12"/>
          </p:nvPr>
        </p:nvSpPr>
        <p:spPr/>
        <p:txBody>
          <a:bodyPr/>
          <a:lstStyle/>
          <a:p>
            <a:fld id="{A2EF37A0-74FC-AB4F-AE4C-D9BFC6719E9F}" type="slidenum">
              <a:rPr lang="en-US" smtClean="0"/>
              <a:t>18</a:t>
            </a:fld>
            <a:endParaRPr lang="en-US"/>
          </a:p>
        </p:txBody>
      </p:sp>
    </p:spTree>
    <p:extLst>
      <p:ext uri="{BB962C8B-B14F-4D97-AF65-F5344CB8AC3E}">
        <p14:creationId xmlns:p14="http://schemas.microsoft.com/office/powerpoint/2010/main" val="381769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B1CA649C-5789-453B-9D11-6ECC3A6F9A41}"/>
              </a:ext>
            </a:extLst>
          </p:cNvPr>
          <p:cNvSpPr>
            <a:spLocks noGrp="1" noChangeArrowheads="1"/>
          </p:cNvSpPr>
          <p:nvPr>
            <p:ph idx="1"/>
          </p:nvPr>
        </p:nvSpPr>
        <p:spPr>
          <a:xfrm>
            <a:off x="531867" y="1246449"/>
            <a:ext cx="8593052" cy="4525963"/>
          </a:xfrm>
        </p:spPr>
        <p:txBody>
          <a:bodyPr/>
          <a:lstStyle/>
          <a:p>
            <a:r>
              <a:rPr lang="en-US" dirty="0">
                <a:ea typeface="ＭＳ Ｐゴシック" pitchFamily="34" charset="-128"/>
              </a:rPr>
              <a:t>{A, B, C, D} are optimal policies for one of each of the following “reward for living” scenarios: </a:t>
            </a:r>
            <a:r>
              <a:rPr lang="en-US" dirty="0">
                <a:ea typeface="ＭＳ Ｐゴシック" pitchFamily="34" charset="-128"/>
                <a:sym typeface="Symbol" pitchFamily="18" charset="2"/>
              </a:rPr>
              <a:t>{-0.01, -0.03, -0.04, -2.0}.</a:t>
            </a:r>
            <a:br>
              <a:rPr lang="en-US" dirty="0">
                <a:ea typeface="ＭＳ Ｐゴシック" pitchFamily="34" charset="-128"/>
                <a:sym typeface="Symbol" pitchFamily="18" charset="2"/>
              </a:rPr>
            </a:br>
            <a:r>
              <a:rPr lang="en-US" dirty="0">
                <a:ea typeface="ＭＳ Ｐゴシック" pitchFamily="34" charset="-128"/>
                <a:sym typeface="Symbol" pitchFamily="18" charset="2"/>
              </a:rPr>
              <a:t>Which policy maps to which reward setting?</a:t>
            </a:r>
          </a:p>
          <a:p>
            <a:endParaRPr lang="en-US" dirty="0">
              <a:ea typeface="ＭＳ Ｐゴシック" pitchFamily="34" charset="-128"/>
              <a:sym typeface="Symbol" pitchFamily="18" charset="2"/>
            </a:endParaRPr>
          </a:p>
          <a:p>
            <a:pPr marL="571500" lvl="1" indent="-571500">
              <a:buFont typeface="+mj-lt"/>
              <a:buAutoNum type="romanUcPeriod"/>
            </a:pPr>
            <a:r>
              <a:rPr lang="en-US" sz="2800" dirty="0">
                <a:ea typeface="ＭＳ Ｐゴシック" pitchFamily="34" charset="-128"/>
                <a:sym typeface="Symbol" pitchFamily="18" charset="2"/>
              </a:rPr>
              <a:t>{B, A, C, D}</a:t>
            </a:r>
          </a:p>
          <a:p>
            <a:pPr marL="571500" lvl="1" indent="-571500">
              <a:buFont typeface="+mj-lt"/>
              <a:buAutoNum type="romanUcPeriod"/>
            </a:pPr>
            <a:r>
              <a:rPr lang="en-US" sz="2800" dirty="0">
                <a:ea typeface="ＭＳ Ｐゴシック" pitchFamily="34" charset="-128"/>
                <a:sym typeface="Symbol" pitchFamily="18" charset="2"/>
              </a:rPr>
              <a:t>{B, C, A, D}</a:t>
            </a:r>
          </a:p>
          <a:p>
            <a:pPr marL="571500" lvl="1" indent="-571500">
              <a:buFont typeface="+mj-lt"/>
              <a:buAutoNum type="romanUcPeriod"/>
            </a:pPr>
            <a:r>
              <a:rPr lang="en-US" sz="2800" dirty="0">
                <a:ea typeface="ＭＳ Ｐゴシック" pitchFamily="34" charset="-128"/>
                <a:sym typeface="Symbol" pitchFamily="18" charset="2"/>
              </a:rPr>
              <a:t>{C, B, A, D}</a:t>
            </a:r>
          </a:p>
          <a:p>
            <a:pPr marL="571500" lvl="1" indent="-571500">
              <a:buFont typeface="+mj-lt"/>
              <a:buAutoNum type="romanUcPeriod"/>
            </a:pPr>
            <a:r>
              <a:rPr lang="en-US" sz="2800" dirty="0">
                <a:ea typeface="ＭＳ Ｐゴシック" pitchFamily="34" charset="-128"/>
                <a:sym typeface="Symbol" pitchFamily="18" charset="2"/>
              </a:rPr>
              <a:t>{D, A, C, B}</a:t>
            </a:r>
          </a:p>
          <a:p>
            <a:pPr marL="0" lvl="1" indent="0">
              <a:buNone/>
            </a:pPr>
            <a:endParaRPr lang="en-US" sz="2800" dirty="0">
              <a:ea typeface="ＭＳ Ｐゴシック" pitchFamily="34" charset="-128"/>
              <a:sym typeface="Symbol" pitchFamily="18" charset="2"/>
            </a:endParaRPr>
          </a:p>
        </p:txBody>
      </p:sp>
      <p:sp>
        <p:nvSpPr>
          <p:cNvPr id="28673" name="Rectangle 2"/>
          <p:cNvSpPr>
            <a:spLocks noGrp="1" noChangeArrowheads="1"/>
          </p:cNvSpPr>
          <p:nvPr>
            <p:ph type="title"/>
          </p:nvPr>
        </p:nvSpPr>
        <p:spPr>
          <a:xfrm>
            <a:off x="609600" y="152718"/>
            <a:ext cx="7721600" cy="932870"/>
          </a:xfrm>
        </p:spPr>
        <p:txBody>
          <a:bodyPr/>
          <a:lstStyle/>
          <a:p>
            <a:r>
              <a:rPr lang="en-US" dirty="0">
                <a:solidFill>
                  <a:srgbClr val="C00000"/>
                </a:solidFill>
                <a:ea typeface="ＭＳ Ｐゴシック" pitchFamily="34" charset="-128"/>
                <a:sym typeface="Symbol" pitchFamily="18" charset="2"/>
              </a:rPr>
              <a:t>Discussion Point!</a:t>
            </a:r>
          </a:p>
        </p:txBody>
      </p:sp>
      <p:grpSp>
        <p:nvGrpSpPr>
          <p:cNvPr id="3" name="Group 2">
            <a:extLst>
              <a:ext uri="{FF2B5EF4-FFF2-40B4-BE49-F238E27FC236}">
                <a16:creationId xmlns:a16="http://schemas.microsoft.com/office/drawing/2014/main" id="{0DB037B1-231B-4B4F-9298-B01DC0EA36A7}"/>
              </a:ext>
            </a:extLst>
          </p:cNvPr>
          <p:cNvGrpSpPr/>
          <p:nvPr/>
        </p:nvGrpSpPr>
        <p:grpSpPr>
          <a:xfrm>
            <a:off x="4642248" y="2478672"/>
            <a:ext cx="6378908" cy="4030453"/>
            <a:chOff x="4642248" y="2478672"/>
            <a:chExt cx="6378908" cy="4030453"/>
          </a:xfrm>
        </p:grpSpPr>
        <p:pic>
          <p:nvPicPr>
            <p:cNvPr id="1723396"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r="1050"/>
            <a:stretch>
              <a:fillRect/>
            </a:stretch>
          </p:blipFill>
          <p:spPr bwMode="auto">
            <a:xfrm>
              <a:off x="5184222" y="4721153"/>
              <a:ext cx="2345471" cy="1780796"/>
            </a:xfrm>
            <a:prstGeom prst="rect">
              <a:avLst/>
            </a:prstGeom>
            <a:noFill/>
            <a:ln w="9525">
              <a:noFill/>
              <a:miter lim="800000"/>
              <a:headEnd/>
              <a:tailEnd/>
            </a:ln>
          </p:spPr>
        </p:pic>
        <p:pic>
          <p:nvPicPr>
            <p:cNvPr id="28676" name="Picture 5"/>
            <p:cNvPicPr>
              <a:picLocks noChangeAspect="1" noChangeArrowheads="1"/>
            </p:cNvPicPr>
            <p:nvPr/>
          </p:nvPicPr>
          <p:blipFill>
            <a:blip r:embed="rId4" cstate="print"/>
            <a:srcRect/>
            <a:stretch>
              <a:fillRect/>
            </a:stretch>
          </p:blipFill>
          <p:spPr bwMode="auto">
            <a:xfrm>
              <a:off x="8650798" y="2542338"/>
              <a:ext cx="2370358" cy="1788872"/>
            </a:xfrm>
            <a:prstGeom prst="rect">
              <a:avLst/>
            </a:prstGeom>
            <a:noFill/>
            <a:ln w="9525">
              <a:noFill/>
              <a:miter lim="800000"/>
              <a:headEnd/>
              <a:tailEnd/>
            </a:ln>
          </p:spPr>
        </p:pic>
        <p:pic>
          <p:nvPicPr>
            <p:cNvPr id="1723398"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r="1141"/>
            <a:stretch>
              <a:fillRect/>
            </a:stretch>
          </p:blipFill>
          <p:spPr bwMode="auto">
            <a:xfrm>
              <a:off x="5186382" y="2561004"/>
              <a:ext cx="2343311" cy="1772721"/>
            </a:xfrm>
            <a:prstGeom prst="rect">
              <a:avLst/>
            </a:prstGeom>
            <a:noFill/>
            <a:ln w="9525">
              <a:noFill/>
              <a:miter lim="800000"/>
              <a:headEnd/>
              <a:tailEnd/>
            </a:ln>
          </p:spPr>
        </p:pic>
        <p:pic>
          <p:nvPicPr>
            <p:cNvPr id="1723399" name="Picture 7"/>
            <p:cNvPicPr>
              <a:picLocks noChangeAspect="1" noChangeArrowheads="1"/>
            </p:cNvPicPr>
            <p:nvPr/>
          </p:nvPicPr>
          <p:blipFill>
            <a:blip r:embed="rId6" cstate="print">
              <a:extLst>
                <a:ext uri="{28A0092B-C50C-407E-A947-70E740481C1C}">
                  <a14:useLocalDpi xmlns:a14="http://schemas.microsoft.com/office/drawing/2010/main"/>
                </a:ext>
              </a:extLst>
            </a:blip>
            <a:srcRect r="1521"/>
            <a:stretch>
              <a:fillRect/>
            </a:stretch>
          </p:blipFill>
          <p:spPr bwMode="auto">
            <a:xfrm>
              <a:off x="8650798" y="4728328"/>
              <a:ext cx="2334296" cy="1780797"/>
            </a:xfrm>
            <a:prstGeom prst="rect">
              <a:avLst/>
            </a:prstGeom>
            <a:noFill/>
            <a:ln w="9525">
              <a:noFill/>
              <a:miter lim="800000"/>
              <a:headEnd/>
              <a:tailEnd/>
            </a:ln>
          </p:spPr>
        </p:pic>
        <p:sp>
          <p:nvSpPr>
            <p:cNvPr id="1723400" name="Text Box 8"/>
            <p:cNvSpPr txBox="1">
              <a:spLocks noChangeArrowheads="1"/>
            </p:cNvSpPr>
            <p:nvPr/>
          </p:nvSpPr>
          <p:spPr bwMode="auto">
            <a:xfrm>
              <a:off x="8143646" y="4716635"/>
              <a:ext cx="12954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D)</a:t>
              </a:r>
            </a:p>
          </p:txBody>
        </p:sp>
        <p:sp>
          <p:nvSpPr>
            <p:cNvPr id="1723401" name="Text Box 9"/>
            <p:cNvSpPr txBox="1">
              <a:spLocks noChangeArrowheads="1"/>
            </p:cNvSpPr>
            <p:nvPr/>
          </p:nvSpPr>
          <p:spPr bwMode="auto">
            <a:xfrm>
              <a:off x="4642248" y="2508648"/>
              <a:ext cx="1347788"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A)</a:t>
              </a:r>
            </a:p>
          </p:txBody>
        </p:sp>
        <p:sp>
          <p:nvSpPr>
            <p:cNvPr id="1723402" name="Text Box 10"/>
            <p:cNvSpPr txBox="1">
              <a:spLocks noChangeArrowheads="1"/>
            </p:cNvSpPr>
            <p:nvPr/>
          </p:nvSpPr>
          <p:spPr bwMode="auto">
            <a:xfrm>
              <a:off x="4716781" y="4716635"/>
              <a:ext cx="16764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C)</a:t>
              </a:r>
            </a:p>
          </p:txBody>
        </p:sp>
        <p:sp>
          <p:nvSpPr>
            <p:cNvPr id="28682" name="Text Box 11"/>
            <p:cNvSpPr txBox="1">
              <a:spLocks noChangeArrowheads="1"/>
            </p:cNvSpPr>
            <p:nvPr/>
          </p:nvSpPr>
          <p:spPr bwMode="auto">
            <a:xfrm>
              <a:off x="8143646" y="2478672"/>
              <a:ext cx="14478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B)</a:t>
              </a:r>
            </a:p>
          </p:txBody>
        </p:sp>
      </p:grpSp>
      <p:sp>
        <p:nvSpPr>
          <p:cNvPr id="2" name="Slide Number Placeholder 1">
            <a:extLst>
              <a:ext uri="{FF2B5EF4-FFF2-40B4-BE49-F238E27FC236}">
                <a16:creationId xmlns:a16="http://schemas.microsoft.com/office/drawing/2014/main" id="{153DCC37-80B9-E341-98CC-3BF7E6C3E006}"/>
              </a:ext>
            </a:extLst>
          </p:cNvPr>
          <p:cNvSpPr>
            <a:spLocks noGrp="1"/>
          </p:cNvSpPr>
          <p:nvPr>
            <p:ph type="sldNum" sz="quarter" idx="12"/>
          </p:nvPr>
        </p:nvSpPr>
        <p:spPr/>
        <p:txBody>
          <a:bodyPr/>
          <a:lstStyle/>
          <a:p>
            <a:fld id="{A2EF37A0-74FC-AB4F-AE4C-D9BFC6719E9F}" type="slidenum">
              <a:rPr lang="en-US" smtClean="0"/>
              <a:t>19</a:t>
            </a:fld>
            <a:endParaRPr lang="en-US"/>
          </a:p>
        </p:txBody>
      </p:sp>
    </p:spTree>
    <p:extLst>
      <p:ext uri="{BB962C8B-B14F-4D97-AF65-F5344CB8AC3E}">
        <p14:creationId xmlns:p14="http://schemas.microsoft.com/office/powerpoint/2010/main" val="233850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A2AE-9BF0-674A-A222-DF1362F4DB3B}"/>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D609E514-7B0D-C440-A674-9BBE3312559B}"/>
              </a:ext>
            </a:extLst>
          </p:cNvPr>
          <p:cNvSpPr>
            <a:spLocks noGrp="1"/>
          </p:cNvSpPr>
          <p:nvPr>
            <p:ph idx="1"/>
          </p:nvPr>
        </p:nvSpPr>
        <p:spPr/>
        <p:txBody>
          <a:bodyPr/>
          <a:lstStyle/>
          <a:p>
            <a:r>
              <a:rPr lang="en-US" dirty="0"/>
              <a:t>Short project proposals:</a:t>
            </a:r>
          </a:p>
          <a:p>
            <a:pPr marL="342900" indent="-342900">
              <a:buFont typeface="Arial" panose="020B0604020202020204" pitchFamily="34" charset="0"/>
              <a:buChar char="•"/>
            </a:pPr>
            <a:r>
              <a:rPr lang="en-US" b="0" dirty="0"/>
              <a:t>Were due to John before Spring Break</a:t>
            </a:r>
          </a:p>
          <a:p>
            <a:pPr marL="342900" indent="-342900">
              <a:buFont typeface="Arial" panose="020B0604020202020204" pitchFamily="34" charset="0"/>
              <a:buChar char="•"/>
            </a:pPr>
            <a:r>
              <a:rPr lang="en-US" b="0" dirty="0"/>
              <a:t>Still working through them, will send out comments this week.</a:t>
            </a:r>
          </a:p>
        </p:txBody>
      </p:sp>
      <p:sp>
        <p:nvSpPr>
          <p:cNvPr id="4" name="Slide Number Placeholder 3">
            <a:extLst>
              <a:ext uri="{FF2B5EF4-FFF2-40B4-BE49-F238E27FC236}">
                <a16:creationId xmlns:a16="http://schemas.microsoft.com/office/drawing/2014/main" id="{92640969-0B2F-744D-9F76-0F14D39E1480}"/>
              </a:ext>
            </a:extLst>
          </p:cNvPr>
          <p:cNvSpPr>
            <a:spLocks noGrp="1"/>
          </p:cNvSpPr>
          <p:nvPr>
            <p:ph type="sldNum" sz="quarter" idx="12"/>
          </p:nvPr>
        </p:nvSpPr>
        <p:spPr/>
        <p:txBody>
          <a:bodyPr/>
          <a:lstStyle/>
          <a:p>
            <a:fld id="{A2EF37A0-74FC-AB4F-AE4C-D9BFC6719E9F}" type="slidenum">
              <a:rPr lang="en-US" smtClean="0"/>
              <a:t>2</a:t>
            </a:fld>
            <a:endParaRPr lang="en-US"/>
          </a:p>
        </p:txBody>
      </p:sp>
    </p:spTree>
    <p:extLst>
      <p:ext uri="{BB962C8B-B14F-4D97-AF65-F5344CB8AC3E}">
        <p14:creationId xmlns:p14="http://schemas.microsoft.com/office/powerpoint/2010/main" val="210830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B1CA649C-5789-453B-9D11-6ECC3A6F9A41}"/>
              </a:ext>
            </a:extLst>
          </p:cNvPr>
          <p:cNvSpPr>
            <a:spLocks noGrp="1" noChangeArrowheads="1"/>
          </p:cNvSpPr>
          <p:nvPr>
            <p:ph idx="1"/>
          </p:nvPr>
        </p:nvSpPr>
        <p:spPr>
          <a:xfrm>
            <a:off x="531867" y="1246449"/>
            <a:ext cx="8593052" cy="4525963"/>
          </a:xfrm>
        </p:spPr>
        <p:txBody>
          <a:bodyPr/>
          <a:lstStyle/>
          <a:p>
            <a:r>
              <a:rPr lang="en-US" dirty="0">
                <a:ea typeface="ＭＳ Ｐゴシック" pitchFamily="34" charset="-128"/>
              </a:rPr>
              <a:t>{A, B, C, D} are optimal policies for one of each of the following “reward for living” scenarios: </a:t>
            </a:r>
            <a:r>
              <a:rPr lang="en-US" dirty="0">
                <a:ea typeface="ＭＳ Ｐゴシック" pitchFamily="34" charset="-128"/>
                <a:sym typeface="Symbol" pitchFamily="18" charset="2"/>
              </a:rPr>
              <a:t>{-0.01, -0.03, -0.04, -2.0}.</a:t>
            </a:r>
            <a:br>
              <a:rPr lang="en-US" dirty="0">
                <a:ea typeface="ＭＳ Ｐゴシック" pitchFamily="34" charset="-128"/>
                <a:sym typeface="Symbol" pitchFamily="18" charset="2"/>
              </a:rPr>
            </a:br>
            <a:r>
              <a:rPr lang="en-US" dirty="0">
                <a:ea typeface="ＭＳ Ｐゴシック" pitchFamily="34" charset="-128"/>
                <a:sym typeface="Symbol" pitchFamily="18" charset="2"/>
              </a:rPr>
              <a:t>Which policy maps to which reward setting?</a:t>
            </a:r>
          </a:p>
          <a:p>
            <a:endParaRPr lang="en-US" dirty="0">
              <a:ea typeface="ＭＳ Ｐゴシック" pitchFamily="34" charset="-128"/>
              <a:sym typeface="Symbol" pitchFamily="18" charset="2"/>
            </a:endParaRPr>
          </a:p>
          <a:p>
            <a:pPr marL="571500" lvl="1" indent="-571500">
              <a:buFont typeface="+mj-lt"/>
              <a:buAutoNum type="romanUcPeriod"/>
            </a:pPr>
            <a:r>
              <a:rPr lang="en-US" sz="2800" dirty="0">
                <a:ea typeface="ＭＳ Ｐゴシック" pitchFamily="34" charset="-128"/>
                <a:sym typeface="Symbol" pitchFamily="18" charset="2"/>
              </a:rPr>
              <a:t>{B, A, C, D}</a:t>
            </a:r>
          </a:p>
          <a:p>
            <a:pPr marL="571500" lvl="1" indent="-571500">
              <a:buFont typeface="+mj-lt"/>
              <a:buAutoNum type="romanUcPeriod"/>
            </a:pPr>
            <a:r>
              <a:rPr lang="en-US" sz="2800" dirty="0">
                <a:ea typeface="ＭＳ Ｐゴシック" pitchFamily="34" charset="-128"/>
                <a:sym typeface="Symbol" pitchFamily="18" charset="2"/>
              </a:rPr>
              <a:t>{B, C, A, D}</a:t>
            </a:r>
          </a:p>
          <a:p>
            <a:pPr marL="571500" lvl="1" indent="-571500">
              <a:buFont typeface="+mj-lt"/>
              <a:buAutoNum type="romanUcPeriod"/>
            </a:pPr>
            <a:r>
              <a:rPr lang="en-US" sz="2800" dirty="0">
                <a:ea typeface="ＭＳ Ｐゴシック" pitchFamily="34" charset="-128"/>
                <a:sym typeface="Symbol" pitchFamily="18" charset="2"/>
              </a:rPr>
              <a:t>{C, B, A, D}</a:t>
            </a:r>
          </a:p>
          <a:p>
            <a:pPr marL="571500" lvl="1" indent="-571500">
              <a:buFont typeface="+mj-lt"/>
              <a:buAutoNum type="romanUcPeriod"/>
            </a:pPr>
            <a:r>
              <a:rPr lang="en-US" sz="2800" dirty="0">
                <a:ea typeface="ＭＳ Ｐゴシック" pitchFamily="34" charset="-128"/>
                <a:sym typeface="Symbol" pitchFamily="18" charset="2"/>
              </a:rPr>
              <a:t>{D, A, C, B}</a:t>
            </a:r>
          </a:p>
          <a:p>
            <a:pPr marL="0" lvl="1" indent="0">
              <a:buNone/>
            </a:pPr>
            <a:endParaRPr lang="en-US" sz="2800" dirty="0">
              <a:ea typeface="ＭＳ Ｐゴシック" pitchFamily="34" charset="-128"/>
              <a:sym typeface="Symbol" pitchFamily="18" charset="2"/>
            </a:endParaRPr>
          </a:p>
        </p:txBody>
      </p:sp>
      <p:sp>
        <p:nvSpPr>
          <p:cNvPr id="28673" name="Rectangle 2"/>
          <p:cNvSpPr>
            <a:spLocks noGrp="1" noChangeArrowheads="1"/>
          </p:cNvSpPr>
          <p:nvPr>
            <p:ph type="title"/>
          </p:nvPr>
        </p:nvSpPr>
        <p:spPr>
          <a:xfrm>
            <a:off x="609600" y="152718"/>
            <a:ext cx="7721600" cy="932870"/>
          </a:xfrm>
        </p:spPr>
        <p:txBody>
          <a:bodyPr/>
          <a:lstStyle/>
          <a:p>
            <a:r>
              <a:rPr lang="en-US" dirty="0">
                <a:solidFill>
                  <a:srgbClr val="C00000"/>
                </a:solidFill>
                <a:ea typeface="ＭＳ Ｐゴシック" pitchFamily="34" charset="-128"/>
                <a:sym typeface="Symbol" pitchFamily="18" charset="2"/>
              </a:rPr>
              <a:t>Discussion Point!</a:t>
            </a:r>
          </a:p>
        </p:txBody>
      </p:sp>
      <p:grpSp>
        <p:nvGrpSpPr>
          <p:cNvPr id="3" name="Group 2">
            <a:extLst>
              <a:ext uri="{FF2B5EF4-FFF2-40B4-BE49-F238E27FC236}">
                <a16:creationId xmlns:a16="http://schemas.microsoft.com/office/drawing/2014/main" id="{0DB037B1-231B-4B4F-9298-B01DC0EA36A7}"/>
              </a:ext>
            </a:extLst>
          </p:cNvPr>
          <p:cNvGrpSpPr/>
          <p:nvPr/>
        </p:nvGrpSpPr>
        <p:grpSpPr>
          <a:xfrm>
            <a:off x="4642248" y="2478672"/>
            <a:ext cx="6378908" cy="4030453"/>
            <a:chOff x="4642248" y="2478672"/>
            <a:chExt cx="6378908" cy="4030453"/>
          </a:xfrm>
        </p:grpSpPr>
        <p:pic>
          <p:nvPicPr>
            <p:cNvPr id="1723396"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r="1050"/>
            <a:stretch>
              <a:fillRect/>
            </a:stretch>
          </p:blipFill>
          <p:spPr bwMode="auto">
            <a:xfrm>
              <a:off x="5184222" y="4721153"/>
              <a:ext cx="2345471" cy="1780796"/>
            </a:xfrm>
            <a:prstGeom prst="rect">
              <a:avLst/>
            </a:prstGeom>
            <a:noFill/>
            <a:ln w="9525">
              <a:noFill/>
              <a:miter lim="800000"/>
              <a:headEnd/>
              <a:tailEnd/>
            </a:ln>
          </p:spPr>
        </p:pic>
        <p:pic>
          <p:nvPicPr>
            <p:cNvPr id="28676" name="Picture 5"/>
            <p:cNvPicPr>
              <a:picLocks noChangeAspect="1" noChangeArrowheads="1"/>
            </p:cNvPicPr>
            <p:nvPr/>
          </p:nvPicPr>
          <p:blipFill>
            <a:blip r:embed="rId4" cstate="print"/>
            <a:srcRect/>
            <a:stretch>
              <a:fillRect/>
            </a:stretch>
          </p:blipFill>
          <p:spPr bwMode="auto">
            <a:xfrm>
              <a:off x="8650798" y="2542338"/>
              <a:ext cx="2370358" cy="1788872"/>
            </a:xfrm>
            <a:prstGeom prst="rect">
              <a:avLst/>
            </a:prstGeom>
            <a:noFill/>
            <a:ln w="9525">
              <a:noFill/>
              <a:miter lim="800000"/>
              <a:headEnd/>
              <a:tailEnd/>
            </a:ln>
          </p:spPr>
        </p:pic>
        <p:pic>
          <p:nvPicPr>
            <p:cNvPr id="1723398"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r="1141"/>
            <a:stretch>
              <a:fillRect/>
            </a:stretch>
          </p:blipFill>
          <p:spPr bwMode="auto">
            <a:xfrm>
              <a:off x="5186382" y="2561004"/>
              <a:ext cx="2343311" cy="1772721"/>
            </a:xfrm>
            <a:prstGeom prst="rect">
              <a:avLst/>
            </a:prstGeom>
            <a:noFill/>
            <a:ln w="9525">
              <a:noFill/>
              <a:miter lim="800000"/>
              <a:headEnd/>
              <a:tailEnd/>
            </a:ln>
          </p:spPr>
        </p:pic>
        <p:pic>
          <p:nvPicPr>
            <p:cNvPr id="1723399" name="Picture 7"/>
            <p:cNvPicPr>
              <a:picLocks noChangeAspect="1" noChangeArrowheads="1"/>
            </p:cNvPicPr>
            <p:nvPr/>
          </p:nvPicPr>
          <p:blipFill>
            <a:blip r:embed="rId6" cstate="print">
              <a:extLst>
                <a:ext uri="{28A0092B-C50C-407E-A947-70E740481C1C}">
                  <a14:useLocalDpi xmlns:a14="http://schemas.microsoft.com/office/drawing/2010/main"/>
                </a:ext>
              </a:extLst>
            </a:blip>
            <a:srcRect r="1521"/>
            <a:stretch>
              <a:fillRect/>
            </a:stretch>
          </p:blipFill>
          <p:spPr bwMode="auto">
            <a:xfrm>
              <a:off x="8650798" y="4728328"/>
              <a:ext cx="2334296" cy="1780797"/>
            </a:xfrm>
            <a:prstGeom prst="rect">
              <a:avLst/>
            </a:prstGeom>
            <a:noFill/>
            <a:ln w="9525">
              <a:noFill/>
              <a:miter lim="800000"/>
              <a:headEnd/>
              <a:tailEnd/>
            </a:ln>
          </p:spPr>
        </p:pic>
        <p:sp>
          <p:nvSpPr>
            <p:cNvPr id="1723400" name="Text Box 8"/>
            <p:cNvSpPr txBox="1">
              <a:spLocks noChangeArrowheads="1"/>
            </p:cNvSpPr>
            <p:nvPr/>
          </p:nvSpPr>
          <p:spPr bwMode="auto">
            <a:xfrm>
              <a:off x="8143646" y="4716635"/>
              <a:ext cx="12954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D)</a:t>
              </a:r>
            </a:p>
          </p:txBody>
        </p:sp>
        <p:sp>
          <p:nvSpPr>
            <p:cNvPr id="1723401" name="Text Box 9"/>
            <p:cNvSpPr txBox="1">
              <a:spLocks noChangeArrowheads="1"/>
            </p:cNvSpPr>
            <p:nvPr/>
          </p:nvSpPr>
          <p:spPr bwMode="auto">
            <a:xfrm>
              <a:off x="4642248" y="2508648"/>
              <a:ext cx="1347788"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A)</a:t>
              </a:r>
            </a:p>
          </p:txBody>
        </p:sp>
        <p:sp>
          <p:nvSpPr>
            <p:cNvPr id="1723402" name="Text Box 10"/>
            <p:cNvSpPr txBox="1">
              <a:spLocks noChangeArrowheads="1"/>
            </p:cNvSpPr>
            <p:nvPr/>
          </p:nvSpPr>
          <p:spPr bwMode="auto">
            <a:xfrm>
              <a:off x="4716781" y="4716635"/>
              <a:ext cx="16764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C)</a:t>
              </a:r>
            </a:p>
          </p:txBody>
        </p:sp>
        <p:sp>
          <p:nvSpPr>
            <p:cNvPr id="28682" name="Text Box 11"/>
            <p:cNvSpPr txBox="1">
              <a:spLocks noChangeArrowheads="1"/>
            </p:cNvSpPr>
            <p:nvPr/>
          </p:nvSpPr>
          <p:spPr bwMode="auto">
            <a:xfrm>
              <a:off x="8143646" y="2478672"/>
              <a:ext cx="14478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B)</a:t>
              </a:r>
            </a:p>
          </p:txBody>
        </p:sp>
      </p:grpSp>
      <p:sp>
        <p:nvSpPr>
          <p:cNvPr id="2" name="Slide Number Placeholder 1">
            <a:extLst>
              <a:ext uri="{FF2B5EF4-FFF2-40B4-BE49-F238E27FC236}">
                <a16:creationId xmlns:a16="http://schemas.microsoft.com/office/drawing/2014/main" id="{153DCC37-80B9-E341-98CC-3BF7E6C3E006}"/>
              </a:ext>
            </a:extLst>
          </p:cNvPr>
          <p:cNvSpPr>
            <a:spLocks noGrp="1"/>
          </p:cNvSpPr>
          <p:nvPr>
            <p:ph type="sldNum" sz="quarter" idx="12"/>
          </p:nvPr>
        </p:nvSpPr>
        <p:spPr/>
        <p:txBody>
          <a:bodyPr/>
          <a:lstStyle/>
          <a:p>
            <a:fld id="{A2EF37A0-74FC-AB4F-AE4C-D9BFC6719E9F}" type="slidenum">
              <a:rPr lang="en-US" smtClean="0"/>
              <a:t>20</a:t>
            </a:fld>
            <a:endParaRPr lang="en-US"/>
          </a:p>
        </p:txBody>
      </p:sp>
      <p:sp>
        <p:nvSpPr>
          <p:cNvPr id="4" name="Rounded Rectangle 3">
            <a:extLst>
              <a:ext uri="{FF2B5EF4-FFF2-40B4-BE49-F238E27FC236}">
                <a16:creationId xmlns:a16="http://schemas.microsoft.com/office/drawing/2014/main" id="{9F4FE725-1173-4141-9154-8134D7245785}"/>
              </a:ext>
            </a:extLst>
          </p:cNvPr>
          <p:cNvSpPr/>
          <p:nvPr/>
        </p:nvSpPr>
        <p:spPr>
          <a:xfrm>
            <a:off x="531867" y="3232298"/>
            <a:ext cx="2572840" cy="616688"/>
          </a:xfrm>
          <a:prstGeom prst="roundRect">
            <a:avLst/>
          </a:prstGeom>
          <a:noFill/>
          <a:ln w="7620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9803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09599" y="152718"/>
            <a:ext cx="10426995" cy="777853"/>
          </a:xfrm>
        </p:spPr>
        <p:txBody>
          <a:bodyPr>
            <a:normAutofit/>
          </a:bodyPr>
          <a:lstStyle/>
          <a:p>
            <a:r>
              <a:rPr lang="en-US" dirty="0">
                <a:solidFill>
                  <a:srgbClr val="C00000"/>
                </a:solidFill>
                <a:ea typeface="ＭＳ Ｐゴシック" pitchFamily="34" charset="-128"/>
                <a:sym typeface="Symbol" pitchFamily="18" charset="2"/>
              </a:rPr>
              <a:t>Discussion Point!  Policies</a:t>
            </a:r>
            <a:endParaRPr lang="en-US" dirty="0">
              <a:ea typeface="ＭＳ Ｐゴシック" pitchFamily="34" charset="-128"/>
              <a:sym typeface="Symbol" pitchFamily="18" charset="2"/>
            </a:endParaRPr>
          </a:p>
        </p:txBody>
      </p:sp>
      <p:pic>
        <p:nvPicPr>
          <p:cNvPr id="1723396"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r="1050"/>
          <a:stretch>
            <a:fillRect/>
          </a:stretch>
        </p:blipFill>
        <p:spPr bwMode="auto">
          <a:xfrm>
            <a:off x="7239000" y="1360487"/>
            <a:ext cx="2766237" cy="2100262"/>
          </a:xfrm>
          <a:prstGeom prst="rect">
            <a:avLst/>
          </a:prstGeom>
          <a:noFill/>
          <a:ln w="9525">
            <a:noFill/>
            <a:miter lim="800000"/>
            <a:headEnd/>
            <a:tailEnd/>
          </a:ln>
        </p:spPr>
      </p:pic>
      <p:pic>
        <p:nvPicPr>
          <p:cNvPr id="28676" name="Picture 5"/>
          <p:cNvPicPr>
            <a:picLocks noChangeAspect="1" noChangeArrowheads="1"/>
          </p:cNvPicPr>
          <p:nvPr/>
        </p:nvPicPr>
        <p:blipFill>
          <a:blip r:embed="rId4" cstate="print"/>
          <a:srcRect/>
          <a:stretch>
            <a:fillRect/>
          </a:stretch>
        </p:blipFill>
        <p:spPr bwMode="auto">
          <a:xfrm>
            <a:off x="2209800" y="1360487"/>
            <a:ext cx="2795588" cy="2109787"/>
          </a:xfrm>
          <a:prstGeom prst="rect">
            <a:avLst/>
          </a:prstGeom>
          <a:noFill/>
          <a:ln w="9525">
            <a:noFill/>
            <a:miter lim="800000"/>
            <a:headEnd/>
            <a:tailEnd/>
          </a:ln>
        </p:spPr>
      </p:pic>
      <p:pic>
        <p:nvPicPr>
          <p:cNvPr id="1723398"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r="1141"/>
          <a:stretch>
            <a:fillRect/>
          </a:stretch>
        </p:blipFill>
        <p:spPr bwMode="auto">
          <a:xfrm>
            <a:off x="2233613" y="4165599"/>
            <a:ext cx="2763689" cy="2090738"/>
          </a:xfrm>
          <a:prstGeom prst="rect">
            <a:avLst/>
          </a:prstGeom>
          <a:noFill/>
          <a:ln w="9525">
            <a:noFill/>
            <a:miter lim="800000"/>
            <a:headEnd/>
            <a:tailEnd/>
          </a:ln>
        </p:spPr>
      </p:pic>
      <p:pic>
        <p:nvPicPr>
          <p:cNvPr id="1723399" name="Picture 7"/>
          <p:cNvPicPr>
            <a:picLocks noChangeAspect="1" noChangeArrowheads="1"/>
          </p:cNvPicPr>
          <p:nvPr/>
        </p:nvPicPr>
        <p:blipFill>
          <a:blip r:embed="rId6" cstate="print">
            <a:extLst>
              <a:ext uri="{28A0092B-C50C-407E-A947-70E740481C1C}">
                <a14:useLocalDpi xmlns:a14="http://schemas.microsoft.com/office/drawing/2010/main"/>
              </a:ext>
            </a:extLst>
          </a:blip>
          <a:srcRect r="1521"/>
          <a:stretch>
            <a:fillRect/>
          </a:stretch>
        </p:blipFill>
        <p:spPr bwMode="auto">
          <a:xfrm>
            <a:off x="7262813" y="4165599"/>
            <a:ext cx="2753057" cy="2100263"/>
          </a:xfrm>
          <a:prstGeom prst="rect">
            <a:avLst/>
          </a:prstGeom>
          <a:noFill/>
          <a:ln w="9525">
            <a:noFill/>
            <a:miter lim="800000"/>
            <a:headEnd/>
            <a:tailEnd/>
          </a:ln>
        </p:spPr>
      </p:pic>
      <p:sp>
        <p:nvSpPr>
          <p:cNvPr id="1723400" name="Text Box 8"/>
          <p:cNvSpPr txBox="1">
            <a:spLocks noChangeArrowheads="1"/>
          </p:cNvSpPr>
          <p:nvPr/>
        </p:nvSpPr>
        <p:spPr bwMode="auto">
          <a:xfrm>
            <a:off x="7941685" y="6248400"/>
            <a:ext cx="1796089" cy="461665"/>
          </a:xfrm>
          <a:prstGeom prst="rect">
            <a:avLst/>
          </a:prstGeom>
          <a:noFill/>
          <a:ln w="9525">
            <a:noFill/>
            <a:miter lim="800000"/>
            <a:headEnd/>
            <a:tailEnd/>
          </a:ln>
        </p:spPr>
        <p:txBody>
          <a:bodyPr wrap="square">
            <a:spAutoFit/>
          </a:bodyPr>
          <a:lstStyle/>
          <a:p>
            <a:pPr>
              <a:spcBef>
                <a:spcPct val="50000"/>
              </a:spcBef>
            </a:pPr>
            <a:r>
              <a:rPr lang="en-US" sz="2400" dirty="0">
                <a:latin typeface="Calibri"/>
                <a:cs typeface="Calibri"/>
              </a:rPr>
              <a:t>R(s) = -2.0</a:t>
            </a:r>
          </a:p>
        </p:txBody>
      </p:sp>
      <p:sp>
        <p:nvSpPr>
          <p:cNvPr id="1723401" name="Text Box 9"/>
          <p:cNvSpPr txBox="1">
            <a:spLocks noChangeArrowheads="1"/>
          </p:cNvSpPr>
          <p:nvPr/>
        </p:nvSpPr>
        <p:spPr bwMode="auto">
          <a:xfrm>
            <a:off x="2964873" y="6234112"/>
            <a:ext cx="1868726" cy="461665"/>
          </a:xfrm>
          <a:prstGeom prst="rect">
            <a:avLst/>
          </a:prstGeom>
          <a:noFill/>
          <a:ln w="9525">
            <a:noFill/>
            <a:miter lim="800000"/>
            <a:headEnd/>
            <a:tailEnd/>
          </a:ln>
        </p:spPr>
        <p:txBody>
          <a:bodyPr wrap="square">
            <a:spAutoFit/>
          </a:bodyPr>
          <a:lstStyle/>
          <a:p>
            <a:pPr>
              <a:spcBef>
                <a:spcPct val="50000"/>
              </a:spcBef>
            </a:pPr>
            <a:r>
              <a:rPr lang="en-US" sz="2400">
                <a:latin typeface="Calibri"/>
                <a:cs typeface="Calibri"/>
              </a:rPr>
              <a:t>R(s) = -0.4</a:t>
            </a:r>
          </a:p>
        </p:txBody>
      </p:sp>
      <p:sp>
        <p:nvSpPr>
          <p:cNvPr id="1723402" name="Text Box 10"/>
          <p:cNvSpPr txBox="1">
            <a:spLocks noChangeArrowheads="1"/>
          </p:cNvSpPr>
          <p:nvPr/>
        </p:nvSpPr>
        <p:spPr bwMode="auto">
          <a:xfrm>
            <a:off x="7894060" y="3429000"/>
            <a:ext cx="2324351" cy="461665"/>
          </a:xfrm>
          <a:prstGeom prst="rect">
            <a:avLst/>
          </a:prstGeom>
          <a:noFill/>
          <a:ln w="9525">
            <a:noFill/>
            <a:miter lim="800000"/>
            <a:headEnd/>
            <a:tailEnd/>
          </a:ln>
        </p:spPr>
        <p:txBody>
          <a:bodyPr wrap="square">
            <a:spAutoFit/>
          </a:bodyPr>
          <a:lstStyle/>
          <a:p>
            <a:pPr>
              <a:spcBef>
                <a:spcPct val="50000"/>
              </a:spcBef>
            </a:pPr>
            <a:r>
              <a:rPr lang="en-US" sz="2400">
                <a:latin typeface="Calibri"/>
                <a:cs typeface="Calibri"/>
              </a:rPr>
              <a:t>R(s) = -0.03</a:t>
            </a:r>
          </a:p>
        </p:txBody>
      </p:sp>
      <p:sp>
        <p:nvSpPr>
          <p:cNvPr id="28682" name="Text Box 11"/>
          <p:cNvSpPr txBox="1">
            <a:spLocks noChangeArrowheads="1"/>
          </p:cNvSpPr>
          <p:nvPr/>
        </p:nvSpPr>
        <p:spPr bwMode="auto">
          <a:xfrm>
            <a:off x="2914867" y="3492067"/>
            <a:ext cx="2007394" cy="461665"/>
          </a:xfrm>
          <a:prstGeom prst="rect">
            <a:avLst/>
          </a:prstGeom>
          <a:noFill/>
          <a:ln w="9525">
            <a:noFill/>
            <a:miter lim="800000"/>
            <a:headEnd/>
            <a:tailEnd/>
          </a:ln>
        </p:spPr>
        <p:txBody>
          <a:bodyPr wrap="square">
            <a:spAutoFit/>
          </a:bodyPr>
          <a:lstStyle/>
          <a:p>
            <a:pPr>
              <a:spcBef>
                <a:spcPct val="50000"/>
              </a:spcBef>
            </a:pPr>
            <a:r>
              <a:rPr lang="en-US" sz="2400" dirty="0">
                <a:latin typeface="Calibri"/>
                <a:cs typeface="Calibri"/>
              </a:rPr>
              <a:t>R(s) = -0.01</a:t>
            </a:r>
          </a:p>
        </p:txBody>
      </p:sp>
      <p:sp>
        <p:nvSpPr>
          <p:cNvPr id="3" name="Slide Number Placeholder 2">
            <a:extLst>
              <a:ext uri="{FF2B5EF4-FFF2-40B4-BE49-F238E27FC236}">
                <a16:creationId xmlns:a16="http://schemas.microsoft.com/office/drawing/2014/main" id="{C2B32276-E506-F347-BA0C-15CCA418A53E}"/>
              </a:ext>
            </a:extLst>
          </p:cNvPr>
          <p:cNvSpPr>
            <a:spLocks noGrp="1"/>
          </p:cNvSpPr>
          <p:nvPr>
            <p:ph type="sldNum" sz="quarter" idx="12"/>
          </p:nvPr>
        </p:nvSpPr>
        <p:spPr/>
        <p:txBody>
          <a:bodyPr/>
          <a:lstStyle/>
          <a:p>
            <a:fld id="{A2EF37A0-74FC-AB4F-AE4C-D9BFC6719E9F}" type="slidenum">
              <a:rPr lang="en-US" smtClean="0"/>
              <a:t>21</a:t>
            </a:fld>
            <a:endParaRPr lang="en-US"/>
          </a:p>
        </p:txBody>
      </p:sp>
    </p:spTree>
    <p:extLst>
      <p:ext uri="{BB962C8B-B14F-4D97-AF65-F5344CB8AC3E}">
        <p14:creationId xmlns:p14="http://schemas.microsoft.com/office/powerpoint/2010/main" val="3791553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233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2340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233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234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233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23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3400" grpId="0"/>
      <p:bldP spid="1723401" grpId="0"/>
      <p:bldP spid="17234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Racing</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386681" y="1395931"/>
            <a:ext cx="9418638" cy="5047399"/>
          </a:xfrm>
          <a:prstGeom prst="rect">
            <a:avLst/>
          </a:prstGeom>
          <a:noFill/>
        </p:spPr>
      </p:pic>
      <p:sp>
        <p:nvSpPr>
          <p:cNvPr id="3" name="Slide Number Placeholder 2">
            <a:extLst>
              <a:ext uri="{FF2B5EF4-FFF2-40B4-BE49-F238E27FC236}">
                <a16:creationId xmlns:a16="http://schemas.microsoft.com/office/drawing/2014/main" id="{487642FF-A3D4-3949-A0A2-ED15F942922E}"/>
              </a:ext>
            </a:extLst>
          </p:cNvPr>
          <p:cNvSpPr>
            <a:spLocks noGrp="1"/>
          </p:cNvSpPr>
          <p:nvPr>
            <p:ph type="sldNum" sz="quarter" idx="12"/>
          </p:nvPr>
        </p:nvSpPr>
        <p:spPr/>
        <p:txBody>
          <a:bodyPr/>
          <a:lstStyle/>
          <a:p>
            <a:fld id="{A2EF37A0-74FC-AB4F-AE4C-D9BFC6719E9F}" type="slidenum">
              <a:rPr lang="en-US" smtClean="0"/>
              <a:t>22</a:t>
            </a:fld>
            <a:endParaRPr lang="en-US"/>
          </a:p>
        </p:txBody>
      </p:sp>
    </p:spTree>
    <p:extLst>
      <p:ext uri="{BB962C8B-B14F-4D97-AF65-F5344CB8AC3E}">
        <p14:creationId xmlns:p14="http://schemas.microsoft.com/office/powerpoint/2010/main" val="1630073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Racing</a:t>
            </a:r>
          </a:p>
        </p:txBody>
      </p:sp>
      <p:sp>
        <p:nvSpPr>
          <p:cNvPr id="3" name="Content Placeholder 2"/>
          <p:cNvSpPr>
            <a:spLocks noGrp="1"/>
          </p:cNvSpPr>
          <p:nvPr>
            <p:ph idx="1"/>
          </p:nvPr>
        </p:nvSpPr>
        <p:spPr>
          <a:xfrm>
            <a:off x="609600" y="1603746"/>
            <a:ext cx="10160000" cy="4373563"/>
          </a:xfrm>
        </p:spPr>
        <p:txBody>
          <a:bodyPr/>
          <a:lstStyle/>
          <a:p>
            <a:pPr>
              <a:buClrTx/>
            </a:pPr>
            <a:r>
              <a:rPr lang="en-US" dirty="0">
                <a:latin typeface="Calibri"/>
                <a:cs typeface="Calibri"/>
              </a:rPr>
              <a:t>A robot car wants to travel far, quickly</a:t>
            </a:r>
          </a:p>
          <a:p>
            <a:pPr>
              <a:buClrTx/>
            </a:pPr>
            <a:r>
              <a:rPr lang="en-US" dirty="0">
                <a:latin typeface="Calibri"/>
                <a:cs typeface="Calibri"/>
              </a:rPr>
              <a:t>Three states: </a:t>
            </a:r>
            <a:r>
              <a:rPr lang="en-US" dirty="0">
                <a:solidFill>
                  <a:srgbClr val="00B0F0"/>
                </a:solidFill>
                <a:latin typeface="Calibri"/>
                <a:cs typeface="Calibri"/>
              </a:rPr>
              <a:t>Cool</a:t>
            </a:r>
            <a:r>
              <a:rPr lang="en-US" dirty="0">
                <a:latin typeface="Calibri"/>
                <a:cs typeface="Calibri"/>
              </a:rPr>
              <a:t>, </a:t>
            </a:r>
            <a:r>
              <a:rPr lang="en-US" dirty="0">
                <a:solidFill>
                  <a:srgbClr val="7F2727"/>
                </a:solidFill>
                <a:latin typeface="Calibri"/>
                <a:cs typeface="Calibri"/>
              </a:rPr>
              <a:t>Warm</a:t>
            </a:r>
            <a:r>
              <a:rPr lang="en-US" dirty="0">
                <a:latin typeface="Calibri"/>
                <a:cs typeface="Calibri"/>
              </a:rPr>
              <a:t>, Overheated</a:t>
            </a:r>
          </a:p>
          <a:p>
            <a:pPr>
              <a:buClrTx/>
            </a:pPr>
            <a:r>
              <a:rPr lang="en-US" dirty="0">
                <a:latin typeface="Calibri"/>
                <a:cs typeface="Calibri"/>
              </a:rPr>
              <a:t>Two actions: </a:t>
            </a:r>
            <a:r>
              <a:rPr lang="en-US" i="1" dirty="0">
                <a:solidFill>
                  <a:schemeClr val="accent2"/>
                </a:solidFill>
                <a:latin typeface="Calibri"/>
                <a:cs typeface="Calibri"/>
              </a:rPr>
              <a:t>Slow</a:t>
            </a:r>
            <a:r>
              <a:rPr lang="en-US" dirty="0">
                <a:latin typeface="Calibri"/>
                <a:cs typeface="Calibri"/>
              </a:rPr>
              <a:t>, </a:t>
            </a:r>
            <a:r>
              <a:rPr lang="en-US" i="1" dirty="0">
                <a:solidFill>
                  <a:srgbClr val="C00000"/>
                </a:solidFill>
                <a:latin typeface="Calibri"/>
                <a:cs typeface="Calibri"/>
              </a:rPr>
              <a:t>Fast</a:t>
            </a:r>
            <a:endParaRPr lang="en-US" i="1" dirty="0">
              <a:solidFill>
                <a:srgbClr val="0000FF"/>
              </a:solidFill>
              <a:latin typeface="Calibri"/>
              <a:cs typeface="Calibri"/>
            </a:endParaRPr>
          </a:p>
          <a:p>
            <a:pPr>
              <a:buClrTx/>
            </a:pPr>
            <a:r>
              <a:rPr lang="en-US" dirty="0">
                <a:latin typeface="Calibri"/>
                <a:cs typeface="Calibri"/>
              </a:rPr>
              <a:t>Going faster gets double reward</a:t>
            </a:r>
          </a:p>
          <a:p>
            <a:endParaRPr lang="en-US" dirty="0">
              <a:latin typeface="Calibri"/>
              <a:cs typeface="Calibri"/>
            </a:endParaRPr>
          </a:p>
        </p:txBody>
      </p:sp>
      <p:grpSp>
        <p:nvGrpSpPr>
          <p:cNvPr id="4" name="Group 3"/>
          <p:cNvGrpSpPr/>
          <p:nvPr/>
        </p:nvGrpSpPr>
        <p:grpSpPr>
          <a:xfrm>
            <a:off x="838200" y="2286000"/>
            <a:ext cx="11044696" cy="3962400"/>
            <a:chOff x="838200" y="2286000"/>
            <a:chExt cx="11044696" cy="396240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983518" y="3950732"/>
              <a:ext cx="2433764" cy="1600200"/>
            </a:xfrm>
            <a:prstGeom prst="rect">
              <a:avLst/>
            </a:prstGeom>
            <a:noFill/>
          </p:spPr>
        </p:pic>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946913" y="2731532"/>
              <a:ext cx="2660373" cy="1676400"/>
            </a:xfrm>
            <a:prstGeom prst="rect">
              <a:avLst/>
            </a:prstGeom>
            <a:noFill/>
          </p:spPr>
        </p:pic>
        <p:pic>
          <p:nvPicPr>
            <p:cNvPr id="7"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9300704" y="3798332"/>
              <a:ext cx="2582192" cy="1828800"/>
            </a:xfrm>
            <a:prstGeom prst="rect">
              <a:avLst/>
            </a:prstGeom>
            <a:noFill/>
          </p:spPr>
        </p:pic>
        <p:sp>
          <p:nvSpPr>
            <p:cNvPr id="8" name="TextBox 7"/>
            <p:cNvSpPr txBox="1"/>
            <p:nvPr/>
          </p:nvSpPr>
          <p:spPr>
            <a:xfrm>
              <a:off x="2057400" y="5341442"/>
              <a:ext cx="2286000" cy="400110"/>
            </a:xfrm>
            <a:prstGeom prst="rect">
              <a:avLst/>
            </a:prstGeom>
            <a:noFill/>
          </p:spPr>
          <p:txBody>
            <a:bodyPr wrap="square" rtlCol="0">
              <a:spAutoFit/>
            </a:bodyPr>
            <a:lstStyle/>
            <a:p>
              <a:pPr algn="ctr"/>
              <a:r>
                <a:rPr lang="en-US" sz="2000" dirty="0">
                  <a:solidFill>
                    <a:srgbClr val="00B0F0"/>
                  </a:solidFill>
                  <a:latin typeface="Calibri"/>
                  <a:cs typeface="Calibri"/>
                </a:rPr>
                <a:t>Cool</a:t>
              </a:r>
            </a:p>
          </p:txBody>
        </p:sp>
        <p:sp>
          <p:nvSpPr>
            <p:cNvPr id="9" name="TextBox 8"/>
            <p:cNvSpPr txBox="1"/>
            <p:nvPr/>
          </p:nvSpPr>
          <p:spPr>
            <a:xfrm>
              <a:off x="5943600" y="4160222"/>
              <a:ext cx="2286000" cy="400110"/>
            </a:xfrm>
            <a:prstGeom prst="rect">
              <a:avLst/>
            </a:prstGeom>
            <a:noFill/>
          </p:spPr>
          <p:txBody>
            <a:bodyPr wrap="square" rtlCol="0">
              <a:spAutoFit/>
            </a:bodyPr>
            <a:lstStyle/>
            <a:p>
              <a:pPr algn="ctr"/>
              <a:r>
                <a:rPr lang="en-US" sz="2000" dirty="0">
                  <a:solidFill>
                    <a:srgbClr val="7F2727"/>
                  </a:solidFill>
                  <a:latin typeface="Calibri"/>
                  <a:cs typeface="Calibri"/>
                </a:rPr>
                <a:t>Warm</a:t>
              </a:r>
            </a:p>
          </p:txBody>
        </p:sp>
        <p:sp>
          <p:nvSpPr>
            <p:cNvPr id="10" name="TextBox 9"/>
            <p:cNvSpPr txBox="1"/>
            <p:nvPr/>
          </p:nvSpPr>
          <p:spPr>
            <a:xfrm>
              <a:off x="9296400" y="5455622"/>
              <a:ext cx="2286000" cy="400110"/>
            </a:xfrm>
            <a:prstGeom prst="rect">
              <a:avLst/>
            </a:prstGeom>
            <a:noFill/>
          </p:spPr>
          <p:txBody>
            <a:bodyPr wrap="square" rtlCol="0">
              <a:spAutoFit/>
            </a:bodyPr>
            <a:lstStyle/>
            <a:p>
              <a:pPr algn="ctr"/>
              <a:r>
                <a:rPr lang="en-US" sz="2000" dirty="0">
                  <a:latin typeface="Calibri"/>
                  <a:cs typeface="Calibri"/>
                </a:rPr>
                <a:t>Overheated</a:t>
              </a:r>
            </a:p>
          </p:txBody>
        </p:sp>
        <p:cxnSp>
          <p:nvCxnSpPr>
            <p:cNvPr id="13" name="Curved Connector 12"/>
            <p:cNvCxnSpPr>
              <a:stCxn id="14338" idx="3"/>
              <a:endCxn id="8" idx="2"/>
            </p:cNvCxnSpPr>
            <p:nvPr/>
          </p:nvCxnSpPr>
          <p:spPr>
            <a:xfrm flipH="1">
              <a:off x="3200400" y="4750832"/>
              <a:ext cx="1219200" cy="990720"/>
            </a:xfrm>
            <a:prstGeom prst="curvedConnector4">
              <a:avLst>
                <a:gd name="adj1" fmla="val -18750"/>
                <a:gd name="adj2" fmla="val 153572"/>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Curved Connector 12"/>
            <p:cNvCxnSpPr>
              <a:stCxn id="14338" idx="3"/>
              <a:endCxn id="9" idx="2"/>
            </p:cNvCxnSpPr>
            <p:nvPr/>
          </p:nvCxnSpPr>
          <p:spPr>
            <a:xfrm flipV="1">
              <a:off x="4419600" y="4560332"/>
              <a:ext cx="2667000" cy="190500"/>
            </a:xfrm>
            <a:prstGeom prst="curvedConnector2">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24400" y="4788932"/>
              <a:ext cx="914400" cy="381000"/>
            </a:xfrm>
            <a:prstGeom prst="rect">
              <a:avLst/>
            </a:prstGeom>
            <a:noFill/>
          </p:spPr>
          <p:txBody>
            <a:bodyPr wrap="square" rtlCol="0">
              <a:spAutoFit/>
            </a:bodyPr>
            <a:lstStyle/>
            <a:p>
              <a:r>
                <a:rPr lang="en-US" i="1" dirty="0">
                  <a:solidFill>
                    <a:srgbClr val="C00000"/>
                  </a:solidFill>
                  <a:latin typeface="Calibri"/>
                  <a:cs typeface="Calibri"/>
                </a:rPr>
                <a:t>Fast</a:t>
              </a:r>
            </a:p>
          </p:txBody>
        </p:sp>
        <p:cxnSp>
          <p:nvCxnSpPr>
            <p:cNvPr id="19" name="Curved Connector 12"/>
            <p:cNvCxnSpPr>
              <a:stCxn id="6" idx="0"/>
            </p:cNvCxnSpPr>
            <p:nvPr/>
          </p:nvCxnSpPr>
          <p:spPr>
            <a:xfrm rot="16200000" flipH="1">
              <a:off x="8096250" y="1912382"/>
              <a:ext cx="1447800" cy="3086100"/>
            </a:xfrm>
            <a:prstGeom prst="curvedConnector4">
              <a:avLst>
                <a:gd name="adj1" fmla="val -15789"/>
                <a:gd name="adj2" fmla="val 105099"/>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44000" y="2731532"/>
              <a:ext cx="914400" cy="381000"/>
            </a:xfrm>
            <a:prstGeom prst="rect">
              <a:avLst/>
            </a:prstGeom>
            <a:noFill/>
          </p:spPr>
          <p:txBody>
            <a:bodyPr wrap="square" rtlCol="0">
              <a:spAutoFit/>
            </a:bodyPr>
            <a:lstStyle/>
            <a:p>
              <a:r>
                <a:rPr lang="en-US" i="1" dirty="0">
                  <a:solidFill>
                    <a:srgbClr val="C00000"/>
                  </a:solidFill>
                  <a:latin typeface="Calibri"/>
                  <a:cs typeface="Calibri"/>
                </a:rPr>
                <a:t>Fast</a:t>
              </a:r>
            </a:p>
          </p:txBody>
        </p:sp>
        <p:cxnSp>
          <p:nvCxnSpPr>
            <p:cNvPr id="23" name="Curved Connector 12"/>
            <p:cNvCxnSpPr>
              <a:stCxn id="14338" idx="1"/>
            </p:cNvCxnSpPr>
            <p:nvPr/>
          </p:nvCxnSpPr>
          <p:spPr>
            <a:xfrm rot="10800000" flipH="1" flipV="1">
              <a:off x="1981200" y="4750832"/>
              <a:ext cx="152400" cy="190500"/>
            </a:xfrm>
            <a:prstGeom prst="curvedConnector4">
              <a:avLst>
                <a:gd name="adj1" fmla="val -635217"/>
                <a:gd name="adj2" fmla="val 482610"/>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urved Connector 12"/>
            <p:cNvCxnSpPr>
              <a:stCxn id="6" idx="1"/>
              <a:endCxn id="14338" idx="0"/>
            </p:cNvCxnSpPr>
            <p:nvPr/>
          </p:nvCxnSpPr>
          <p:spPr>
            <a:xfrm rot="10800000" flipV="1">
              <a:off x="3200400" y="3569732"/>
              <a:ext cx="2743200" cy="381000"/>
            </a:xfrm>
            <a:prstGeom prst="curvedConnector2">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90600" y="4331732"/>
              <a:ext cx="914400" cy="381000"/>
            </a:xfrm>
            <a:prstGeom prst="rect">
              <a:avLst/>
            </a:prstGeom>
            <a:noFill/>
          </p:spPr>
          <p:txBody>
            <a:bodyPr wrap="square" rtlCol="0">
              <a:spAutoFit/>
            </a:bodyPr>
            <a:lstStyle/>
            <a:p>
              <a:r>
                <a:rPr lang="en-US" i="1" dirty="0">
                  <a:solidFill>
                    <a:schemeClr val="accent6"/>
                  </a:solidFill>
                  <a:latin typeface="Calibri"/>
                  <a:cs typeface="Calibri"/>
                </a:rPr>
                <a:t>Slow</a:t>
              </a:r>
            </a:p>
          </p:txBody>
        </p:sp>
        <p:sp>
          <p:nvSpPr>
            <p:cNvPr id="39" name="TextBox 38"/>
            <p:cNvSpPr txBox="1"/>
            <p:nvPr/>
          </p:nvSpPr>
          <p:spPr>
            <a:xfrm>
              <a:off x="4495800" y="3112532"/>
              <a:ext cx="914400" cy="381000"/>
            </a:xfrm>
            <a:prstGeom prst="rect">
              <a:avLst/>
            </a:prstGeom>
            <a:noFill/>
          </p:spPr>
          <p:txBody>
            <a:bodyPr wrap="square" rtlCol="0">
              <a:spAutoFit/>
            </a:bodyPr>
            <a:lstStyle/>
            <a:p>
              <a:r>
                <a:rPr lang="en-US" i="1" dirty="0">
                  <a:solidFill>
                    <a:schemeClr val="accent6"/>
                  </a:solidFill>
                  <a:latin typeface="Calibri"/>
                  <a:cs typeface="Calibri"/>
                </a:rPr>
                <a:t>Slow</a:t>
              </a:r>
            </a:p>
          </p:txBody>
        </p:sp>
        <p:cxnSp>
          <p:nvCxnSpPr>
            <p:cNvPr id="60" name="Curved Connector 12"/>
            <p:cNvCxnSpPr/>
            <p:nvPr/>
          </p:nvCxnSpPr>
          <p:spPr>
            <a:xfrm rot="-5400000" flipH="1" flipV="1">
              <a:off x="5962650" y="3398282"/>
              <a:ext cx="152400" cy="190500"/>
            </a:xfrm>
            <a:prstGeom prst="curvedConnector4">
              <a:avLst>
                <a:gd name="adj1" fmla="val -635217"/>
                <a:gd name="adj2" fmla="val 482610"/>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572000" y="3645932"/>
              <a:ext cx="609600" cy="369332"/>
            </a:xfrm>
            <a:prstGeom prst="rect">
              <a:avLst/>
            </a:prstGeom>
            <a:noFill/>
          </p:spPr>
          <p:txBody>
            <a:bodyPr wrap="square" rtlCol="0">
              <a:spAutoFit/>
            </a:bodyPr>
            <a:lstStyle/>
            <a:p>
              <a:r>
                <a:rPr lang="en-US" dirty="0">
                  <a:solidFill>
                    <a:schemeClr val="accent6"/>
                  </a:solidFill>
                  <a:latin typeface="Calibri"/>
                  <a:cs typeface="Calibri"/>
                </a:rPr>
                <a:t>0.5 </a:t>
              </a:r>
            </a:p>
          </p:txBody>
        </p:sp>
        <p:sp>
          <p:nvSpPr>
            <p:cNvPr id="64" name="TextBox 63"/>
            <p:cNvSpPr txBox="1"/>
            <p:nvPr/>
          </p:nvSpPr>
          <p:spPr>
            <a:xfrm>
              <a:off x="4800600" y="2286000"/>
              <a:ext cx="609600" cy="369332"/>
            </a:xfrm>
            <a:prstGeom prst="rect">
              <a:avLst/>
            </a:prstGeom>
            <a:noFill/>
          </p:spPr>
          <p:txBody>
            <a:bodyPr wrap="square" rtlCol="0">
              <a:spAutoFit/>
            </a:bodyPr>
            <a:lstStyle/>
            <a:p>
              <a:r>
                <a:rPr lang="en-US" dirty="0">
                  <a:solidFill>
                    <a:schemeClr val="accent6"/>
                  </a:solidFill>
                  <a:latin typeface="Calibri"/>
                  <a:cs typeface="Calibri"/>
                </a:rPr>
                <a:t>0.5 </a:t>
              </a:r>
            </a:p>
          </p:txBody>
        </p:sp>
        <p:sp>
          <p:nvSpPr>
            <p:cNvPr id="65" name="TextBox 64"/>
            <p:cNvSpPr txBox="1"/>
            <p:nvPr/>
          </p:nvSpPr>
          <p:spPr>
            <a:xfrm>
              <a:off x="4724400" y="5334000"/>
              <a:ext cx="609600" cy="369332"/>
            </a:xfrm>
            <a:prstGeom prst="rect">
              <a:avLst/>
            </a:prstGeom>
            <a:noFill/>
          </p:spPr>
          <p:txBody>
            <a:bodyPr wrap="square" rtlCol="0">
              <a:spAutoFit/>
            </a:bodyPr>
            <a:lstStyle/>
            <a:p>
              <a:r>
                <a:rPr lang="en-US" dirty="0">
                  <a:solidFill>
                    <a:srgbClr val="C00000"/>
                  </a:solidFill>
                  <a:latin typeface="Calibri"/>
                  <a:cs typeface="Calibri"/>
                </a:rPr>
                <a:t>0.5 </a:t>
              </a:r>
            </a:p>
          </p:txBody>
        </p:sp>
        <p:sp>
          <p:nvSpPr>
            <p:cNvPr id="66" name="TextBox 65"/>
            <p:cNvSpPr txBox="1"/>
            <p:nvPr/>
          </p:nvSpPr>
          <p:spPr>
            <a:xfrm>
              <a:off x="5867400" y="4788932"/>
              <a:ext cx="609600" cy="369332"/>
            </a:xfrm>
            <a:prstGeom prst="rect">
              <a:avLst/>
            </a:prstGeom>
            <a:noFill/>
          </p:spPr>
          <p:txBody>
            <a:bodyPr wrap="square" rtlCol="0">
              <a:spAutoFit/>
            </a:bodyPr>
            <a:lstStyle/>
            <a:p>
              <a:r>
                <a:rPr lang="en-US" dirty="0">
                  <a:solidFill>
                    <a:srgbClr val="C00000"/>
                  </a:solidFill>
                  <a:latin typeface="Calibri"/>
                  <a:cs typeface="Calibri"/>
                </a:rPr>
                <a:t>0.5 </a:t>
              </a:r>
            </a:p>
          </p:txBody>
        </p:sp>
        <p:sp>
          <p:nvSpPr>
            <p:cNvPr id="67" name="TextBox 66"/>
            <p:cNvSpPr txBox="1"/>
            <p:nvPr/>
          </p:nvSpPr>
          <p:spPr>
            <a:xfrm>
              <a:off x="838200" y="5627132"/>
              <a:ext cx="609600" cy="369332"/>
            </a:xfrm>
            <a:prstGeom prst="rect">
              <a:avLst/>
            </a:prstGeom>
            <a:noFill/>
          </p:spPr>
          <p:txBody>
            <a:bodyPr wrap="square" rtlCol="0">
              <a:spAutoFit/>
            </a:bodyPr>
            <a:lstStyle/>
            <a:p>
              <a:r>
                <a:rPr lang="en-US" dirty="0">
                  <a:solidFill>
                    <a:schemeClr val="accent6"/>
                  </a:solidFill>
                  <a:latin typeface="Calibri"/>
                  <a:cs typeface="Calibri"/>
                </a:rPr>
                <a:t>1.0 </a:t>
              </a:r>
            </a:p>
          </p:txBody>
        </p:sp>
        <p:sp>
          <p:nvSpPr>
            <p:cNvPr id="68" name="TextBox 67"/>
            <p:cNvSpPr txBox="1"/>
            <p:nvPr/>
          </p:nvSpPr>
          <p:spPr>
            <a:xfrm>
              <a:off x="10210800" y="2579132"/>
              <a:ext cx="609600" cy="369332"/>
            </a:xfrm>
            <a:prstGeom prst="rect">
              <a:avLst/>
            </a:prstGeom>
            <a:noFill/>
          </p:spPr>
          <p:txBody>
            <a:bodyPr wrap="square" rtlCol="0">
              <a:spAutoFit/>
            </a:bodyPr>
            <a:lstStyle/>
            <a:p>
              <a:r>
                <a:rPr lang="en-US" dirty="0">
                  <a:solidFill>
                    <a:srgbClr val="C00000"/>
                  </a:solidFill>
                  <a:latin typeface="Calibri"/>
                  <a:cs typeface="Calibri"/>
                </a:rPr>
                <a:t>1.0 </a:t>
              </a:r>
            </a:p>
          </p:txBody>
        </p:sp>
        <p:sp>
          <p:nvSpPr>
            <p:cNvPr id="69" name="TextBox 68"/>
            <p:cNvSpPr txBox="1"/>
            <p:nvPr/>
          </p:nvSpPr>
          <p:spPr>
            <a:xfrm>
              <a:off x="1905000" y="5486400"/>
              <a:ext cx="609600" cy="369332"/>
            </a:xfrm>
            <a:prstGeom prst="rect">
              <a:avLst/>
            </a:prstGeom>
            <a:noFill/>
          </p:spPr>
          <p:txBody>
            <a:bodyPr wrap="square" rtlCol="0">
              <a:spAutoFit/>
            </a:bodyPr>
            <a:lstStyle/>
            <a:p>
              <a:r>
                <a:rPr lang="en-US" dirty="0">
                  <a:solidFill>
                    <a:srgbClr val="00B050"/>
                  </a:solidFill>
                  <a:latin typeface="Calibri"/>
                  <a:cs typeface="Calibri"/>
                </a:rPr>
                <a:t>+1 </a:t>
              </a:r>
            </a:p>
          </p:txBody>
        </p:sp>
        <p:sp>
          <p:nvSpPr>
            <p:cNvPr id="70" name="TextBox 69"/>
            <p:cNvSpPr txBox="1"/>
            <p:nvPr/>
          </p:nvSpPr>
          <p:spPr>
            <a:xfrm>
              <a:off x="3581400" y="3288268"/>
              <a:ext cx="609600" cy="369332"/>
            </a:xfrm>
            <a:prstGeom prst="rect">
              <a:avLst/>
            </a:prstGeom>
            <a:noFill/>
          </p:spPr>
          <p:txBody>
            <a:bodyPr wrap="square" rtlCol="0">
              <a:spAutoFit/>
            </a:bodyPr>
            <a:lstStyle/>
            <a:p>
              <a:r>
                <a:rPr lang="en-US" dirty="0">
                  <a:solidFill>
                    <a:srgbClr val="00B050"/>
                  </a:solidFill>
                  <a:latin typeface="Calibri"/>
                  <a:cs typeface="Calibri"/>
                </a:rPr>
                <a:t>+1 </a:t>
              </a:r>
            </a:p>
          </p:txBody>
        </p:sp>
        <p:sp>
          <p:nvSpPr>
            <p:cNvPr id="71" name="TextBox 70"/>
            <p:cNvSpPr txBox="1"/>
            <p:nvPr/>
          </p:nvSpPr>
          <p:spPr>
            <a:xfrm>
              <a:off x="5943600" y="2286000"/>
              <a:ext cx="609600" cy="369332"/>
            </a:xfrm>
            <a:prstGeom prst="rect">
              <a:avLst/>
            </a:prstGeom>
            <a:noFill/>
          </p:spPr>
          <p:txBody>
            <a:bodyPr wrap="square" rtlCol="0">
              <a:spAutoFit/>
            </a:bodyPr>
            <a:lstStyle/>
            <a:p>
              <a:r>
                <a:rPr lang="en-US" dirty="0">
                  <a:solidFill>
                    <a:srgbClr val="00B050"/>
                  </a:solidFill>
                  <a:latin typeface="Calibri"/>
                  <a:cs typeface="Calibri"/>
                </a:rPr>
                <a:t>+1 </a:t>
              </a:r>
            </a:p>
          </p:txBody>
        </p:sp>
        <p:sp>
          <p:nvSpPr>
            <p:cNvPr id="72" name="TextBox 71"/>
            <p:cNvSpPr txBox="1"/>
            <p:nvPr/>
          </p:nvSpPr>
          <p:spPr>
            <a:xfrm>
              <a:off x="4648200" y="5879068"/>
              <a:ext cx="609600" cy="369332"/>
            </a:xfrm>
            <a:prstGeom prst="rect">
              <a:avLst/>
            </a:prstGeom>
            <a:noFill/>
          </p:spPr>
          <p:txBody>
            <a:bodyPr wrap="square" rtlCol="0">
              <a:spAutoFit/>
            </a:bodyPr>
            <a:lstStyle/>
            <a:p>
              <a:r>
                <a:rPr lang="en-US" dirty="0">
                  <a:solidFill>
                    <a:srgbClr val="00B050"/>
                  </a:solidFill>
                  <a:latin typeface="Calibri"/>
                  <a:cs typeface="Calibri"/>
                </a:rPr>
                <a:t>+2 </a:t>
              </a:r>
            </a:p>
          </p:txBody>
        </p:sp>
        <p:sp>
          <p:nvSpPr>
            <p:cNvPr id="73" name="TextBox 72"/>
            <p:cNvSpPr txBox="1"/>
            <p:nvPr/>
          </p:nvSpPr>
          <p:spPr>
            <a:xfrm>
              <a:off x="6477000" y="4788415"/>
              <a:ext cx="609600" cy="369332"/>
            </a:xfrm>
            <a:prstGeom prst="rect">
              <a:avLst/>
            </a:prstGeom>
            <a:noFill/>
          </p:spPr>
          <p:txBody>
            <a:bodyPr wrap="square" rtlCol="0">
              <a:spAutoFit/>
            </a:bodyPr>
            <a:lstStyle/>
            <a:p>
              <a:r>
                <a:rPr lang="en-US" dirty="0">
                  <a:solidFill>
                    <a:srgbClr val="00B050"/>
                  </a:solidFill>
                  <a:latin typeface="Calibri"/>
                  <a:cs typeface="Calibri"/>
                </a:rPr>
                <a:t>+2 </a:t>
              </a:r>
            </a:p>
          </p:txBody>
        </p:sp>
        <p:sp>
          <p:nvSpPr>
            <p:cNvPr id="74" name="TextBox 73"/>
            <p:cNvSpPr txBox="1"/>
            <p:nvPr/>
          </p:nvSpPr>
          <p:spPr>
            <a:xfrm>
              <a:off x="10668000" y="3124200"/>
              <a:ext cx="609600" cy="369332"/>
            </a:xfrm>
            <a:prstGeom prst="rect">
              <a:avLst/>
            </a:prstGeom>
            <a:noFill/>
          </p:spPr>
          <p:txBody>
            <a:bodyPr wrap="square" rtlCol="0">
              <a:spAutoFit/>
            </a:bodyPr>
            <a:lstStyle/>
            <a:p>
              <a:r>
                <a:rPr lang="en-US" dirty="0">
                  <a:solidFill>
                    <a:srgbClr val="00B050"/>
                  </a:solidFill>
                  <a:latin typeface="Calibri"/>
                  <a:cs typeface="Calibri"/>
                </a:rPr>
                <a:t>-10</a:t>
              </a:r>
            </a:p>
          </p:txBody>
        </p:sp>
      </p:grpSp>
      <p:sp>
        <p:nvSpPr>
          <p:cNvPr id="12" name="Slide Number Placeholder 11">
            <a:extLst>
              <a:ext uri="{FF2B5EF4-FFF2-40B4-BE49-F238E27FC236}">
                <a16:creationId xmlns:a16="http://schemas.microsoft.com/office/drawing/2014/main" id="{695C8215-AC3D-7948-B847-EC89275AE35C}"/>
              </a:ext>
            </a:extLst>
          </p:cNvPr>
          <p:cNvSpPr>
            <a:spLocks noGrp="1"/>
          </p:cNvSpPr>
          <p:nvPr>
            <p:ph type="sldNum" sz="quarter" idx="12"/>
          </p:nvPr>
        </p:nvSpPr>
        <p:spPr/>
        <p:txBody>
          <a:bodyPr/>
          <a:lstStyle/>
          <a:p>
            <a:fld id="{A2EF37A0-74FC-AB4F-AE4C-D9BFC6719E9F}" type="slidenum">
              <a:rPr lang="en-US" smtClean="0"/>
              <a:t>23</a:t>
            </a:fld>
            <a:endParaRPr lang="en-US"/>
          </a:p>
        </p:txBody>
      </p:sp>
    </p:spTree>
    <p:extLst>
      <p:ext uri="{BB962C8B-B14F-4D97-AF65-F5344CB8AC3E}">
        <p14:creationId xmlns:p14="http://schemas.microsoft.com/office/powerpoint/2010/main" val="423987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Racing Search Tree</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4743362" y="1295400"/>
            <a:ext cx="928190" cy="610285"/>
          </a:xfrm>
          <a:prstGeom prst="rect">
            <a:avLst/>
          </a:prstGeom>
          <a:noFill/>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9654642" y="3124200"/>
            <a:ext cx="1014614" cy="639346"/>
          </a:xfrm>
          <a:prstGeom prst="rect">
            <a:avLst/>
          </a:prstGeom>
          <a:noFill/>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10824561" y="4941332"/>
            <a:ext cx="984797" cy="697468"/>
          </a:xfrm>
          <a:prstGeom prst="rect">
            <a:avLst/>
          </a:prstGeom>
          <a:noFill/>
        </p:spPr>
      </p:pic>
      <p:sp>
        <p:nvSpPr>
          <p:cNvPr id="8" name="Oval 7"/>
          <p:cNvSpPr/>
          <p:nvPr/>
        </p:nvSpPr>
        <p:spPr>
          <a:xfrm>
            <a:off x="17706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904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5" idx="2"/>
            <a:endCxn id="9" idx="1"/>
          </p:cNvCxnSpPr>
          <p:nvPr/>
        </p:nvCxnSpPr>
        <p:spPr>
          <a:xfrm>
            <a:off x="5207457" y="1905685"/>
            <a:ext cx="2627658" cy="3487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8" idx="7"/>
          </p:cNvCxnSpPr>
          <p:nvPr/>
        </p:nvCxnSpPr>
        <p:spPr>
          <a:xfrm flipH="1">
            <a:off x="2030841" y="1905685"/>
            <a:ext cx="3176616" cy="3487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5566004" y="3124200"/>
            <a:ext cx="928190" cy="610285"/>
          </a:xfrm>
          <a:prstGeom prst="rect">
            <a:avLst/>
          </a:prstGeom>
          <a:noFill/>
        </p:spPr>
      </p:pic>
      <p:cxnSp>
        <p:nvCxnSpPr>
          <p:cNvPr id="17" name="Straight Arrow Connector 16"/>
          <p:cNvCxnSpPr>
            <a:stCxn id="9" idx="4"/>
            <a:endCxn id="16" idx="0"/>
          </p:cNvCxnSpPr>
          <p:nvPr/>
        </p:nvCxnSpPr>
        <p:spPr>
          <a:xfrm flipH="1">
            <a:off x="6030099" y="2514600"/>
            <a:ext cx="1912779" cy="609600"/>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4"/>
            <a:endCxn id="6" idx="0"/>
          </p:cNvCxnSpPr>
          <p:nvPr/>
        </p:nvCxnSpPr>
        <p:spPr>
          <a:xfrm>
            <a:off x="7942878" y="2514600"/>
            <a:ext cx="2219072" cy="609600"/>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1451204" y="3123515"/>
            <a:ext cx="928190" cy="610285"/>
          </a:xfrm>
          <a:prstGeom prst="rect">
            <a:avLst/>
          </a:prstGeom>
          <a:noFill/>
        </p:spPr>
      </p:pic>
      <p:cxnSp>
        <p:nvCxnSpPr>
          <p:cNvPr id="26" name="Straight Arrow Connector 25"/>
          <p:cNvCxnSpPr>
            <a:stCxn id="8" idx="4"/>
            <a:endCxn id="25" idx="0"/>
          </p:cNvCxnSpPr>
          <p:nvPr/>
        </p:nvCxnSpPr>
        <p:spPr>
          <a:xfrm flipH="1">
            <a:off x="1915299" y="2514600"/>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2872842" y="5029200"/>
            <a:ext cx="1014614" cy="639346"/>
          </a:xfrm>
          <a:prstGeom prst="rect">
            <a:avLst/>
          </a:prstGeom>
          <a:noFill/>
        </p:spPr>
      </p:pic>
      <p:sp>
        <p:nvSpPr>
          <p:cNvPr id="30" name="Oval 29"/>
          <p:cNvSpPr/>
          <p:nvPr/>
        </p:nvSpPr>
        <p:spPr>
          <a:xfrm>
            <a:off x="76452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800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stCxn id="25" idx="2"/>
            <a:endCxn id="31" idx="1"/>
          </p:cNvCxnSpPr>
          <p:nvPr/>
        </p:nvCxnSpPr>
        <p:spPr>
          <a:xfrm>
            <a:off x="1915299" y="3733800"/>
            <a:ext cx="909378" cy="4249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5" idx="2"/>
            <a:endCxn id="30" idx="7"/>
          </p:cNvCxnSpPr>
          <p:nvPr/>
        </p:nvCxnSpPr>
        <p:spPr>
          <a:xfrm flipH="1">
            <a:off x="1024683"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2060804" y="5029200"/>
            <a:ext cx="928190" cy="610285"/>
          </a:xfrm>
          <a:prstGeom prst="rect">
            <a:avLst/>
          </a:prstGeom>
          <a:noFill/>
        </p:spPr>
      </p:pic>
      <p:cxnSp>
        <p:nvCxnSpPr>
          <p:cNvPr id="35" name="Straight Arrow Connector 34"/>
          <p:cNvCxnSpPr>
            <a:stCxn id="31" idx="4"/>
            <a:endCxn id="34" idx="0"/>
          </p:cNvCxnSpPr>
          <p:nvPr/>
        </p:nvCxnSpPr>
        <p:spPr>
          <a:xfrm flipH="1">
            <a:off x="2524899" y="4418915"/>
            <a:ext cx="407541"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4"/>
            <a:endCxn id="29" idx="0"/>
          </p:cNvCxnSpPr>
          <p:nvPr/>
        </p:nvCxnSpPr>
        <p:spPr>
          <a:xfrm>
            <a:off x="2932440" y="4418915"/>
            <a:ext cx="44771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460604" y="5027830"/>
            <a:ext cx="928190" cy="610285"/>
          </a:xfrm>
          <a:prstGeom prst="rect">
            <a:avLst/>
          </a:prstGeom>
          <a:noFill/>
        </p:spPr>
      </p:pic>
      <p:cxnSp>
        <p:nvCxnSpPr>
          <p:cNvPr id="38" name="Straight Arrow Connector 37"/>
          <p:cNvCxnSpPr>
            <a:stCxn id="30" idx="4"/>
            <a:endCxn id="37" idx="0"/>
          </p:cNvCxnSpPr>
          <p:nvPr/>
        </p:nvCxnSpPr>
        <p:spPr>
          <a:xfrm>
            <a:off x="916920"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4863762"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p:cNvCxnSpPr>
            <a:endCxn id="53" idx="7"/>
          </p:cNvCxnSpPr>
          <p:nvPr/>
        </p:nvCxnSpPr>
        <p:spPr>
          <a:xfrm flipH="1">
            <a:off x="5123925"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0"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4559846" y="5027830"/>
            <a:ext cx="928190" cy="610285"/>
          </a:xfrm>
          <a:prstGeom prst="rect">
            <a:avLst/>
          </a:prstGeom>
          <a:noFill/>
        </p:spPr>
      </p:pic>
      <p:cxnSp>
        <p:nvCxnSpPr>
          <p:cNvPr id="61" name="Straight Arrow Connector 60"/>
          <p:cNvCxnSpPr>
            <a:stCxn id="53" idx="4"/>
            <a:endCxn id="60" idx="0"/>
          </p:cNvCxnSpPr>
          <p:nvPr/>
        </p:nvCxnSpPr>
        <p:spPr>
          <a:xfrm>
            <a:off x="5016162"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4"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6987642" y="5029200"/>
            <a:ext cx="1014614" cy="639346"/>
          </a:xfrm>
          <a:prstGeom prst="rect">
            <a:avLst/>
          </a:prstGeom>
          <a:noFill/>
        </p:spPr>
      </p:pic>
      <p:sp>
        <p:nvSpPr>
          <p:cNvPr id="65" name="Oval 64"/>
          <p:cNvSpPr/>
          <p:nvPr/>
        </p:nvSpPr>
        <p:spPr>
          <a:xfrm>
            <a:off x="68948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a:stCxn id="16" idx="2"/>
            <a:endCxn id="65" idx="1"/>
          </p:cNvCxnSpPr>
          <p:nvPr/>
        </p:nvCxnSpPr>
        <p:spPr>
          <a:xfrm>
            <a:off x="6030099" y="3734485"/>
            <a:ext cx="909378" cy="42426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7"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6175604" y="5029200"/>
            <a:ext cx="928190" cy="610285"/>
          </a:xfrm>
          <a:prstGeom prst="rect">
            <a:avLst/>
          </a:prstGeom>
          <a:noFill/>
        </p:spPr>
      </p:pic>
      <p:cxnSp>
        <p:nvCxnSpPr>
          <p:cNvPr id="68" name="Straight Arrow Connector 67"/>
          <p:cNvCxnSpPr>
            <a:stCxn id="65" idx="4"/>
            <a:endCxn id="67" idx="0"/>
          </p:cNvCxnSpPr>
          <p:nvPr/>
        </p:nvCxnSpPr>
        <p:spPr>
          <a:xfrm flipH="1">
            <a:off x="6639699" y="4418915"/>
            <a:ext cx="407541"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4"/>
            <a:endCxn id="64" idx="0"/>
          </p:cNvCxnSpPr>
          <p:nvPr/>
        </p:nvCxnSpPr>
        <p:spPr>
          <a:xfrm>
            <a:off x="7047240" y="4418915"/>
            <a:ext cx="44771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9045042" y="5028515"/>
            <a:ext cx="1014614" cy="639346"/>
          </a:xfrm>
          <a:prstGeom prst="rect">
            <a:avLst/>
          </a:prstGeom>
          <a:noFill/>
        </p:spPr>
      </p:pic>
      <p:sp>
        <p:nvSpPr>
          <p:cNvPr id="72" name="Oval 71"/>
          <p:cNvSpPr/>
          <p:nvPr/>
        </p:nvSpPr>
        <p:spPr>
          <a:xfrm>
            <a:off x="8952240" y="411343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a:stCxn id="6" idx="2"/>
            <a:endCxn id="72" idx="7"/>
          </p:cNvCxnSpPr>
          <p:nvPr/>
        </p:nvCxnSpPr>
        <p:spPr>
          <a:xfrm flipH="1">
            <a:off x="9212403" y="3763546"/>
            <a:ext cx="949547" cy="394521"/>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4"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8233004" y="5028515"/>
            <a:ext cx="928190" cy="610285"/>
          </a:xfrm>
          <a:prstGeom prst="rect">
            <a:avLst/>
          </a:prstGeom>
          <a:noFill/>
        </p:spPr>
      </p:pic>
      <p:cxnSp>
        <p:nvCxnSpPr>
          <p:cNvPr id="75" name="Straight Arrow Connector 74"/>
          <p:cNvCxnSpPr>
            <a:stCxn id="72" idx="4"/>
            <a:endCxn id="74" idx="0"/>
          </p:cNvCxnSpPr>
          <p:nvPr/>
        </p:nvCxnSpPr>
        <p:spPr>
          <a:xfrm flipH="1">
            <a:off x="8697099" y="4418230"/>
            <a:ext cx="407541"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2" idx="4"/>
            <a:endCxn id="71" idx="0"/>
          </p:cNvCxnSpPr>
          <p:nvPr/>
        </p:nvCxnSpPr>
        <p:spPr>
          <a:xfrm>
            <a:off x="9104640" y="4418230"/>
            <a:ext cx="447710"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1119941"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a:stCxn id="6" idx="2"/>
            <a:endCxn id="79" idx="1"/>
          </p:cNvCxnSpPr>
          <p:nvPr/>
        </p:nvCxnSpPr>
        <p:spPr>
          <a:xfrm>
            <a:off x="10161950" y="3763546"/>
            <a:ext cx="1002628" cy="395206"/>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4"/>
          </p:cNvCxnSpPr>
          <p:nvPr/>
        </p:nvCxnSpPr>
        <p:spPr>
          <a:xfrm>
            <a:off x="11272341" y="4418915"/>
            <a:ext cx="7779" cy="60891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C3DFF40-663A-B94C-84FB-510BA8152BDD}"/>
              </a:ext>
            </a:extLst>
          </p:cNvPr>
          <p:cNvSpPr>
            <a:spLocks noGrp="1"/>
          </p:cNvSpPr>
          <p:nvPr>
            <p:ph type="sldNum" sz="quarter" idx="12"/>
          </p:nvPr>
        </p:nvSpPr>
        <p:spPr/>
        <p:txBody>
          <a:bodyPr/>
          <a:lstStyle/>
          <a:p>
            <a:fld id="{A2EF37A0-74FC-AB4F-AE4C-D9BFC6719E9F}" type="slidenum">
              <a:rPr lang="en-US" smtClean="0"/>
              <a:t>24</a:t>
            </a:fld>
            <a:endParaRPr lang="en-US"/>
          </a:p>
        </p:txBody>
      </p:sp>
    </p:spTree>
    <p:extLst>
      <p:ext uri="{BB962C8B-B14F-4D97-AF65-F5344CB8AC3E}">
        <p14:creationId xmlns:p14="http://schemas.microsoft.com/office/powerpoint/2010/main" val="155410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0" grpId="0" animBg="1"/>
      <p:bldP spid="31" grpId="0" animBg="1"/>
      <p:bldP spid="53" grpId="0" animBg="1"/>
      <p:bldP spid="65" grpId="0" animBg="1"/>
      <p:bldP spid="72" grpId="0" animBg="1"/>
      <p:bldP spid="7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t>MDP Search Trees</a:t>
            </a:r>
          </a:p>
        </p:txBody>
      </p:sp>
      <p:sp>
        <p:nvSpPr>
          <p:cNvPr id="35842" name="Rectangle 3"/>
          <p:cNvSpPr>
            <a:spLocks noGrp="1" noChangeArrowheads="1"/>
          </p:cNvSpPr>
          <p:nvPr>
            <p:ph idx="1"/>
          </p:nvPr>
        </p:nvSpPr>
        <p:spPr/>
        <p:txBody>
          <a:bodyPr/>
          <a:lstStyle/>
          <a:p>
            <a:r>
              <a:rPr lang="en-US" dirty="0"/>
              <a:t>Each MDP state projects a search tree</a:t>
            </a:r>
          </a:p>
        </p:txBody>
      </p:sp>
      <p:sp>
        <p:nvSpPr>
          <p:cNvPr id="35843" name="AutoShape 4"/>
          <p:cNvSpPr>
            <a:spLocks noChangeArrowheads="1"/>
          </p:cNvSpPr>
          <p:nvPr/>
        </p:nvSpPr>
        <p:spPr bwMode="auto">
          <a:xfrm>
            <a:off x="5486400" y="2133600"/>
            <a:ext cx="457200" cy="365125"/>
          </a:xfrm>
          <a:prstGeom prst="triangle">
            <a:avLst>
              <a:gd name="adj" fmla="val 50000"/>
            </a:avLst>
          </a:prstGeom>
          <a:solidFill>
            <a:srgbClr val="8FAAFF"/>
          </a:solidFill>
          <a:ln w="9525">
            <a:solidFill>
              <a:schemeClr val="tx1"/>
            </a:solidFill>
            <a:miter lim="800000"/>
            <a:headEnd/>
            <a:tailEnd/>
          </a:ln>
        </p:spPr>
        <p:txBody>
          <a:bodyPr wrap="none" anchor="ctr"/>
          <a:lstStyle/>
          <a:p>
            <a:pPr algn="ctr"/>
            <a:endParaRPr lang="en-US">
              <a:latin typeface="Calibri"/>
              <a:cs typeface="Calibri"/>
            </a:endParaRPr>
          </a:p>
        </p:txBody>
      </p:sp>
      <p:sp>
        <p:nvSpPr>
          <p:cNvPr id="35844" name="AutoShape 5"/>
          <p:cNvSpPr>
            <a:spLocks noChangeArrowheads="1"/>
          </p:cNvSpPr>
          <p:nvPr/>
        </p:nvSpPr>
        <p:spPr bwMode="auto">
          <a:xfrm>
            <a:off x="5334000" y="5121275"/>
            <a:ext cx="457200" cy="365125"/>
          </a:xfrm>
          <a:prstGeom prst="triangle">
            <a:avLst>
              <a:gd name="adj" fmla="val 50000"/>
            </a:avLst>
          </a:prstGeom>
          <a:solidFill>
            <a:srgbClr val="8FAAFF"/>
          </a:solidFill>
          <a:ln w="9525">
            <a:solidFill>
              <a:schemeClr val="tx1"/>
            </a:solidFill>
            <a:miter lim="800000"/>
            <a:headEnd/>
            <a:tailEnd/>
          </a:ln>
        </p:spPr>
        <p:txBody>
          <a:bodyPr wrap="none" anchor="ctr"/>
          <a:lstStyle/>
          <a:p>
            <a:pPr algn="r" rtl="1"/>
            <a:endParaRPr lang="en-US">
              <a:latin typeface="Calibri"/>
              <a:cs typeface="Calibri"/>
            </a:endParaRPr>
          </a:p>
        </p:txBody>
      </p:sp>
      <p:grpSp>
        <p:nvGrpSpPr>
          <p:cNvPr id="35845" name="Group 6"/>
          <p:cNvGrpSpPr>
            <a:grpSpLocks/>
          </p:cNvGrpSpPr>
          <p:nvPr/>
        </p:nvGrpSpPr>
        <p:grpSpPr bwMode="auto">
          <a:xfrm>
            <a:off x="3886200" y="2514600"/>
            <a:ext cx="3733800" cy="1066800"/>
            <a:chOff x="1584" y="1680"/>
            <a:chExt cx="2352" cy="336"/>
          </a:xfrm>
        </p:grpSpPr>
        <p:sp>
          <p:nvSpPr>
            <p:cNvPr id="35869" name="Line 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70" name="Line 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71" name="Line 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sp>
          <p:nvSpPr>
            <p:cNvPr id="35872" name="Line 1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grpSp>
      <p:sp>
        <p:nvSpPr>
          <p:cNvPr id="35846" name="Oval 11"/>
          <p:cNvSpPr>
            <a:spLocks noChangeArrowheads="1"/>
          </p:cNvSpPr>
          <p:nvPr/>
        </p:nvSpPr>
        <p:spPr bwMode="auto">
          <a:xfrm>
            <a:off x="4876800" y="3581400"/>
            <a:ext cx="381000" cy="381000"/>
          </a:xfrm>
          <a:prstGeom prst="ellipse">
            <a:avLst/>
          </a:prstGeom>
          <a:solidFill>
            <a:srgbClr val="B8EAC0"/>
          </a:solidFill>
          <a:ln w="9525">
            <a:solidFill>
              <a:schemeClr val="tx1"/>
            </a:solidFill>
            <a:round/>
            <a:headEnd/>
            <a:tailEnd/>
          </a:ln>
        </p:spPr>
        <p:txBody>
          <a:bodyPr wrap="none" anchor="ctr"/>
          <a:lstStyle/>
          <a:p>
            <a:endParaRPr lang="en-US">
              <a:latin typeface="Calibri"/>
              <a:cs typeface="Calibri"/>
            </a:endParaRPr>
          </a:p>
        </p:txBody>
      </p:sp>
      <p:grpSp>
        <p:nvGrpSpPr>
          <p:cNvPr id="35847" name="Group 12"/>
          <p:cNvGrpSpPr>
            <a:grpSpLocks/>
          </p:cNvGrpSpPr>
          <p:nvPr/>
        </p:nvGrpSpPr>
        <p:grpSpPr bwMode="auto">
          <a:xfrm>
            <a:off x="3505200" y="3962400"/>
            <a:ext cx="3124200" cy="1143000"/>
            <a:chOff x="1536" y="2400"/>
            <a:chExt cx="1584" cy="624"/>
          </a:xfrm>
        </p:grpSpPr>
        <p:sp>
          <p:nvSpPr>
            <p:cNvPr id="35865"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66"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67"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latin typeface="Calibri"/>
                <a:cs typeface="Calibri"/>
              </a:endParaRPr>
            </a:p>
          </p:txBody>
        </p:sp>
        <p:sp>
          <p:nvSpPr>
            <p:cNvPr id="35868"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grpSp>
      <p:sp>
        <p:nvSpPr>
          <p:cNvPr id="35848" name="Text Box 17"/>
          <p:cNvSpPr txBox="1">
            <a:spLocks noChangeArrowheads="1"/>
          </p:cNvSpPr>
          <p:nvPr/>
        </p:nvSpPr>
        <p:spPr bwMode="auto">
          <a:xfrm>
            <a:off x="5410200" y="2833688"/>
            <a:ext cx="381000" cy="366712"/>
          </a:xfrm>
          <a:prstGeom prst="rect">
            <a:avLst/>
          </a:prstGeom>
          <a:noFill/>
          <a:ln w="9525">
            <a:noFill/>
            <a:miter lim="800000"/>
            <a:headEnd/>
            <a:tailEnd/>
          </a:ln>
        </p:spPr>
        <p:txBody>
          <a:bodyPr>
            <a:spAutoFit/>
          </a:bodyPr>
          <a:lstStyle/>
          <a:p>
            <a:pPr>
              <a:spcBef>
                <a:spcPct val="50000"/>
              </a:spcBef>
            </a:pPr>
            <a:r>
              <a:rPr lang="en-US">
                <a:latin typeface="Calibri"/>
                <a:cs typeface="Calibri"/>
              </a:rPr>
              <a:t>a</a:t>
            </a:r>
          </a:p>
        </p:txBody>
      </p:sp>
      <p:sp>
        <p:nvSpPr>
          <p:cNvPr id="35849" name="Text Box 18"/>
          <p:cNvSpPr txBox="1">
            <a:spLocks noChangeArrowheads="1"/>
          </p:cNvSpPr>
          <p:nvPr/>
        </p:nvSpPr>
        <p:spPr bwMode="auto">
          <a:xfrm>
            <a:off x="5943600" y="2133600"/>
            <a:ext cx="381000" cy="366713"/>
          </a:xfrm>
          <a:prstGeom prst="rect">
            <a:avLst/>
          </a:prstGeom>
          <a:noFill/>
          <a:ln w="9525">
            <a:noFill/>
            <a:miter lim="800000"/>
            <a:headEnd/>
            <a:tailEnd/>
          </a:ln>
        </p:spPr>
        <p:txBody>
          <a:bodyPr>
            <a:spAutoFit/>
          </a:bodyPr>
          <a:lstStyle/>
          <a:p>
            <a:pPr>
              <a:spcBef>
                <a:spcPct val="50000"/>
              </a:spcBef>
            </a:pPr>
            <a:r>
              <a:rPr lang="en-US" dirty="0">
                <a:solidFill>
                  <a:srgbClr val="0000FF"/>
                </a:solidFill>
                <a:latin typeface="Calibri"/>
                <a:cs typeface="Calibri"/>
              </a:rPr>
              <a:t>s</a:t>
            </a:r>
          </a:p>
        </p:txBody>
      </p:sp>
      <p:sp>
        <p:nvSpPr>
          <p:cNvPr id="35850" name="Text Box 19"/>
          <p:cNvSpPr txBox="1">
            <a:spLocks noChangeArrowheads="1"/>
          </p:cNvSpPr>
          <p:nvPr/>
        </p:nvSpPr>
        <p:spPr bwMode="auto">
          <a:xfrm>
            <a:off x="5791200" y="5105400"/>
            <a:ext cx="457200" cy="366713"/>
          </a:xfrm>
          <a:prstGeom prst="rect">
            <a:avLst/>
          </a:prstGeom>
          <a:noFill/>
          <a:ln w="9525">
            <a:noFill/>
            <a:miter lim="800000"/>
            <a:headEnd/>
            <a:tailEnd/>
          </a:ln>
        </p:spPr>
        <p:txBody>
          <a:bodyPr>
            <a:spAutoFit/>
          </a:bodyPr>
          <a:lstStyle/>
          <a:p>
            <a:pPr algn="r" rtl="1">
              <a:spcBef>
                <a:spcPct val="50000"/>
              </a:spcBef>
            </a:pPr>
            <a:r>
              <a:rPr lang="en-US" dirty="0">
                <a:solidFill>
                  <a:schemeClr val="accent2"/>
                </a:solidFill>
                <a:latin typeface="Calibri"/>
                <a:cs typeface="Calibri"/>
              </a:rPr>
              <a:t>s</a:t>
            </a:r>
            <a:r>
              <a:rPr lang="ja-JP" altLang="en-US">
                <a:solidFill>
                  <a:schemeClr val="accent2"/>
                </a:solidFill>
                <a:latin typeface="Calibri"/>
                <a:cs typeface="Calibri"/>
              </a:rPr>
              <a:t>’</a:t>
            </a:r>
            <a:endParaRPr lang="en-US" dirty="0">
              <a:solidFill>
                <a:schemeClr val="accent2"/>
              </a:solidFill>
              <a:latin typeface="Calibri"/>
              <a:cs typeface="Calibri"/>
            </a:endParaRPr>
          </a:p>
        </p:txBody>
      </p:sp>
      <p:sp>
        <p:nvSpPr>
          <p:cNvPr id="35851" name="Text Box 20"/>
          <p:cNvSpPr txBox="1">
            <a:spLocks noChangeArrowheads="1"/>
          </p:cNvSpPr>
          <p:nvPr/>
        </p:nvSpPr>
        <p:spPr bwMode="auto">
          <a:xfrm>
            <a:off x="5257800" y="3581400"/>
            <a:ext cx="762000" cy="366713"/>
          </a:xfrm>
          <a:prstGeom prst="rect">
            <a:avLst/>
          </a:prstGeom>
          <a:noFill/>
          <a:ln w="9525">
            <a:noFill/>
            <a:miter lim="800000"/>
            <a:headEnd/>
            <a:tailEnd/>
          </a:ln>
        </p:spPr>
        <p:txBody>
          <a:bodyPr>
            <a:spAutoFit/>
          </a:bodyPr>
          <a:lstStyle/>
          <a:p>
            <a:pPr>
              <a:spcBef>
                <a:spcPct val="50000"/>
              </a:spcBef>
            </a:pPr>
            <a:r>
              <a:rPr lang="en-US" dirty="0">
                <a:solidFill>
                  <a:srgbClr val="008000"/>
                </a:solidFill>
                <a:latin typeface="Calibri"/>
                <a:cs typeface="Calibri"/>
              </a:rPr>
              <a:t>s, a</a:t>
            </a:r>
          </a:p>
        </p:txBody>
      </p:sp>
      <p:grpSp>
        <p:nvGrpSpPr>
          <p:cNvPr id="35852" name="Group 21"/>
          <p:cNvGrpSpPr>
            <a:grpSpLocks/>
          </p:cNvGrpSpPr>
          <p:nvPr/>
        </p:nvGrpSpPr>
        <p:grpSpPr bwMode="auto">
          <a:xfrm>
            <a:off x="3733800" y="5486400"/>
            <a:ext cx="3733800" cy="533400"/>
            <a:chOff x="1584" y="1680"/>
            <a:chExt cx="2352" cy="336"/>
          </a:xfrm>
        </p:grpSpPr>
        <p:sp>
          <p:nvSpPr>
            <p:cNvPr id="35861" name="Line 22"/>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62" name="Line 23"/>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63" name="Line 24"/>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sp>
          <p:nvSpPr>
            <p:cNvPr id="35864" name="Line 25"/>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grpSp>
      <p:sp>
        <p:nvSpPr>
          <p:cNvPr id="35853" name="Freeform 26"/>
          <p:cNvSpPr>
            <a:spLocks/>
          </p:cNvSpPr>
          <p:nvPr/>
        </p:nvSpPr>
        <p:spPr bwMode="auto">
          <a:xfrm>
            <a:off x="5486400" y="4167188"/>
            <a:ext cx="2133600" cy="404812"/>
          </a:xfrm>
          <a:custGeom>
            <a:avLst/>
            <a:gdLst>
              <a:gd name="T0" fmla="*/ 0 w 1344"/>
              <a:gd name="T1" fmla="*/ 2147483647 h 255"/>
              <a:gd name="T2" fmla="*/ 2147483647 w 1344"/>
              <a:gd name="T3" fmla="*/ 2147483647 h 255"/>
              <a:gd name="T4" fmla="*/ 2147483647 w 1344"/>
              <a:gd name="T5" fmla="*/ 2147483647 h 255"/>
              <a:gd name="T6" fmla="*/ 0 60000 65536"/>
              <a:gd name="T7" fmla="*/ 0 60000 65536"/>
              <a:gd name="T8" fmla="*/ 0 60000 65536"/>
              <a:gd name="T9" fmla="*/ 0 w 1344"/>
              <a:gd name="T10" fmla="*/ 0 h 255"/>
              <a:gd name="T11" fmla="*/ 1344 w 1344"/>
              <a:gd name="T12" fmla="*/ 255 h 255"/>
            </a:gdLst>
            <a:ahLst/>
            <a:cxnLst>
              <a:cxn ang="T6">
                <a:pos x="T0" y="T1"/>
              </a:cxn>
              <a:cxn ang="T7">
                <a:pos x="T2" y="T3"/>
              </a:cxn>
              <a:cxn ang="T8">
                <a:pos x="T4" y="T5"/>
              </a:cxn>
            </a:cxnLst>
            <a:rect l="T9" t="T10" r="T11" b="T12"/>
            <a:pathLst>
              <a:path w="1344" h="255">
                <a:moveTo>
                  <a:pt x="0" y="255"/>
                </a:moveTo>
                <a:cubicBezTo>
                  <a:pt x="79" y="219"/>
                  <a:pt x="251" y="80"/>
                  <a:pt x="475" y="40"/>
                </a:cubicBezTo>
                <a:cubicBezTo>
                  <a:pt x="699" y="0"/>
                  <a:pt x="1199" y="19"/>
                  <a:pt x="1344" y="15"/>
                </a:cubicBezTo>
              </a:path>
            </a:pathLst>
          </a:custGeom>
          <a:noFill/>
          <a:ln w="50800">
            <a:solidFill>
              <a:srgbClr val="C00000"/>
            </a:solidFill>
            <a:round/>
            <a:headEnd/>
            <a:tailEnd type="triangle" w="lg" len="lg"/>
          </a:ln>
        </p:spPr>
        <p:txBody>
          <a:bodyPr/>
          <a:lstStyle/>
          <a:p>
            <a:endParaRPr lang="en-US">
              <a:latin typeface="Calibri"/>
              <a:cs typeface="Calibri"/>
            </a:endParaRPr>
          </a:p>
        </p:txBody>
      </p:sp>
      <p:sp>
        <p:nvSpPr>
          <p:cNvPr id="35854" name="Text Box 27"/>
          <p:cNvSpPr txBox="1">
            <a:spLocks noChangeArrowheads="1"/>
          </p:cNvSpPr>
          <p:nvPr/>
        </p:nvSpPr>
        <p:spPr bwMode="auto">
          <a:xfrm>
            <a:off x="7772400" y="3962400"/>
            <a:ext cx="2819400" cy="1192213"/>
          </a:xfrm>
          <a:prstGeom prst="rect">
            <a:avLst/>
          </a:prstGeom>
          <a:noFill/>
          <a:ln w="9525">
            <a:noFill/>
            <a:miter lim="800000"/>
            <a:headEnd/>
            <a:tailEnd/>
          </a:ln>
        </p:spPr>
        <p:txBody>
          <a:bodyPr>
            <a:spAutoFit/>
          </a:bodyPr>
          <a:lstStyle/>
          <a:p>
            <a:pPr>
              <a:spcBef>
                <a:spcPct val="50000"/>
              </a:spcBef>
            </a:pPr>
            <a:r>
              <a:rPr lang="en-US" dirty="0">
                <a:solidFill>
                  <a:srgbClr val="C00000"/>
                </a:solidFill>
                <a:latin typeface="Calibri"/>
                <a:cs typeface="Calibri"/>
              </a:rPr>
              <a:t>(</a:t>
            </a:r>
            <a:r>
              <a:rPr lang="en-US" dirty="0" err="1">
                <a:solidFill>
                  <a:srgbClr val="C00000"/>
                </a:solidFill>
                <a:latin typeface="Calibri"/>
                <a:cs typeface="Calibri"/>
              </a:rPr>
              <a:t>s,a,s</a:t>
            </a:r>
            <a:r>
              <a:rPr lang="ja-JP" altLang="en-US" dirty="0">
                <a:solidFill>
                  <a:srgbClr val="C00000"/>
                </a:solidFill>
                <a:latin typeface="Calibri"/>
                <a:cs typeface="Calibri"/>
              </a:rPr>
              <a:t>’</a:t>
            </a:r>
            <a:r>
              <a:rPr lang="en-US" altLang="ja-JP" dirty="0">
                <a:solidFill>
                  <a:srgbClr val="C00000"/>
                </a:solidFill>
                <a:latin typeface="Calibri"/>
                <a:cs typeface="Calibri"/>
              </a:rPr>
              <a:t>) called a </a:t>
            </a:r>
            <a:r>
              <a:rPr lang="en-US" altLang="ja-JP" i="1" dirty="0">
                <a:solidFill>
                  <a:srgbClr val="C00000"/>
                </a:solidFill>
                <a:latin typeface="Calibri"/>
                <a:cs typeface="Calibri"/>
              </a:rPr>
              <a:t>transition</a:t>
            </a:r>
          </a:p>
          <a:p>
            <a:pPr>
              <a:spcBef>
                <a:spcPct val="50000"/>
              </a:spcBef>
            </a:pPr>
            <a:r>
              <a:rPr lang="en-US" dirty="0">
                <a:solidFill>
                  <a:srgbClr val="C00000"/>
                </a:solidFill>
                <a:latin typeface="Calibri"/>
                <a:cs typeface="Calibri"/>
              </a:rPr>
              <a:t>T(</a:t>
            </a:r>
            <a:r>
              <a:rPr lang="en-US" dirty="0" err="1">
                <a:solidFill>
                  <a:srgbClr val="C00000"/>
                </a:solidFill>
                <a:latin typeface="Calibri"/>
                <a:cs typeface="Calibri"/>
              </a:rPr>
              <a:t>s,a,s</a:t>
            </a:r>
            <a:r>
              <a:rPr lang="ja-JP" altLang="en-US" dirty="0">
                <a:solidFill>
                  <a:srgbClr val="C00000"/>
                </a:solidFill>
                <a:latin typeface="Calibri"/>
                <a:cs typeface="Calibri"/>
              </a:rPr>
              <a:t>’</a:t>
            </a:r>
            <a:r>
              <a:rPr lang="en-US" altLang="ja-JP" dirty="0">
                <a:solidFill>
                  <a:srgbClr val="C00000"/>
                </a:solidFill>
                <a:latin typeface="Calibri"/>
                <a:cs typeface="Calibri"/>
              </a:rPr>
              <a:t>) = P(s</a:t>
            </a:r>
            <a:r>
              <a:rPr lang="ja-JP" altLang="en-US" dirty="0">
                <a:solidFill>
                  <a:srgbClr val="C00000"/>
                </a:solidFill>
                <a:latin typeface="Calibri"/>
                <a:cs typeface="Calibri"/>
              </a:rPr>
              <a:t>’</a:t>
            </a:r>
            <a:r>
              <a:rPr lang="en-US" altLang="ja-JP" dirty="0">
                <a:solidFill>
                  <a:srgbClr val="C00000"/>
                </a:solidFill>
                <a:latin typeface="Calibri"/>
                <a:cs typeface="Calibri"/>
              </a:rPr>
              <a:t>|</a:t>
            </a:r>
            <a:r>
              <a:rPr lang="en-US" altLang="ja-JP" dirty="0" err="1">
                <a:solidFill>
                  <a:srgbClr val="C00000"/>
                </a:solidFill>
                <a:latin typeface="Calibri"/>
                <a:cs typeface="Calibri"/>
              </a:rPr>
              <a:t>s,a</a:t>
            </a:r>
            <a:r>
              <a:rPr lang="en-US" altLang="ja-JP" dirty="0">
                <a:solidFill>
                  <a:srgbClr val="C00000"/>
                </a:solidFill>
                <a:latin typeface="Calibri"/>
                <a:cs typeface="Calibri"/>
              </a:rPr>
              <a:t>)</a:t>
            </a:r>
          </a:p>
          <a:p>
            <a:pPr>
              <a:spcBef>
                <a:spcPct val="50000"/>
              </a:spcBef>
            </a:pPr>
            <a:r>
              <a:rPr lang="en-US" dirty="0">
                <a:solidFill>
                  <a:srgbClr val="C00000"/>
                </a:solidFill>
                <a:latin typeface="Calibri"/>
                <a:cs typeface="Calibri"/>
              </a:rPr>
              <a:t>R(</a:t>
            </a:r>
            <a:r>
              <a:rPr lang="en-US" dirty="0" err="1">
                <a:solidFill>
                  <a:srgbClr val="C00000"/>
                </a:solidFill>
                <a:latin typeface="Calibri"/>
                <a:cs typeface="Calibri"/>
              </a:rPr>
              <a:t>s,a,s</a:t>
            </a:r>
            <a:r>
              <a:rPr lang="ja-JP" altLang="en-US" dirty="0">
                <a:solidFill>
                  <a:srgbClr val="C00000"/>
                </a:solidFill>
                <a:latin typeface="Calibri"/>
                <a:cs typeface="Calibri"/>
              </a:rPr>
              <a:t>’</a:t>
            </a:r>
            <a:r>
              <a:rPr lang="en-US" altLang="ja-JP" dirty="0">
                <a:solidFill>
                  <a:srgbClr val="C00000"/>
                </a:solidFill>
                <a:latin typeface="Calibri"/>
                <a:cs typeface="Calibri"/>
              </a:rPr>
              <a:t>)</a:t>
            </a:r>
            <a:endParaRPr lang="en-US" dirty="0">
              <a:solidFill>
                <a:srgbClr val="C00000"/>
              </a:solidFill>
              <a:latin typeface="Calibri"/>
              <a:cs typeface="Calibri"/>
            </a:endParaRPr>
          </a:p>
        </p:txBody>
      </p:sp>
      <p:sp>
        <p:nvSpPr>
          <p:cNvPr id="35855" name="Text Box 28"/>
          <p:cNvSpPr txBox="1">
            <a:spLocks noChangeArrowheads="1"/>
          </p:cNvSpPr>
          <p:nvPr/>
        </p:nvSpPr>
        <p:spPr bwMode="auto">
          <a:xfrm>
            <a:off x="4495800" y="4419600"/>
            <a:ext cx="1066800" cy="366713"/>
          </a:xfrm>
          <a:prstGeom prst="rect">
            <a:avLst/>
          </a:prstGeom>
          <a:noFill/>
          <a:ln w="9525">
            <a:noFill/>
            <a:miter lim="800000"/>
            <a:headEnd/>
            <a:tailEnd/>
          </a:ln>
        </p:spPr>
        <p:txBody>
          <a:bodyPr>
            <a:spAutoFit/>
          </a:bodyPr>
          <a:lstStyle/>
          <a:p>
            <a:pPr>
              <a:spcBef>
                <a:spcPct val="50000"/>
              </a:spcBef>
            </a:pPr>
            <a:r>
              <a:rPr lang="en-US">
                <a:latin typeface="Calibri"/>
                <a:cs typeface="Calibri"/>
              </a:rPr>
              <a:t>s,a,s</a:t>
            </a:r>
            <a:r>
              <a:rPr lang="ja-JP" altLang="en-US">
                <a:latin typeface="Calibri"/>
                <a:cs typeface="Calibri"/>
              </a:rPr>
              <a:t>’</a:t>
            </a:r>
            <a:endParaRPr lang="en-US">
              <a:latin typeface="Calibri"/>
              <a:cs typeface="Calibri"/>
            </a:endParaRPr>
          </a:p>
        </p:txBody>
      </p:sp>
      <p:sp>
        <p:nvSpPr>
          <p:cNvPr id="35856" name="Freeform 29"/>
          <p:cNvSpPr>
            <a:spLocks/>
          </p:cNvSpPr>
          <p:nvPr/>
        </p:nvSpPr>
        <p:spPr bwMode="auto">
          <a:xfrm>
            <a:off x="6332538" y="2301875"/>
            <a:ext cx="2201862" cy="60325"/>
          </a:xfrm>
          <a:custGeom>
            <a:avLst/>
            <a:gdLst>
              <a:gd name="T0" fmla="*/ 0 w 1387"/>
              <a:gd name="T1" fmla="*/ 2147483647 h 38"/>
              <a:gd name="T2" fmla="*/ 2147483647 w 1387"/>
              <a:gd name="T3" fmla="*/ 2147483647 h 38"/>
              <a:gd name="T4" fmla="*/ 2147483647 w 1387"/>
              <a:gd name="T5" fmla="*/ 0 h 38"/>
              <a:gd name="T6" fmla="*/ 0 60000 65536"/>
              <a:gd name="T7" fmla="*/ 0 60000 65536"/>
              <a:gd name="T8" fmla="*/ 0 60000 65536"/>
              <a:gd name="T9" fmla="*/ 0 w 1387"/>
              <a:gd name="T10" fmla="*/ 0 h 38"/>
              <a:gd name="T11" fmla="*/ 1387 w 1387"/>
              <a:gd name="T12" fmla="*/ 38 h 38"/>
            </a:gdLst>
            <a:ahLst/>
            <a:cxnLst>
              <a:cxn ang="T6">
                <a:pos x="T0" y="T1"/>
              </a:cxn>
              <a:cxn ang="T7">
                <a:pos x="T2" y="T3"/>
              </a:cxn>
              <a:cxn ang="T8">
                <a:pos x="T4" y="T5"/>
              </a:cxn>
            </a:cxnLst>
            <a:rect l="T9" t="T10" r="T11" b="T12"/>
            <a:pathLst>
              <a:path w="1387" h="38">
                <a:moveTo>
                  <a:pt x="0" y="38"/>
                </a:moveTo>
                <a:cubicBezTo>
                  <a:pt x="86" y="36"/>
                  <a:pt x="287" y="31"/>
                  <a:pt x="518" y="25"/>
                </a:cubicBezTo>
                <a:cubicBezTo>
                  <a:pt x="749" y="19"/>
                  <a:pt x="1242" y="4"/>
                  <a:pt x="1387" y="0"/>
                </a:cubicBezTo>
              </a:path>
            </a:pathLst>
          </a:custGeom>
          <a:noFill/>
          <a:ln w="50800">
            <a:solidFill>
              <a:srgbClr val="0000FF"/>
            </a:solidFill>
            <a:round/>
            <a:headEnd/>
            <a:tailEnd type="triangle" w="lg" len="lg"/>
          </a:ln>
        </p:spPr>
        <p:txBody>
          <a:bodyPr/>
          <a:lstStyle/>
          <a:p>
            <a:endParaRPr lang="en-US">
              <a:latin typeface="Calibri"/>
              <a:cs typeface="Calibri"/>
            </a:endParaRPr>
          </a:p>
        </p:txBody>
      </p:sp>
      <p:sp>
        <p:nvSpPr>
          <p:cNvPr id="35857" name="Text Box 30"/>
          <p:cNvSpPr txBox="1">
            <a:spLocks noChangeArrowheads="1"/>
          </p:cNvSpPr>
          <p:nvPr/>
        </p:nvSpPr>
        <p:spPr bwMode="auto">
          <a:xfrm>
            <a:off x="8610600" y="2100262"/>
            <a:ext cx="1371600" cy="366713"/>
          </a:xfrm>
          <a:prstGeom prst="rect">
            <a:avLst/>
          </a:prstGeom>
          <a:noFill/>
          <a:ln w="9525">
            <a:noFill/>
            <a:miter lim="800000"/>
            <a:headEnd/>
            <a:tailEnd/>
          </a:ln>
        </p:spPr>
        <p:txBody>
          <a:bodyPr>
            <a:spAutoFit/>
          </a:bodyPr>
          <a:lstStyle/>
          <a:p>
            <a:pPr>
              <a:spcBef>
                <a:spcPct val="50000"/>
              </a:spcBef>
            </a:pPr>
            <a:r>
              <a:rPr lang="en-US" dirty="0">
                <a:solidFill>
                  <a:srgbClr val="0000FF"/>
                </a:solidFill>
                <a:latin typeface="Calibri"/>
                <a:cs typeface="Calibri"/>
              </a:rPr>
              <a:t>s is a </a:t>
            </a:r>
            <a:r>
              <a:rPr lang="en-US" i="1" dirty="0">
                <a:solidFill>
                  <a:srgbClr val="0000FF"/>
                </a:solidFill>
                <a:latin typeface="Calibri"/>
                <a:cs typeface="Calibri"/>
              </a:rPr>
              <a:t>state</a:t>
            </a:r>
          </a:p>
        </p:txBody>
      </p:sp>
      <p:sp>
        <p:nvSpPr>
          <p:cNvPr id="35858" name="Freeform 31"/>
          <p:cNvSpPr>
            <a:spLocks/>
          </p:cNvSpPr>
          <p:nvPr/>
        </p:nvSpPr>
        <p:spPr bwMode="auto">
          <a:xfrm flipH="1">
            <a:off x="3048000" y="3733800"/>
            <a:ext cx="1676400" cy="76200"/>
          </a:xfrm>
          <a:custGeom>
            <a:avLst/>
            <a:gdLst>
              <a:gd name="T0" fmla="*/ 0 w 1387"/>
              <a:gd name="T1" fmla="*/ 2147483647 h 38"/>
              <a:gd name="T2" fmla="*/ 2147483647 w 1387"/>
              <a:gd name="T3" fmla="*/ 2147483647 h 38"/>
              <a:gd name="T4" fmla="*/ 2147483647 w 1387"/>
              <a:gd name="T5" fmla="*/ 0 h 38"/>
              <a:gd name="T6" fmla="*/ 0 60000 65536"/>
              <a:gd name="T7" fmla="*/ 0 60000 65536"/>
              <a:gd name="T8" fmla="*/ 0 60000 65536"/>
              <a:gd name="T9" fmla="*/ 0 w 1387"/>
              <a:gd name="T10" fmla="*/ 0 h 38"/>
              <a:gd name="T11" fmla="*/ 1387 w 1387"/>
              <a:gd name="T12" fmla="*/ 38 h 38"/>
            </a:gdLst>
            <a:ahLst/>
            <a:cxnLst>
              <a:cxn ang="T6">
                <a:pos x="T0" y="T1"/>
              </a:cxn>
              <a:cxn ang="T7">
                <a:pos x="T2" y="T3"/>
              </a:cxn>
              <a:cxn ang="T8">
                <a:pos x="T4" y="T5"/>
              </a:cxn>
            </a:cxnLst>
            <a:rect l="T9" t="T10" r="T11" b="T12"/>
            <a:pathLst>
              <a:path w="1387" h="38">
                <a:moveTo>
                  <a:pt x="0" y="38"/>
                </a:moveTo>
                <a:cubicBezTo>
                  <a:pt x="86" y="36"/>
                  <a:pt x="287" y="31"/>
                  <a:pt x="518" y="25"/>
                </a:cubicBezTo>
                <a:cubicBezTo>
                  <a:pt x="749" y="19"/>
                  <a:pt x="1242" y="4"/>
                  <a:pt x="1387" y="0"/>
                </a:cubicBezTo>
              </a:path>
            </a:pathLst>
          </a:custGeom>
          <a:noFill/>
          <a:ln w="50800">
            <a:solidFill>
              <a:srgbClr val="008000"/>
            </a:solidFill>
            <a:round/>
            <a:headEnd/>
            <a:tailEnd type="triangle" w="lg" len="lg"/>
          </a:ln>
        </p:spPr>
        <p:txBody>
          <a:bodyPr/>
          <a:lstStyle/>
          <a:p>
            <a:endParaRPr lang="en-US">
              <a:latin typeface="Calibri"/>
              <a:cs typeface="Calibri"/>
            </a:endParaRPr>
          </a:p>
        </p:txBody>
      </p:sp>
      <p:sp>
        <p:nvSpPr>
          <p:cNvPr id="35859" name="Text Box 32"/>
          <p:cNvSpPr txBox="1">
            <a:spLocks noChangeArrowheads="1"/>
          </p:cNvSpPr>
          <p:nvPr/>
        </p:nvSpPr>
        <p:spPr bwMode="auto">
          <a:xfrm>
            <a:off x="8304071" y="3148137"/>
            <a:ext cx="1949539" cy="369332"/>
          </a:xfrm>
          <a:prstGeom prst="rect">
            <a:avLst/>
          </a:prstGeom>
          <a:noFill/>
          <a:ln w="9525">
            <a:noFill/>
            <a:miter lim="800000"/>
            <a:headEnd/>
            <a:tailEnd/>
          </a:ln>
        </p:spPr>
        <p:txBody>
          <a:bodyPr wrap="square">
            <a:spAutoFit/>
          </a:bodyPr>
          <a:lstStyle/>
          <a:p>
            <a:pPr>
              <a:spcBef>
                <a:spcPct val="50000"/>
              </a:spcBef>
            </a:pPr>
            <a:r>
              <a:rPr lang="en-US" dirty="0">
                <a:solidFill>
                  <a:srgbClr val="008000"/>
                </a:solidFill>
                <a:latin typeface="Calibri"/>
                <a:cs typeface="Calibri"/>
              </a:rPr>
              <a:t>(s, a) is a </a:t>
            </a:r>
            <a:r>
              <a:rPr lang="en-US" i="1" dirty="0">
                <a:solidFill>
                  <a:srgbClr val="008000"/>
                </a:solidFill>
                <a:latin typeface="Calibri"/>
                <a:cs typeface="Calibri"/>
              </a:rPr>
              <a:t>q-state</a:t>
            </a: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0" y="2743429"/>
            <a:ext cx="3017838" cy="2259698"/>
          </a:xfrm>
          <a:prstGeom prst="rect">
            <a:avLst/>
          </a:prstGeom>
          <a:noFill/>
        </p:spPr>
      </p:pic>
      <p:pic>
        <p:nvPicPr>
          <p:cNvPr id="35" name="Picture 3"/>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0134600" y="4345616"/>
            <a:ext cx="1844538" cy="1595768"/>
          </a:xfrm>
          <a:prstGeom prst="rect">
            <a:avLst/>
          </a:prstGeom>
          <a:noFill/>
        </p:spPr>
      </p:pic>
      <p:pic>
        <p:nvPicPr>
          <p:cNvPr id="36" name="Picture 2"/>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9906000" y="1448716"/>
            <a:ext cx="2057400" cy="1442614"/>
          </a:xfrm>
          <a:prstGeom prst="rect">
            <a:avLst/>
          </a:prstGeom>
          <a:noFill/>
        </p:spPr>
      </p:pic>
      <p:sp>
        <p:nvSpPr>
          <p:cNvPr id="4" name="Slide Number Placeholder 3">
            <a:extLst>
              <a:ext uri="{FF2B5EF4-FFF2-40B4-BE49-F238E27FC236}">
                <a16:creationId xmlns:a16="http://schemas.microsoft.com/office/drawing/2014/main" id="{2A6A1AEA-02A0-6146-A51F-9B32064B33F3}"/>
              </a:ext>
            </a:extLst>
          </p:cNvPr>
          <p:cNvSpPr>
            <a:spLocks noGrp="1"/>
          </p:cNvSpPr>
          <p:nvPr>
            <p:ph type="sldNum" sz="quarter" idx="12"/>
          </p:nvPr>
        </p:nvSpPr>
        <p:spPr/>
        <p:txBody>
          <a:bodyPr/>
          <a:lstStyle/>
          <a:p>
            <a:fld id="{A2EF37A0-74FC-AB4F-AE4C-D9BFC6719E9F}" type="slidenum">
              <a:rPr lang="en-US" smtClean="0"/>
              <a:t>25</a:t>
            </a:fld>
            <a:endParaRPr lang="en-US"/>
          </a:p>
        </p:txBody>
      </p:sp>
    </p:spTree>
    <p:extLst>
      <p:ext uri="{BB962C8B-B14F-4D97-AF65-F5344CB8AC3E}">
        <p14:creationId xmlns:p14="http://schemas.microsoft.com/office/powerpoint/2010/main" val="221518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8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4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8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8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8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58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8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8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85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584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8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P spid="35843" grpId="0" animBg="1"/>
      <p:bldP spid="35844" grpId="0" animBg="1"/>
      <p:bldP spid="35846" grpId="0" animBg="1"/>
      <p:bldP spid="35848" grpId="0"/>
      <p:bldP spid="35849" grpId="0"/>
      <p:bldP spid="35850" grpId="0"/>
      <p:bldP spid="35851" grpId="0"/>
      <p:bldP spid="35853" grpId="0" animBg="1"/>
      <p:bldP spid="35854" grpId="0"/>
      <p:bldP spid="35855" grpId="0"/>
      <p:bldP spid="35856" grpId="0" animBg="1"/>
      <p:bldP spid="35857" grpId="0"/>
      <p:bldP spid="35858" grpId="0" animBg="1"/>
      <p:bldP spid="358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Utilities of Sequences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259012" y="1588519"/>
            <a:ext cx="7875588" cy="4999617"/>
          </a:xfrm>
          <a:prstGeom prst="rect">
            <a:avLst/>
          </a:prstGeom>
          <a:noFill/>
        </p:spPr>
      </p:pic>
      <p:sp>
        <p:nvSpPr>
          <p:cNvPr id="3" name="Slide Number Placeholder 2">
            <a:extLst>
              <a:ext uri="{FF2B5EF4-FFF2-40B4-BE49-F238E27FC236}">
                <a16:creationId xmlns:a16="http://schemas.microsoft.com/office/drawing/2014/main" id="{51CF2416-AAD3-B547-88D5-53C90E2F534D}"/>
              </a:ext>
            </a:extLst>
          </p:cNvPr>
          <p:cNvSpPr>
            <a:spLocks noGrp="1"/>
          </p:cNvSpPr>
          <p:nvPr>
            <p:ph type="sldNum" sz="quarter" idx="12"/>
          </p:nvPr>
        </p:nvSpPr>
        <p:spPr/>
        <p:txBody>
          <a:bodyPr/>
          <a:lstStyle/>
          <a:p>
            <a:fld id="{A2EF37A0-74FC-AB4F-AE4C-D9BFC6719E9F}" type="slidenum">
              <a:rPr lang="en-US" smtClean="0"/>
              <a:t>26</a:t>
            </a:fld>
            <a:endParaRPr lang="en-US"/>
          </a:p>
        </p:txBody>
      </p:sp>
    </p:spTree>
    <p:extLst>
      <p:ext uri="{BB962C8B-B14F-4D97-AF65-F5344CB8AC3E}">
        <p14:creationId xmlns:p14="http://schemas.microsoft.com/office/powerpoint/2010/main" val="1918240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Utilities of Sequences</a:t>
            </a:r>
          </a:p>
        </p:txBody>
      </p:sp>
      <p:sp>
        <p:nvSpPr>
          <p:cNvPr id="3" name="Content Placeholder 2"/>
          <p:cNvSpPr>
            <a:spLocks noGrp="1"/>
          </p:cNvSpPr>
          <p:nvPr>
            <p:ph idx="1"/>
          </p:nvPr>
        </p:nvSpPr>
        <p:spPr/>
        <p:txBody>
          <a:bodyPr/>
          <a:lstStyle/>
          <a:p>
            <a:r>
              <a:rPr lang="en-US" sz="2800" dirty="0"/>
              <a:t>What preferences should an agent have over reward sequences?</a:t>
            </a:r>
          </a:p>
          <a:p>
            <a:endParaRPr lang="en-US" sz="2800" dirty="0"/>
          </a:p>
          <a:p>
            <a:r>
              <a:rPr lang="en-US" sz="2800" dirty="0"/>
              <a:t>More or less?</a:t>
            </a:r>
          </a:p>
          <a:p>
            <a:endParaRPr lang="en-US" sz="2800" dirty="0"/>
          </a:p>
          <a:p>
            <a:r>
              <a:rPr lang="en-US" sz="2800" dirty="0"/>
              <a:t>Now or later?</a:t>
            </a:r>
          </a:p>
          <a:p>
            <a:endParaRPr lang="en-US" sz="2800" dirty="0"/>
          </a:p>
          <a:p>
            <a:endParaRPr lang="en-US" sz="2800" dirty="0"/>
          </a:p>
          <a:p>
            <a:endParaRPr lang="en-US" sz="2800" dirty="0"/>
          </a:p>
          <a:p>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7315200" y="3505497"/>
            <a:ext cx="4648200" cy="2950792"/>
          </a:xfrm>
          <a:prstGeom prst="rect">
            <a:avLst/>
          </a:prstGeom>
          <a:noFill/>
        </p:spPr>
      </p:pic>
      <p:sp>
        <p:nvSpPr>
          <p:cNvPr id="6" name="TextBox 5"/>
          <p:cNvSpPr txBox="1"/>
          <p:nvPr/>
        </p:nvSpPr>
        <p:spPr>
          <a:xfrm>
            <a:off x="3762150" y="3335468"/>
            <a:ext cx="1297150" cy="523220"/>
          </a:xfrm>
          <a:prstGeom prst="rect">
            <a:avLst/>
          </a:prstGeom>
          <a:noFill/>
        </p:spPr>
        <p:txBody>
          <a:bodyPr wrap="none" rtlCol="0">
            <a:spAutoFit/>
          </a:bodyPr>
          <a:lstStyle/>
          <a:p>
            <a:r>
              <a:rPr lang="en-US" sz="2800" dirty="0">
                <a:latin typeface="Calibri" pitchFamily="34" charset="0"/>
              </a:rPr>
              <a:t>[1, 2, 2]</a:t>
            </a:r>
          </a:p>
        </p:txBody>
      </p:sp>
      <p:sp>
        <p:nvSpPr>
          <p:cNvPr id="7" name="TextBox 6"/>
          <p:cNvSpPr txBox="1"/>
          <p:nvPr/>
        </p:nvSpPr>
        <p:spPr>
          <a:xfrm>
            <a:off x="6216203" y="3335468"/>
            <a:ext cx="1297150" cy="523220"/>
          </a:xfrm>
          <a:prstGeom prst="rect">
            <a:avLst/>
          </a:prstGeom>
          <a:noFill/>
        </p:spPr>
        <p:txBody>
          <a:bodyPr wrap="none" rtlCol="0">
            <a:spAutoFit/>
          </a:bodyPr>
          <a:lstStyle/>
          <a:p>
            <a:r>
              <a:rPr lang="en-US" sz="2800" dirty="0">
                <a:latin typeface="Calibri" pitchFamily="34" charset="0"/>
              </a:rPr>
              <a:t>[2, 3, 4]</a:t>
            </a:r>
          </a:p>
        </p:txBody>
      </p:sp>
      <p:sp>
        <p:nvSpPr>
          <p:cNvPr id="8" name="TextBox 7"/>
          <p:cNvSpPr txBox="1"/>
          <p:nvPr/>
        </p:nvSpPr>
        <p:spPr>
          <a:xfrm>
            <a:off x="5332545" y="3335468"/>
            <a:ext cx="580608" cy="523220"/>
          </a:xfrm>
          <a:prstGeom prst="rect">
            <a:avLst/>
          </a:prstGeom>
          <a:noFill/>
        </p:spPr>
        <p:txBody>
          <a:bodyPr wrap="none" rtlCol="0">
            <a:spAutoFit/>
          </a:bodyPr>
          <a:lstStyle/>
          <a:p>
            <a:r>
              <a:rPr lang="en-US" sz="2800" dirty="0">
                <a:latin typeface="Calibri" pitchFamily="34" charset="0"/>
              </a:rPr>
              <a:t> or</a:t>
            </a:r>
          </a:p>
        </p:txBody>
      </p:sp>
      <p:sp>
        <p:nvSpPr>
          <p:cNvPr id="9" name="TextBox 8"/>
          <p:cNvSpPr txBox="1"/>
          <p:nvPr/>
        </p:nvSpPr>
        <p:spPr>
          <a:xfrm>
            <a:off x="3762150" y="4492413"/>
            <a:ext cx="1297150" cy="523220"/>
          </a:xfrm>
          <a:prstGeom prst="rect">
            <a:avLst/>
          </a:prstGeom>
          <a:noFill/>
        </p:spPr>
        <p:txBody>
          <a:bodyPr wrap="none" rtlCol="0">
            <a:spAutoFit/>
          </a:bodyPr>
          <a:lstStyle/>
          <a:p>
            <a:r>
              <a:rPr lang="en-US" sz="2800" dirty="0">
                <a:latin typeface="Calibri" pitchFamily="34" charset="0"/>
              </a:rPr>
              <a:t>[0, 0, 1]</a:t>
            </a:r>
          </a:p>
        </p:txBody>
      </p:sp>
      <p:sp>
        <p:nvSpPr>
          <p:cNvPr id="10" name="TextBox 9"/>
          <p:cNvSpPr txBox="1"/>
          <p:nvPr/>
        </p:nvSpPr>
        <p:spPr>
          <a:xfrm>
            <a:off x="6216203" y="4492413"/>
            <a:ext cx="1297150" cy="523220"/>
          </a:xfrm>
          <a:prstGeom prst="rect">
            <a:avLst/>
          </a:prstGeom>
          <a:noFill/>
        </p:spPr>
        <p:txBody>
          <a:bodyPr wrap="none" rtlCol="0">
            <a:spAutoFit/>
          </a:bodyPr>
          <a:lstStyle/>
          <a:p>
            <a:r>
              <a:rPr lang="en-US" sz="2800" dirty="0">
                <a:latin typeface="Calibri" pitchFamily="34" charset="0"/>
              </a:rPr>
              <a:t>[1, 0, 0]</a:t>
            </a:r>
          </a:p>
        </p:txBody>
      </p:sp>
      <p:sp>
        <p:nvSpPr>
          <p:cNvPr id="11" name="TextBox 10"/>
          <p:cNvSpPr txBox="1"/>
          <p:nvPr/>
        </p:nvSpPr>
        <p:spPr>
          <a:xfrm>
            <a:off x="5332545" y="4492413"/>
            <a:ext cx="580608" cy="523220"/>
          </a:xfrm>
          <a:prstGeom prst="rect">
            <a:avLst/>
          </a:prstGeom>
          <a:noFill/>
        </p:spPr>
        <p:txBody>
          <a:bodyPr wrap="none" rtlCol="0">
            <a:spAutoFit/>
          </a:bodyPr>
          <a:lstStyle/>
          <a:p>
            <a:r>
              <a:rPr lang="en-US" sz="2800" dirty="0">
                <a:latin typeface="Calibri" pitchFamily="34" charset="0"/>
              </a:rPr>
              <a:t> or</a:t>
            </a:r>
          </a:p>
        </p:txBody>
      </p:sp>
      <p:sp>
        <p:nvSpPr>
          <p:cNvPr id="4" name="Slide Number Placeholder 3">
            <a:extLst>
              <a:ext uri="{FF2B5EF4-FFF2-40B4-BE49-F238E27FC236}">
                <a16:creationId xmlns:a16="http://schemas.microsoft.com/office/drawing/2014/main" id="{C3B5F1B3-CD5E-1A47-9CF6-428EA5186413}"/>
              </a:ext>
            </a:extLst>
          </p:cNvPr>
          <p:cNvSpPr>
            <a:spLocks noGrp="1"/>
          </p:cNvSpPr>
          <p:nvPr>
            <p:ph type="sldNum" sz="quarter" idx="12"/>
          </p:nvPr>
        </p:nvSpPr>
        <p:spPr/>
        <p:txBody>
          <a:bodyPr/>
          <a:lstStyle/>
          <a:p>
            <a:fld id="{A2EF37A0-74FC-AB4F-AE4C-D9BFC6719E9F}" type="slidenum">
              <a:rPr lang="en-US" smtClean="0"/>
              <a:t>27</a:t>
            </a:fld>
            <a:endParaRPr lang="en-US"/>
          </a:p>
        </p:txBody>
      </p:sp>
    </p:spTree>
    <p:extLst>
      <p:ext uri="{BB962C8B-B14F-4D97-AF65-F5344CB8AC3E}">
        <p14:creationId xmlns:p14="http://schemas.microsoft.com/office/powerpoint/2010/main" val="20362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Discounting</a:t>
            </a:r>
          </a:p>
        </p:txBody>
      </p:sp>
      <p:sp>
        <p:nvSpPr>
          <p:cNvPr id="3" name="Content Placeholder 2"/>
          <p:cNvSpPr>
            <a:spLocks noGrp="1"/>
          </p:cNvSpPr>
          <p:nvPr>
            <p:ph idx="1"/>
          </p:nvPr>
        </p:nvSpPr>
        <p:spPr/>
        <p:txBody>
          <a:bodyPr/>
          <a:lstStyle/>
          <a:p>
            <a:r>
              <a:rPr lang="en-US" dirty="0"/>
              <a:t>It’s reasonable to </a:t>
            </a:r>
            <a:r>
              <a:rPr lang="en-US" dirty="0">
                <a:solidFill>
                  <a:schemeClr val="tx2"/>
                </a:solidFill>
              </a:rPr>
              <a:t>maximize</a:t>
            </a:r>
            <a:r>
              <a:rPr lang="en-US" dirty="0"/>
              <a:t> the sum of rewards</a:t>
            </a:r>
          </a:p>
          <a:p>
            <a:r>
              <a:rPr lang="en-US" dirty="0"/>
              <a:t>It’s also reasonable to prefer rewards </a:t>
            </a:r>
            <a:r>
              <a:rPr lang="en-US" dirty="0">
                <a:solidFill>
                  <a:schemeClr val="tx2"/>
                </a:solidFill>
              </a:rPr>
              <a:t>now</a:t>
            </a:r>
            <a:r>
              <a:rPr lang="en-US" dirty="0"/>
              <a:t> to rewards later</a:t>
            </a:r>
          </a:p>
          <a:p>
            <a:r>
              <a:rPr lang="en-US" dirty="0"/>
              <a:t>One solution: utility of rewards decay exponentially</a:t>
            </a:r>
          </a:p>
        </p:txBody>
      </p:sp>
      <p:sp>
        <p:nvSpPr>
          <p:cNvPr id="4" name="Slide Number Placeholder 3">
            <a:extLst>
              <a:ext uri="{FF2B5EF4-FFF2-40B4-BE49-F238E27FC236}">
                <a16:creationId xmlns:a16="http://schemas.microsoft.com/office/drawing/2014/main" id="{773B2976-E546-D745-8F9B-B2367043572A}"/>
              </a:ext>
            </a:extLst>
          </p:cNvPr>
          <p:cNvSpPr>
            <a:spLocks noGrp="1"/>
          </p:cNvSpPr>
          <p:nvPr>
            <p:ph type="sldNum" sz="quarter" idx="12"/>
          </p:nvPr>
        </p:nvSpPr>
        <p:spPr/>
        <p:txBody>
          <a:bodyPr/>
          <a:lstStyle/>
          <a:p>
            <a:fld id="{A2EF37A0-74FC-AB4F-AE4C-D9BFC6719E9F}" type="slidenum">
              <a:rPr lang="en-US" smtClean="0"/>
              <a:pPr/>
              <a:t>28</a:t>
            </a:fld>
            <a:endParaRPr lang="en-US"/>
          </a:p>
        </p:txBody>
      </p:sp>
      <p:pic>
        <p:nvPicPr>
          <p:cNvPr id="7171" name="Picture 3" descr="C:\Users\Dan\Dropbox\Office\CS 188\Ketrina Art\MDPs\Discounting.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003286" y="3276600"/>
            <a:ext cx="2283714" cy="1447800"/>
          </a:xfrm>
          <a:prstGeom prst="rect">
            <a:avLst/>
          </a:prstGeom>
          <a:noFill/>
        </p:spPr>
      </p:pic>
      <p:pic>
        <p:nvPicPr>
          <p:cNvPr id="7" name="Picture 3"/>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1447800" y="2822143"/>
            <a:ext cx="2283714" cy="1975713"/>
          </a:xfrm>
          <a:prstGeom prst="rect">
            <a:avLst/>
          </a:prstGeom>
          <a:noFill/>
        </p:spPr>
      </p:pic>
      <p:pic>
        <p:nvPicPr>
          <p:cNvPr id="8" name="Picture 3" descr="C:\Users\Dan\Dropbox\Office\CS 188\Ketrina Art\MDPs\Discounting.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802886" y="3048000"/>
            <a:ext cx="2283714" cy="1600200"/>
          </a:xfrm>
          <a:prstGeom prst="rect">
            <a:avLst/>
          </a:prstGeom>
          <a:noFill/>
        </p:spPr>
      </p:pic>
      <p:sp>
        <p:nvSpPr>
          <p:cNvPr id="16" name="TextBox 15"/>
          <p:cNvSpPr txBox="1"/>
          <p:nvPr/>
        </p:nvSpPr>
        <p:spPr>
          <a:xfrm>
            <a:off x="1447800" y="5410200"/>
            <a:ext cx="2057400" cy="461665"/>
          </a:xfrm>
          <a:prstGeom prst="rect">
            <a:avLst/>
          </a:prstGeom>
          <a:noFill/>
        </p:spPr>
        <p:txBody>
          <a:bodyPr wrap="square" rtlCol="0">
            <a:spAutoFit/>
          </a:bodyPr>
          <a:lstStyle/>
          <a:p>
            <a:pPr algn="ctr"/>
            <a:r>
              <a:rPr lang="en-US" sz="2400" dirty="0">
                <a:latin typeface="Calibri" pitchFamily="34" charset="0"/>
              </a:rPr>
              <a:t>Worth Now</a:t>
            </a:r>
          </a:p>
        </p:txBody>
      </p:sp>
      <p:sp>
        <p:nvSpPr>
          <p:cNvPr id="17" name="TextBox 16"/>
          <p:cNvSpPr txBox="1"/>
          <p:nvPr/>
        </p:nvSpPr>
        <p:spPr>
          <a:xfrm>
            <a:off x="4648200" y="5410200"/>
            <a:ext cx="2438400" cy="461665"/>
          </a:xfrm>
          <a:prstGeom prst="rect">
            <a:avLst/>
          </a:prstGeom>
          <a:noFill/>
        </p:spPr>
        <p:txBody>
          <a:bodyPr wrap="square" rtlCol="0">
            <a:spAutoFit/>
          </a:bodyPr>
          <a:lstStyle/>
          <a:p>
            <a:pPr algn="ctr"/>
            <a:r>
              <a:rPr lang="en-US" sz="2400" dirty="0">
                <a:latin typeface="Calibri" pitchFamily="34" charset="0"/>
              </a:rPr>
              <a:t>Worth Next Step</a:t>
            </a:r>
          </a:p>
        </p:txBody>
      </p:sp>
      <p:sp>
        <p:nvSpPr>
          <p:cNvPr id="18" name="TextBox 17"/>
          <p:cNvSpPr txBox="1"/>
          <p:nvPr/>
        </p:nvSpPr>
        <p:spPr>
          <a:xfrm>
            <a:off x="7772400" y="5410200"/>
            <a:ext cx="3048000" cy="461665"/>
          </a:xfrm>
          <a:prstGeom prst="rect">
            <a:avLst/>
          </a:prstGeom>
          <a:noFill/>
        </p:spPr>
        <p:txBody>
          <a:bodyPr wrap="square" rtlCol="0">
            <a:spAutoFit/>
          </a:bodyPr>
          <a:lstStyle/>
          <a:p>
            <a:pPr algn="ctr"/>
            <a:r>
              <a:rPr lang="en-US" sz="2400" dirty="0">
                <a:latin typeface="Calibri" pitchFamily="34" charset="0"/>
              </a:rPr>
              <a:t>Worth In Two Steps</a:t>
            </a:r>
          </a:p>
        </p:txBody>
      </p:sp>
      <p:pic>
        <p:nvPicPr>
          <p:cNvPr id="22" name="Picture 21" descr="txp_fig"/>
          <p:cNvPicPr>
            <a:picLocks noChangeAspect="1"/>
          </p:cNvPicPr>
          <p:nvPr>
            <p:custDataLst>
              <p:tags r:id="rId1"/>
            </p:custDataLst>
          </p:nvPr>
        </p:nvPicPr>
        <p:blipFill>
          <a:blip r:embed="rId8" cstate="print">
            <a:extLst>
              <a:ext uri="{28A0092B-C50C-407E-A947-70E740481C1C}">
                <a14:useLocalDpi xmlns:a14="http://schemas.microsoft.com/office/drawing/2010/main"/>
              </a:ext>
            </a:extLst>
          </a:blip>
          <a:stretch>
            <a:fillRect/>
          </a:stretch>
        </p:blipFill>
        <p:spPr bwMode="auto">
          <a:xfrm>
            <a:off x="2362200" y="4752676"/>
            <a:ext cx="211138" cy="351897"/>
          </a:xfrm>
          <a:prstGeom prst="rect">
            <a:avLst/>
          </a:prstGeom>
          <a:noFill/>
          <a:ln/>
          <a:effectLst/>
        </p:spPr>
      </p:pic>
      <p:pic>
        <p:nvPicPr>
          <p:cNvPr id="23" name="Picture 22" descr="txp_fig"/>
          <p:cNvPicPr>
            <a:picLocks noChangeAspect="1"/>
          </p:cNvPicPr>
          <p:nvPr>
            <p:custDataLst>
              <p:tags r:id="rId2"/>
            </p:custDataLst>
          </p:nvPr>
        </p:nvPicPr>
        <p:blipFill>
          <a:blip r:embed="rId9" cstate="print">
            <a:extLst>
              <a:ext uri="{28A0092B-C50C-407E-A947-70E740481C1C}">
                <a14:useLocalDpi xmlns:a14="http://schemas.microsoft.com/office/drawing/2010/main"/>
              </a:ext>
            </a:extLst>
          </a:blip>
          <a:stretch>
            <a:fillRect/>
          </a:stretch>
        </p:blipFill>
        <p:spPr bwMode="auto">
          <a:xfrm>
            <a:off x="5791200" y="4853716"/>
            <a:ext cx="280688" cy="327002"/>
          </a:xfrm>
          <a:prstGeom prst="rect">
            <a:avLst/>
          </a:prstGeom>
          <a:noFill/>
          <a:ln/>
          <a:effectLst/>
        </p:spPr>
      </p:pic>
      <p:pic>
        <p:nvPicPr>
          <p:cNvPr id="24" name="Picture 23" descr="txp_fig"/>
          <p:cNvPicPr>
            <a:picLocks noChangeAspect="1"/>
          </p:cNvPicPr>
          <p:nvPr>
            <p:custDataLst>
              <p:tags r:id="rId3"/>
            </p:custDataLst>
          </p:nvPr>
        </p:nvPicPr>
        <p:blipFill>
          <a:blip r:embed="rId10" cstate="print">
            <a:extLst>
              <a:ext uri="{28A0092B-C50C-407E-A947-70E740481C1C}">
                <a14:useLocalDpi xmlns:a14="http://schemas.microsoft.com/office/drawing/2010/main"/>
              </a:ext>
            </a:extLst>
          </a:blip>
          <a:stretch>
            <a:fillRect/>
          </a:stretch>
        </p:blipFill>
        <p:spPr bwMode="auto">
          <a:xfrm>
            <a:off x="8915165" y="4648200"/>
            <a:ext cx="514651" cy="560927"/>
          </a:xfrm>
          <a:prstGeom prst="rect">
            <a:avLst/>
          </a:prstGeom>
          <a:noFill/>
          <a:ln/>
          <a:effectLst/>
        </p:spPr>
      </p:pic>
    </p:spTree>
    <p:extLst>
      <p:ext uri="{BB962C8B-B14F-4D97-AF65-F5344CB8AC3E}">
        <p14:creationId xmlns:p14="http://schemas.microsoft.com/office/powerpoint/2010/main" val="374485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a:t>Discounting</a:t>
            </a:r>
          </a:p>
        </p:txBody>
      </p:sp>
      <p:sp>
        <p:nvSpPr>
          <p:cNvPr id="17411" name="Rectangle 3"/>
          <p:cNvSpPr>
            <a:spLocks noGrp="1" noChangeArrowheads="1"/>
          </p:cNvSpPr>
          <p:nvPr>
            <p:ph idx="1"/>
          </p:nvPr>
        </p:nvSpPr>
        <p:spPr>
          <a:xfrm>
            <a:off x="609600" y="1752601"/>
            <a:ext cx="4751623" cy="4373563"/>
          </a:xfrm>
        </p:spPr>
        <p:txBody>
          <a:bodyPr/>
          <a:lstStyle/>
          <a:p>
            <a:r>
              <a:rPr lang="en-US" dirty="0"/>
              <a:t>How to discount?</a:t>
            </a:r>
          </a:p>
          <a:p>
            <a:pPr lvl="1"/>
            <a:r>
              <a:rPr lang="en-US" dirty="0"/>
              <a:t>Each time we descend a level, we multiply in the discount once</a:t>
            </a:r>
          </a:p>
          <a:p>
            <a:pPr lvl="1"/>
            <a:endParaRPr lang="en-US" dirty="0"/>
          </a:p>
          <a:p>
            <a:r>
              <a:rPr lang="en-US" dirty="0"/>
              <a:t>Why discount?</a:t>
            </a:r>
            <a:endParaRPr lang="en-US" dirty="0">
              <a:sym typeface="Symbol" pitchFamily="18" charset="2"/>
            </a:endParaRPr>
          </a:p>
          <a:p>
            <a:pPr lvl="1"/>
            <a:r>
              <a:rPr lang="en-US" dirty="0">
                <a:sym typeface="Symbol" pitchFamily="18" charset="2"/>
              </a:rPr>
              <a:t>Sooner rewards probably do have higher utility than later rewards</a:t>
            </a:r>
          </a:p>
          <a:p>
            <a:pPr lvl="1"/>
            <a:r>
              <a:rPr lang="en-US" dirty="0">
                <a:sym typeface="Symbol" pitchFamily="18" charset="2"/>
              </a:rPr>
              <a:t>Also helps our algorithms converge</a:t>
            </a:r>
          </a:p>
          <a:p>
            <a:pPr lvl="1"/>
            <a:endParaRPr lang="en-US" dirty="0">
              <a:sym typeface="Symbol" pitchFamily="18" charset="2"/>
            </a:endParaRPr>
          </a:p>
        </p:txBody>
      </p:sp>
      <p:sp>
        <p:nvSpPr>
          <p:cNvPr id="2" name="Slide Number Placeholder 1">
            <a:extLst>
              <a:ext uri="{FF2B5EF4-FFF2-40B4-BE49-F238E27FC236}">
                <a16:creationId xmlns:a16="http://schemas.microsoft.com/office/drawing/2014/main" id="{0AD166DE-10B8-EB48-8C2C-E3ECB423AA14}"/>
              </a:ext>
            </a:extLst>
          </p:cNvPr>
          <p:cNvSpPr>
            <a:spLocks noGrp="1"/>
          </p:cNvSpPr>
          <p:nvPr>
            <p:ph type="sldNum" sz="quarter" idx="12"/>
          </p:nvPr>
        </p:nvSpPr>
        <p:spPr/>
        <p:txBody>
          <a:bodyPr/>
          <a:lstStyle/>
          <a:p>
            <a:fld id="{A2EF37A0-74FC-AB4F-AE4C-D9BFC6719E9F}" type="slidenum">
              <a:rPr lang="en-US" smtClean="0"/>
              <a:pPr/>
              <a:t>29</a:t>
            </a:fld>
            <a:endParaRPr lang="en-US"/>
          </a:p>
        </p:txBody>
      </p:sp>
      <p:grpSp>
        <p:nvGrpSpPr>
          <p:cNvPr id="39939" name="Group 4"/>
          <p:cNvGrpSpPr>
            <a:grpSpLocks/>
          </p:cNvGrpSpPr>
          <p:nvPr/>
        </p:nvGrpSpPr>
        <p:grpSpPr bwMode="auto">
          <a:xfrm>
            <a:off x="8304213" y="1371600"/>
            <a:ext cx="2135187" cy="4875213"/>
            <a:chOff x="4085" y="960"/>
            <a:chExt cx="1345" cy="3071"/>
          </a:xfrm>
        </p:grpSpPr>
        <p:grpSp>
          <p:nvGrpSpPr>
            <p:cNvPr id="39947" name="Group 5"/>
            <p:cNvGrpSpPr>
              <a:grpSpLocks/>
            </p:cNvGrpSpPr>
            <p:nvPr/>
          </p:nvGrpSpPr>
          <p:grpSpPr bwMode="auto">
            <a:xfrm>
              <a:off x="4085" y="960"/>
              <a:ext cx="1291" cy="1202"/>
              <a:chOff x="2400" y="1401"/>
              <a:chExt cx="1392" cy="1296"/>
            </a:xfrm>
          </p:grpSpPr>
          <p:sp>
            <p:nvSpPr>
              <p:cNvPr id="39986" name="AutoShape 6"/>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a:p>
            </p:txBody>
          </p:sp>
          <p:grpSp>
            <p:nvGrpSpPr>
              <p:cNvPr id="39987" name="Group 7"/>
              <p:cNvGrpSpPr>
                <a:grpSpLocks/>
              </p:cNvGrpSpPr>
              <p:nvPr/>
            </p:nvGrpSpPr>
            <p:grpSpPr bwMode="auto">
              <a:xfrm>
                <a:off x="2529" y="1617"/>
                <a:ext cx="1263" cy="361"/>
                <a:chOff x="1584" y="1680"/>
                <a:chExt cx="2352" cy="336"/>
              </a:xfrm>
            </p:grpSpPr>
            <p:sp>
              <p:nvSpPr>
                <p:cNvPr id="40000" name="Line 8"/>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p>
              </p:txBody>
            </p:sp>
            <p:sp>
              <p:nvSpPr>
                <p:cNvPr id="40001" name="Line 9"/>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p>
              </p:txBody>
            </p:sp>
            <p:sp>
              <p:nvSpPr>
                <p:cNvPr id="40002" name="Line 10"/>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p>
              </p:txBody>
            </p:sp>
            <p:sp>
              <p:nvSpPr>
                <p:cNvPr id="40003" name="Line 11"/>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p>
              </p:txBody>
            </p:sp>
          </p:grpSp>
          <p:sp>
            <p:nvSpPr>
              <p:cNvPr id="39988" name="Oval 12"/>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39989" name="Group 13"/>
              <p:cNvGrpSpPr>
                <a:grpSpLocks/>
              </p:cNvGrpSpPr>
              <p:nvPr/>
            </p:nvGrpSpPr>
            <p:grpSpPr bwMode="auto">
              <a:xfrm>
                <a:off x="2400" y="2107"/>
                <a:ext cx="1057" cy="386"/>
                <a:chOff x="1536" y="2400"/>
                <a:chExt cx="1584" cy="624"/>
              </a:xfrm>
            </p:grpSpPr>
            <p:sp>
              <p:nvSpPr>
                <p:cNvPr id="39996" name="Line 14"/>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p>
              </p:txBody>
            </p:sp>
            <p:sp>
              <p:nvSpPr>
                <p:cNvPr id="39997" name="Line 15"/>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p>
              </p:txBody>
            </p:sp>
            <p:sp>
              <p:nvSpPr>
                <p:cNvPr id="39998" name="Line 16"/>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p>
              </p:txBody>
            </p:sp>
            <p:sp>
              <p:nvSpPr>
                <p:cNvPr id="39999" name="Line 17"/>
                <p:cNvSpPr>
                  <a:spLocks noChangeShapeType="1"/>
                </p:cNvSpPr>
                <p:nvPr/>
              </p:nvSpPr>
              <p:spPr bwMode="auto">
                <a:xfrm>
                  <a:off x="2312" y="2400"/>
                  <a:ext cx="280" cy="624"/>
                </a:xfrm>
                <a:prstGeom prst="line">
                  <a:avLst/>
                </a:prstGeom>
                <a:noFill/>
                <a:ln w="28575">
                  <a:solidFill>
                    <a:srgbClr val="C00000"/>
                  </a:solidFill>
                  <a:round/>
                  <a:headEnd/>
                  <a:tailEnd type="triangle" w="med" len="med"/>
                </a:ln>
              </p:spPr>
              <p:txBody>
                <a:bodyPr/>
                <a:lstStyle/>
                <a:p>
                  <a:endParaRPr lang="en-US"/>
                </a:p>
              </p:txBody>
            </p:sp>
          </p:grpSp>
          <p:sp>
            <p:nvSpPr>
              <p:cNvPr id="39990" name="Text Box 18"/>
              <p:cNvSpPr txBox="1">
                <a:spLocks noChangeArrowheads="1"/>
              </p:cNvSpPr>
              <p:nvPr/>
            </p:nvSpPr>
            <p:spPr bwMode="auto">
              <a:xfrm>
                <a:off x="3024" y="1680"/>
                <a:ext cx="129" cy="249"/>
              </a:xfrm>
              <a:prstGeom prst="rect">
                <a:avLst/>
              </a:prstGeom>
              <a:noFill/>
              <a:ln w="9525">
                <a:noFill/>
                <a:miter lim="800000"/>
                <a:headEnd/>
                <a:tailEnd/>
              </a:ln>
            </p:spPr>
            <p:txBody>
              <a:bodyPr>
                <a:spAutoFit/>
              </a:bodyPr>
              <a:lstStyle/>
              <a:p>
                <a:pPr>
                  <a:spcBef>
                    <a:spcPct val="50000"/>
                  </a:spcBef>
                </a:pPr>
                <a:endParaRPr lang="en-US"/>
              </a:p>
            </p:txBody>
          </p:sp>
          <p:sp>
            <p:nvSpPr>
              <p:cNvPr id="39991" name="Text Box 19"/>
              <p:cNvSpPr txBox="1">
                <a:spLocks noChangeArrowheads="1"/>
              </p:cNvSpPr>
              <p:nvPr/>
            </p:nvSpPr>
            <p:spPr bwMode="auto">
              <a:xfrm>
                <a:off x="3216" y="1401"/>
                <a:ext cx="129" cy="249"/>
              </a:xfrm>
              <a:prstGeom prst="rect">
                <a:avLst/>
              </a:prstGeom>
              <a:noFill/>
              <a:ln w="9525">
                <a:noFill/>
                <a:miter lim="800000"/>
                <a:headEnd/>
                <a:tailEnd/>
              </a:ln>
            </p:spPr>
            <p:txBody>
              <a:bodyPr>
                <a:spAutoFit/>
              </a:bodyPr>
              <a:lstStyle/>
              <a:p>
                <a:pPr>
                  <a:spcBef>
                    <a:spcPct val="50000"/>
                  </a:spcBef>
                </a:pPr>
                <a:endParaRPr lang="en-US">
                  <a:solidFill>
                    <a:srgbClr val="CC0000"/>
                  </a:solidFill>
                </a:endParaRPr>
              </a:p>
            </p:txBody>
          </p:sp>
          <p:sp>
            <p:nvSpPr>
              <p:cNvPr id="39992" name="Text Box 20"/>
              <p:cNvSpPr txBox="1">
                <a:spLocks noChangeArrowheads="1"/>
              </p:cNvSpPr>
              <p:nvPr/>
            </p:nvSpPr>
            <p:spPr bwMode="auto">
              <a:xfrm>
                <a:off x="2976" y="1920"/>
                <a:ext cx="559" cy="249"/>
              </a:xfrm>
              <a:prstGeom prst="rect">
                <a:avLst/>
              </a:prstGeom>
              <a:noFill/>
              <a:ln w="9525">
                <a:noFill/>
                <a:miter lim="800000"/>
                <a:headEnd/>
                <a:tailEnd/>
              </a:ln>
            </p:spPr>
            <p:txBody>
              <a:bodyPr>
                <a:spAutoFit/>
              </a:bodyPr>
              <a:lstStyle/>
              <a:p>
                <a:pPr>
                  <a:spcBef>
                    <a:spcPct val="50000"/>
                  </a:spcBef>
                </a:pPr>
                <a:endParaRPr lang="en-US">
                  <a:solidFill>
                    <a:srgbClr val="3333FF"/>
                  </a:solidFill>
                </a:endParaRPr>
              </a:p>
            </p:txBody>
          </p:sp>
          <p:sp>
            <p:nvSpPr>
              <p:cNvPr id="39993" name="Text Box 21"/>
              <p:cNvSpPr txBox="1">
                <a:spLocks noChangeArrowheads="1"/>
              </p:cNvSpPr>
              <p:nvPr/>
            </p:nvSpPr>
            <p:spPr bwMode="auto">
              <a:xfrm>
                <a:off x="2616" y="2261"/>
                <a:ext cx="504" cy="249"/>
              </a:xfrm>
              <a:prstGeom prst="rect">
                <a:avLst/>
              </a:prstGeom>
              <a:noFill/>
              <a:ln w="9525">
                <a:noFill/>
                <a:miter lim="800000"/>
                <a:headEnd/>
                <a:tailEnd/>
              </a:ln>
            </p:spPr>
            <p:txBody>
              <a:bodyPr>
                <a:spAutoFit/>
              </a:bodyPr>
              <a:lstStyle/>
              <a:p>
                <a:pPr>
                  <a:spcBef>
                    <a:spcPct val="50000"/>
                  </a:spcBef>
                </a:pPr>
                <a:endParaRPr lang="en-US"/>
              </a:p>
            </p:txBody>
          </p:sp>
          <p:sp>
            <p:nvSpPr>
              <p:cNvPr id="39994" name="AutoShape 22"/>
              <p:cNvSpPr>
                <a:spLocks noChangeArrowheads="1"/>
              </p:cNvSpPr>
              <p:nvPr/>
            </p:nvSpPr>
            <p:spPr bwMode="auto">
              <a:xfrm>
                <a:off x="3019" y="2499"/>
                <a:ext cx="154" cy="123"/>
              </a:xfrm>
              <a:prstGeom prst="triangle">
                <a:avLst>
                  <a:gd name="adj" fmla="val 50000"/>
                </a:avLst>
              </a:prstGeom>
              <a:solidFill>
                <a:srgbClr val="CC0000"/>
              </a:solidFill>
              <a:ln w="9525">
                <a:solidFill>
                  <a:schemeClr val="tx1"/>
                </a:solidFill>
                <a:miter lim="800000"/>
                <a:headEnd/>
                <a:tailEnd/>
              </a:ln>
            </p:spPr>
            <p:txBody>
              <a:bodyPr wrap="none" anchor="ctr"/>
              <a:lstStyle/>
              <a:p>
                <a:pPr algn="r" rtl="1"/>
                <a:endParaRPr lang="en-US"/>
              </a:p>
            </p:txBody>
          </p:sp>
          <p:sp>
            <p:nvSpPr>
              <p:cNvPr id="39995" name="Text Box 23"/>
              <p:cNvSpPr txBox="1">
                <a:spLocks noChangeArrowheads="1"/>
              </p:cNvSpPr>
              <p:nvPr/>
            </p:nvSpPr>
            <p:spPr bwMode="auto">
              <a:xfrm>
                <a:off x="3173" y="2448"/>
                <a:ext cx="235" cy="249"/>
              </a:xfrm>
              <a:prstGeom prst="rect">
                <a:avLst/>
              </a:prstGeom>
              <a:noFill/>
              <a:ln w="9525">
                <a:noFill/>
                <a:miter lim="800000"/>
                <a:headEnd/>
                <a:tailEnd/>
              </a:ln>
            </p:spPr>
            <p:txBody>
              <a:bodyPr>
                <a:spAutoFit/>
              </a:bodyPr>
              <a:lstStyle/>
              <a:p>
                <a:pPr algn="r" rtl="1">
                  <a:spcBef>
                    <a:spcPct val="50000"/>
                  </a:spcBef>
                </a:pPr>
                <a:endParaRPr lang="en-US">
                  <a:solidFill>
                    <a:srgbClr val="CC0000"/>
                  </a:solidFill>
                </a:endParaRPr>
              </a:p>
            </p:txBody>
          </p:sp>
        </p:grpSp>
        <p:grpSp>
          <p:nvGrpSpPr>
            <p:cNvPr id="39948" name="Group 24"/>
            <p:cNvGrpSpPr>
              <a:grpSpLocks/>
            </p:cNvGrpSpPr>
            <p:nvPr/>
          </p:nvGrpSpPr>
          <p:grpSpPr bwMode="auto">
            <a:xfrm flipH="1">
              <a:off x="4128" y="1895"/>
              <a:ext cx="1302" cy="1201"/>
              <a:chOff x="2400" y="1401"/>
              <a:chExt cx="1392" cy="1296"/>
            </a:xfrm>
          </p:grpSpPr>
          <p:sp>
            <p:nvSpPr>
              <p:cNvPr id="39968" name="AutoShape 2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a:p>
            </p:txBody>
          </p:sp>
          <p:grpSp>
            <p:nvGrpSpPr>
              <p:cNvPr id="39969" name="Group 26"/>
              <p:cNvGrpSpPr>
                <a:grpSpLocks/>
              </p:cNvGrpSpPr>
              <p:nvPr/>
            </p:nvGrpSpPr>
            <p:grpSpPr bwMode="auto">
              <a:xfrm>
                <a:off x="2529" y="1617"/>
                <a:ext cx="1263" cy="361"/>
                <a:chOff x="1584" y="1680"/>
                <a:chExt cx="2352" cy="336"/>
              </a:xfrm>
            </p:grpSpPr>
            <p:sp>
              <p:nvSpPr>
                <p:cNvPr id="39982" name="Line 2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p>
              </p:txBody>
            </p:sp>
            <p:sp>
              <p:nvSpPr>
                <p:cNvPr id="39983" name="Line 2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p>
              </p:txBody>
            </p:sp>
            <p:sp>
              <p:nvSpPr>
                <p:cNvPr id="39984" name="Line 2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p>
              </p:txBody>
            </p:sp>
            <p:sp>
              <p:nvSpPr>
                <p:cNvPr id="39985" name="Line 3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p>
              </p:txBody>
            </p:sp>
          </p:grpSp>
          <p:sp>
            <p:nvSpPr>
              <p:cNvPr id="39970" name="Oval 3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39971" name="Group 32"/>
              <p:cNvGrpSpPr>
                <a:grpSpLocks/>
              </p:cNvGrpSpPr>
              <p:nvPr/>
            </p:nvGrpSpPr>
            <p:grpSpPr bwMode="auto">
              <a:xfrm>
                <a:off x="2400" y="2107"/>
                <a:ext cx="1057" cy="386"/>
                <a:chOff x="1536" y="2400"/>
                <a:chExt cx="1584" cy="624"/>
              </a:xfrm>
            </p:grpSpPr>
            <p:sp>
              <p:nvSpPr>
                <p:cNvPr id="39978" name="Line 3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p>
              </p:txBody>
            </p:sp>
            <p:sp>
              <p:nvSpPr>
                <p:cNvPr id="39979" name="Line 3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p>
              </p:txBody>
            </p:sp>
            <p:sp>
              <p:nvSpPr>
                <p:cNvPr id="39980" name="Line 3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p>
              </p:txBody>
            </p:sp>
            <p:sp>
              <p:nvSpPr>
                <p:cNvPr id="39981" name="Line 36"/>
                <p:cNvSpPr>
                  <a:spLocks noChangeShapeType="1"/>
                </p:cNvSpPr>
                <p:nvPr/>
              </p:nvSpPr>
              <p:spPr bwMode="auto">
                <a:xfrm>
                  <a:off x="2312" y="2400"/>
                  <a:ext cx="280" cy="624"/>
                </a:xfrm>
                <a:prstGeom prst="line">
                  <a:avLst/>
                </a:prstGeom>
                <a:noFill/>
                <a:ln w="28575">
                  <a:solidFill>
                    <a:srgbClr val="C00000"/>
                  </a:solidFill>
                  <a:round/>
                  <a:headEnd/>
                  <a:tailEnd type="triangle" w="med" len="med"/>
                </a:ln>
              </p:spPr>
              <p:txBody>
                <a:bodyPr/>
                <a:lstStyle/>
                <a:p>
                  <a:endParaRPr lang="en-US"/>
                </a:p>
              </p:txBody>
            </p:sp>
          </p:grpSp>
          <p:sp>
            <p:nvSpPr>
              <p:cNvPr id="39972" name="Text Box 37"/>
              <p:cNvSpPr txBox="1">
                <a:spLocks noChangeArrowheads="1"/>
              </p:cNvSpPr>
              <p:nvPr/>
            </p:nvSpPr>
            <p:spPr bwMode="auto">
              <a:xfrm>
                <a:off x="3024" y="1680"/>
                <a:ext cx="129" cy="250"/>
              </a:xfrm>
              <a:prstGeom prst="rect">
                <a:avLst/>
              </a:prstGeom>
              <a:noFill/>
              <a:ln w="9525">
                <a:noFill/>
                <a:miter lim="800000"/>
                <a:headEnd/>
                <a:tailEnd/>
              </a:ln>
            </p:spPr>
            <p:txBody>
              <a:bodyPr>
                <a:spAutoFit/>
              </a:bodyPr>
              <a:lstStyle/>
              <a:p>
                <a:pPr>
                  <a:spcBef>
                    <a:spcPct val="50000"/>
                  </a:spcBef>
                </a:pPr>
                <a:endParaRPr lang="en-US"/>
              </a:p>
            </p:txBody>
          </p:sp>
          <p:sp>
            <p:nvSpPr>
              <p:cNvPr id="39973" name="Text Box 38"/>
              <p:cNvSpPr txBox="1">
                <a:spLocks noChangeArrowheads="1"/>
              </p:cNvSpPr>
              <p:nvPr/>
            </p:nvSpPr>
            <p:spPr bwMode="auto">
              <a:xfrm>
                <a:off x="3216" y="1401"/>
                <a:ext cx="129" cy="249"/>
              </a:xfrm>
              <a:prstGeom prst="rect">
                <a:avLst/>
              </a:prstGeom>
              <a:noFill/>
              <a:ln w="9525">
                <a:noFill/>
                <a:miter lim="800000"/>
                <a:headEnd/>
                <a:tailEnd/>
              </a:ln>
            </p:spPr>
            <p:txBody>
              <a:bodyPr>
                <a:spAutoFit/>
              </a:bodyPr>
              <a:lstStyle/>
              <a:p>
                <a:pPr>
                  <a:spcBef>
                    <a:spcPct val="50000"/>
                  </a:spcBef>
                </a:pPr>
                <a:endParaRPr lang="en-US">
                  <a:solidFill>
                    <a:srgbClr val="CC0000"/>
                  </a:solidFill>
                </a:endParaRPr>
              </a:p>
            </p:txBody>
          </p:sp>
          <p:sp>
            <p:nvSpPr>
              <p:cNvPr id="39974" name="Text Box 39"/>
              <p:cNvSpPr txBox="1">
                <a:spLocks noChangeArrowheads="1"/>
              </p:cNvSpPr>
              <p:nvPr/>
            </p:nvSpPr>
            <p:spPr bwMode="auto">
              <a:xfrm>
                <a:off x="2976" y="1920"/>
                <a:ext cx="559" cy="249"/>
              </a:xfrm>
              <a:prstGeom prst="rect">
                <a:avLst/>
              </a:prstGeom>
              <a:noFill/>
              <a:ln w="9525">
                <a:noFill/>
                <a:miter lim="800000"/>
                <a:headEnd/>
                <a:tailEnd/>
              </a:ln>
            </p:spPr>
            <p:txBody>
              <a:bodyPr>
                <a:spAutoFit/>
              </a:bodyPr>
              <a:lstStyle/>
              <a:p>
                <a:pPr>
                  <a:spcBef>
                    <a:spcPct val="50000"/>
                  </a:spcBef>
                </a:pPr>
                <a:endParaRPr lang="en-US">
                  <a:solidFill>
                    <a:srgbClr val="3333FF"/>
                  </a:solidFill>
                </a:endParaRPr>
              </a:p>
            </p:txBody>
          </p:sp>
          <p:sp>
            <p:nvSpPr>
              <p:cNvPr id="39975" name="Text Box 40"/>
              <p:cNvSpPr txBox="1">
                <a:spLocks noChangeArrowheads="1"/>
              </p:cNvSpPr>
              <p:nvPr/>
            </p:nvSpPr>
            <p:spPr bwMode="auto">
              <a:xfrm>
                <a:off x="2616" y="2261"/>
                <a:ext cx="504" cy="249"/>
              </a:xfrm>
              <a:prstGeom prst="rect">
                <a:avLst/>
              </a:prstGeom>
              <a:noFill/>
              <a:ln w="9525">
                <a:noFill/>
                <a:miter lim="800000"/>
                <a:headEnd/>
                <a:tailEnd/>
              </a:ln>
            </p:spPr>
            <p:txBody>
              <a:bodyPr>
                <a:spAutoFit/>
              </a:bodyPr>
              <a:lstStyle/>
              <a:p>
                <a:pPr>
                  <a:spcBef>
                    <a:spcPct val="50000"/>
                  </a:spcBef>
                </a:pPr>
                <a:endParaRPr lang="en-US"/>
              </a:p>
            </p:txBody>
          </p:sp>
          <p:sp>
            <p:nvSpPr>
              <p:cNvPr id="39976" name="AutoShape 41"/>
              <p:cNvSpPr>
                <a:spLocks noChangeArrowheads="1"/>
              </p:cNvSpPr>
              <p:nvPr/>
            </p:nvSpPr>
            <p:spPr bwMode="auto">
              <a:xfrm>
                <a:off x="3019" y="2499"/>
                <a:ext cx="154" cy="123"/>
              </a:xfrm>
              <a:prstGeom prst="triangle">
                <a:avLst>
                  <a:gd name="adj" fmla="val 50000"/>
                </a:avLst>
              </a:prstGeom>
              <a:solidFill>
                <a:srgbClr val="CC0000"/>
              </a:solidFill>
              <a:ln w="9525">
                <a:solidFill>
                  <a:schemeClr val="tx1"/>
                </a:solidFill>
                <a:miter lim="800000"/>
                <a:headEnd/>
                <a:tailEnd/>
              </a:ln>
            </p:spPr>
            <p:txBody>
              <a:bodyPr wrap="none" anchor="ctr"/>
              <a:lstStyle/>
              <a:p>
                <a:pPr algn="r" rtl="1"/>
                <a:endParaRPr lang="en-US"/>
              </a:p>
            </p:txBody>
          </p:sp>
          <p:sp>
            <p:nvSpPr>
              <p:cNvPr id="39977" name="Text Box 42"/>
              <p:cNvSpPr txBox="1">
                <a:spLocks noChangeArrowheads="1"/>
              </p:cNvSpPr>
              <p:nvPr/>
            </p:nvSpPr>
            <p:spPr bwMode="auto">
              <a:xfrm>
                <a:off x="3173" y="2448"/>
                <a:ext cx="235" cy="249"/>
              </a:xfrm>
              <a:prstGeom prst="rect">
                <a:avLst/>
              </a:prstGeom>
              <a:noFill/>
              <a:ln w="9525">
                <a:noFill/>
                <a:miter lim="800000"/>
                <a:headEnd/>
                <a:tailEnd/>
              </a:ln>
            </p:spPr>
            <p:txBody>
              <a:bodyPr>
                <a:spAutoFit/>
              </a:bodyPr>
              <a:lstStyle/>
              <a:p>
                <a:pPr algn="r" rtl="1">
                  <a:spcBef>
                    <a:spcPct val="50000"/>
                  </a:spcBef>
                </a:pPr>
                <a:endParaRPr lang="en-US">
                  <a:solidFill>
                    <a:srgbClr val="CC0000"/>
                  </a:solidFill>
                </a:endParaRPr>
              </a:p>
            </p:txBody>
          </p:sp>
        </p:grpSp>
        <p:grpSp>
          <p:nvGrpSpPr>
            <p:cNvPr id="39949" name="Group 43"/>
            <p:cNvGrpSpPr>
              <a:grpSpLocks/>
            </p:cNvGrpSpPr>
            <p:nvPr/>
          </p:nvGrpSpPr>
          <p:grpSpPr bwMode="auto">
            <a:xfrm>
              <a:off x="4085" y="2829"/>
              <a:ext cx="1291" cy="1202"/>
              <a:chOff x="2400" y="1401"/>
              <a:chExt cx="1392" cy="1296"/>
            </a:xfrm>
          </p:grpSpPr>
          <p:sp>
            <p:nvSpPr>
              <p:cNvPr id="39950" name="AutoShape 44"/>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a:p>
            </p:txBody>
          </p:sp>
          <p:grpSp>
            <p:nvGrpSpPr>
              <p:cNvPr id="39951" name="Group 45"/>
              <p:cNvGrpSpPr>
                <a:grpSpLocks/>
              </p:cNvGrpSpPr>
              <p:nvPr/>
            </p:nvGrpSpPr>
            <p:grpSpPr bwMode="auto">
              <a:xfrm>
                <a:off x="2529" y="1617"/>
                <a:ext cx="1263" cy="361"/>
                <a:chOff x="1584" y="1680"/>
                <a:chExt cx="2352" cy="336"/>
              </a:xfrm>
            </p:grpSpPr>
            <p:sp>
              <p:nvSpPr>
                <p:cNvPr id="39964" name="Line 46"/>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p>
              </p:txBody>
            </p:sp>
            <p:sp>
              <p:nvSpPr>
                <p:cNvPr id="39965" name="Line 47"/>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p>
              </p:txBody>
            </p:sp>
            <p:sp>
              <p:nvSpPr>
                <p:cNvPr id="39966" name="Line 48"/>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p>
              </p:txBody>
            </p:sp>
            <p:sp>
              <p:nvSpPr>
                <p:cNvPr id="39967" name="Line 49"/>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p>
              </p:txBody>
            </p:sp>
          </p:grpSp>
          <p:sp>
            <p:nvSpPr>
              <p:cNvPr id="39952" name="Oval 50"/>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39953" name="Group 51"/>
              <p:cNvGrpSpPr>
                <a:grpSpLocks/>
              </p:cNvGrpSpPr>
              <p:nvPr/>
            </p:nvGrpSpPr>
            <p:grpSpPr bwMode="auto">
              <a:xfrm>
                <a:off x="2400" y="2107"/>
                <a:ext cx="1057" cy="386"/>
                <a:chOff x="1536" y="2400"/>
                <a:chExt cx="1584" cy="624"/>
              </a:xfrm>
            </p:grpSpPr>
            <p:sp>
              <p:nvSpPr>
                <p:cNvPr id="39960" name="Line 52"/>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p>
              </p:txBody>
            </p:sp>
            <p:sp>
              <p:nvSpPr>
                <p:cNvPr id="39961" name="Line 53"/>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p>
              </p:txBody>
            </p:sp>
            <p:sp>
              <p:nvSpPr>
                <p:cNvPr id="39962" name="Line 54"/>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p>
              </p:txBody>
            </p:sp>
            <p:sp>
              <p:nvSpPr>
                <p:cNvPr id="39963" name="Line 55"/>
                <p:cNvSpPr>
                  <a:spLocks noChangeShapeType="1"/>
                </p:cNvSpPr>
                <p:nvPr/>
              </p:nvSpPr>
              <p:spPr bwMode="auto">
                <a:xfrm>
                  <a:off x="2312" y="2400"/>
                  <a:ext cx="280" cy="624"/>
                </a:xfrm>
                <a:prstGeom prst="line">
                  <a:avLst/>
                </a:prstGeom>
                <a:noFill/>
                <a:ln w="28575">
                  <a:solidFill>
                    <a:srgbClr val="C00000"/>
                  </a:solidFill>
                  <a:round/>
                  <a:headEnd/>
                  <a:tailEnd type="triangle" w="med" len="med"/>
                </a:ln>
              </p:spPr>
              <p:txBody>
                <a:bodyPr/>
                <a:lstStyle/>
                <a:p>
                  <a:endParaRPr lang="en-US"/>
                </a:p>
              </p:txBody>
            </p:sp>
          </p:grpSp>
          <p:sp>
            <p:nvSpPr>
              <p:cNvPr id="39954" name="Text Box 56"/>
              <p:cNvSpPr txBox="1">
                <a:spLocks noChangeArrowheads="1"/>
              </p:cNvSpPr>
              <p:nvPr/>
            </p:nvSpPr>
            <p:spPr bwMode="auto">
              <a:xfrm>
                <a:off x="3024" y="1680"/>
                <a:ext cx="129" cy="249"/>
              </a:xfrm>
              <a:prstGeom prst="rect">
                <a:avLst/>
              </a:prstGeom>
              <a:noFill/>
              <a:ln w="9525">
                <a:noFill/>
                <a:miter lim="800000"/>
                <a:headEnd/>
                <a:tailEnd/>
              </a:ln>
            </p:spPr>
            <p:txBody>
              <a:bodyPr>
                <a:spAutoFit/>
              </a:bodyPr>
              <a:lstStyle/>
              <a:p>
                <a:pPr>
                  <a:spcBef>
                    <a:spcPct val="50000"/>
                  </a:spcBef>
                </a:pPr>
                <a:endParaRPr lang="en-US"/>
              </a:p>
            </p:txBody>
          </p:sp>
          <p:sp>
            <p:nvSpPr>
              <p:cNvPr id="39955" name="Text Box 57"/>
              <p:cNvSpPr txBox="1">
                <a:spLocks noChangeArrowheads="1"/>
              </p:cNvSpPr>
              <p:nvPr/>
            </p:nvSpPr>
            <p:spPr bwMode="auto">
              <a:xfrm>
                <a:off x="3216" y="1401"/>
                <a:ext cx="129" cy="249"/>
              </a:xfrm>
              <a:prstGeom prst="rect">
                <a:avLst/>
              </a:prstGeom>
              <a:noFill/>
              <a:ln w="9525">
                <a:noFill/>
                <a:miter lim="800000"/>
                <a:headEnd/>
                <a:tailEnd/>
              </a:ln>
            </p:spPr>
            <p:txBody>
              <a:bodyPr>
                <a:spAutoFit/>
              </a:bodyPr>
              <a:lstStyle/>
              <a:p>
                <a:pPr>
                  <a:spcBef>
                    <a:spcPct val="50000"/>
                  </a:spcBef>
                </a:pPr>
                <a:endParaRPr lang="en-US">
                  <a:solidFill>
                    <a:srgbClr val="CC0000"/>
                  </a:solidFill>
                </a:endParaRPr>
              </a:p>
            </p:txBody>
          </p:sp>
          <p:sp>
            <p:nvSpPr>
              <p:cNvPr id="39956" name="Text Box 58"/>
              <p:cNvSpPr txBox="1">
                <a:spLocks noChangeArrowheads="1"/>
              </p:cNvSpPr>
              <p:nvPr/>
            </p:nvSpPr>
            <p:spPr bwMode="auto">
              <a:xfrm>
                <a:off x="2976" y="1920"/>
                <a:ext cx="559" cy="249"/>
              </a:xfrm>
              <a:prstGeom prst="rect">
                <a:avLst/>
              </a:prstGeom>
              <a:noFill/>
              <a:ln w="9525">
                <a:noFill/>
                <a:miter lim="800000"/>
                <a:headEnd/>
                <a:tailEnd/>
              </a:ln>
            </p:spPr>
            <p:txBody>
              <a:bodyPr>
                <a:spAutoFit/>
              </a:bodyPr>
              <a:lstStyle/>
              <a:p>
                <a:pPr>
                  <a:spcBef>
                    <a:spcPct val="50000"/>
                  </a:spcBef>
                </a:pPr>
                <a:endParaRPr lang="en-US">
                  <a:solidFill>
                    <a:srgbClr val="3333FF"/>
                  </a:solidFill>
                </a:endParaRPr>
              </a:p>
            </p:txBody>
          </p:sp>
          <p:sp>
            <p:nvSpPr>
              <p:cNvPr id="39957" name="Text Box 59"/>
              <p:cNvSpPr txBox="1">
                <a:spLocks noChangeArrowheads="1"/>
              </p:cNvSpPr>
              <p:nvPr/>
            </p:nvSpPr>
            <p:spPr bwMode="auto">
              <a:xfrm>
                <a:off x="2616" y="2261"/>
                <a:ext cx="504" cy="249"/>
              </a:xfrm>
              <a:prstGeom prst="rect">
                <a:avLst/>
              </a:prstGeom>
              <a:noFill/>
              <a:ln w="9525">
                <a:noFill/>
                <a:miter lim="800000"/>
                <a:headEnd/>
                <a:tailEnd/>
              </a:ln>
            </p:spPr>
            <p:txBody>
              <a:bodyPr>
                <a:spAutoFit/>
              </a:bodyPr>
              <a:lstStyle/>
              <a:p>
                <a:pPr>
                  <a:spcBef>
                    <a:spcPct val="50000"/>
                  </a:spcBef>
                </a:pPr>
                <a:endParaRPr lang="en-US"/>
              </a:p>
            </p:txBody>
          </p:sp>
          <p:sp>
            <p:nvSpPr>
              <p:cNvPr id="39958" name="AutoShape 60"/>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a:p>
            </p:txBody>
          </p:sp>
          <p:sp>
            <p:nvSpPr>
              <p:cNvPr id="39959" name="Text Box 61"/>
              <p:cNvSpPr txBox="1">
                <a:spLocks noChangeArrowheads="1"/>
              </p:cNvSpPr>
              <p:nvPr/>
            </p:nvSpPr>
            <p:spPr bwMode="auto">
              <a:xfrm>
                <a:off x="3173" y="2448"/>
                <a:ext cx="235" cy="249"/>
              </a:xfrm>
              <a:prstGeom prst="rect">
                <a:avLst/>
              </a:prstGeom>
              <a:noFill/>
              <a:ln w="9525">
                <a:noFill/>
                <a:miter lim="800000"/>
                <a:headEnd/>
                <a:tailEnd/>
              </a:ln>
            </p:spPr>
            <p:txBody>
              <a:bodyPr>
                <a:spAutoFit/>
              </a:bodyPr>
              <a:lstStyle/>
              <a:p>
                <a:pPr algn="r" rtl="1">
                  <a:spcBef>
                    <a:spcPct val="50000"/>
                  </a:spcBef>
                </a:pPr>
                <a:endParaRPr lang="en-US">
                  <a:solidFill>
                    <a:srgbClr val="CC0000"/>
                  </a:solidFill>
                </a:endParaRPr>
              </a:p>
            </p:txBody>
          </p:sp>
        </p:grpSp>
      </p:grpSp>
      <p:sp>
        <p:nvSpPr>
          <p:cNvPr id="39940" name="AutoShape 62"/>
          <p:cNvSpPr>
            <a:spLocks/>
          </p:cNvSpPr>
          <p:nvPr/>
        </p:nvSpPr>
        <p:spPr bwMode="auto">
          <a:xfrm>
            <a:off x="7772400" y="3505200"/>
            <a:ext cx="304800" cy="1143000"/>
          </a:xfrm>
          <a:prstGeom prst="leftBrace">
            <a:avLst>
              <a:gd name="adj1" fmla="val 31250"/>
              <a:gd name="adj2" fmla="val 50000"/>
            </a:avLst>
          </a:prstGeom>
          <a:noFill/>
          <a:ln w="9525">
            <a:solidFill>
              <a:schemeClr val="tx1"/>
            </a:solidFill>
            <a:round/>
            <a:headEnd/>
            <a:tailEnd/>
          </a:ln>
        </p:spPr>
        <p:txBody>
          <a:bodyPr wrap="none" anchor="ctr"/>
          <a:lstStyle/>
          <a:p>
            <a:endParaRPr lang="en-US"/>
          </a:p>
        </p:txBody>
      </p:sp>
      <p:sp>
        <p:nvSpPr>
          <p:cNvPr id="39941" name="AutoShape 63"/>
          <p:cNvSpPr>
            <a:spLocks/>
          </p:cNvSpPr>
          <p:nvPr/>
        </p:nvSpPr>
        <p:spPr bwMode="auto">
          <a:xfrm>
            <a:off x="7772400" y="1981200"/>
            <a:ext cx="304800" cy="1143000"/>
          </a:xfrm>
          <a:prstGeom prst="leftBrace">
            <a:avLst>
              <a:gd name="adj1" fmla="val 31250"/>
              <a:gd name="adj2" fmla="val 50000"/>
            </a:avLst>
          </a:prstGeom>
          <a:noFill/>
          <a:ln w="9525">
            <a:solidFill>
              <a:schemeClr val="tx1"/>
            </a:solidFill>
            <a:round/>
            <a:headEnd/>
            <a:tailEnd/>
          </a:ln>
        </p:spPr>
        <p:txBody>
          <a:bodyPr wrap="none" anchor="ctr"/>
          <a:lstStyle/>
          <a:p>
            <a:endParaRPr lang="en-US"/>
          </a:p>
        </p:txBody>
      </p:sp>
      <p:sp>
        <p:nvSpPr>
          <p:cNvPr id="39942" name="AutoShape 64"/>
          <p:cNvSpPr>
            <a:spLocks/>
          </p:cNvSpPr>
          <p:nvPr/>
        </p:nvSpPr>
        <p:spPr bwMode="auto">
          <a:xfrm>
            <a:off x="7772400" y="5029200"/>
            <a:ext cx="304800" cy="1143000"/>
          </a:xfrm>
          <a:prstGeom prst="leftBrace">
            <a:avLst>
              <a:gd name="adj1" fmla="val 31250"/>
              <a:gd name="adj2" fmla="val 50000"/>
            </a:avLst>
          </a:prstGeom>
          <a:noFill/>
          <a:ln w="9525">
            <a:solidFill>
              <a:schemeClr val="tx1"/>
            </a:solidFill>
            <a:round/>
            <a:headEnd/>
            <a:tailEnd/>
          </a:ln>
        </p:spPr>
        <p:txBody>
          <a:bodyPr wrap="none" anchor="ctr"/>
          <a:lstStyle/>
          <a:p>
            <a:endParaRPr lang="en-US"/>
          </a:p>
        </p:txBody>
      </p:sp>
      <p:pic>
        <p:nvPicPr>
          <p:cNvPr id="72" name="Picture 71" descr="txp_fig"/>
          <p:cNvPicPr>
            <a:picLocks noChangeAspect="1"/>
          </p:cNvPicPr>
          <p:nvPr>
            <p:custDataLst>
              <p:tags r:id="rId1"/>
            </p:custDataLst>
          </p:nvPr>
        </p:nvPicPr>
        <p:blipFill>
          <a:blip r:embed="rId6" cstate="print">
            <a:extLst>
              <a:ext uri="{28A0092B-C50C-407E-A947-70E740481C1C}">
                <a14:useLocalDpi xmlns:a14="http://schemas.microsoft.com/office/drawing/2010/main"/>
              </a:ext>
            </a:extLst>
          </a:blip>
          <a:stretch>
            <a:fillRect/>
          </a:stretch>
        </p:blipFill>
        <p:spPr bwMode="auto">
          <a:xfrm>
            <a:off x="7162800" y="2312690"/>
            <a:ext cx="211138" cy="351897"/>
          </a:xfrm>
          <a:prstGeom prst="rect">
            <a:avLst/>
          </a:prstGeom>
          <a:noFill/>
          <a:ln/>
          <a:effectLst/>
        </p:spPr>
      </p:pic>
      <p:pic>
        <p:nvPicPr>
          <p:cNvPr id="73" name="Picture 72" descr="txp_fig"/>
          <p:cNvPicPr>
            <a:picLocks noChangeAspect="1"/>
          </p:cNvPicPr>
          <p:nvPr>
            <p:custDataLst>
              <p:tags r:id="rId2"/>
            </p:custDataLst>
          </p:nvPr>
        </p:nvPicPr>
        <p:blipFill>
          <a:blip r:embed="rId7" cstate="print">
            <a:extLst>
              <a:ext uri="{28A0092B-C50C-407E-A947-70E740481C1C}">
                <a14:useLocalDpi xmlns:a14="http://schemas.microsoft.com/office/drawing/2010/main"/>
              </a:ext>
            </a:extLst>
          </a:blip>
          <a:stretch>
            <a:fillRect/>
          </a:stretch>
        </p:blipFill>
        <p:spPr bwMode="auto">
          <a:xfrm>
            <a:off x="7137699" y="3856766"/>
            <a:ext cx="280688" cy="327002"/>
          </a:xfrm>
          <a:prstGeom prst="rect">
            <a:avLst/>
          </a:prstGeom>
          <a:noFill/>
          <a:ln/>
          <a:effectLst/>
        </p:spPr>
      </p:pic>
      <p:pic>
        <p:nvPicPr>
          <p:cNvPr id="74" name="Picture 73" descr="txp_fig"/>
          <p:cNvPicPr>
            <a:picLocks noChangeAspect="1"/>
          </p:cNvPicPr>
          <p:nvPr>
            <p:custDataLst>
              <p:tags r:id="rId3"/>
            </p:custDataLst>
          </p:nvPr>
        </p:nvPicPr>
        <p:blipFill>
          <a:blip r:embed="rId8" cstate="print">
            <a:extLst>
              <a:ext uri="{28A0092B-C50C-407E-A947-70E740481C1C}">
                <a14:useLocalDpi xmlns:a14="http://schemas.microsoft.com/office/drawing/2010/main"/>
              </a:ext>
            </a:extLst>
          </a:blip>
          <a:stretch>
            <a:fillRect/>
          </a:stretch>
        </p:blipFill>
        <p:spPr bwMode="auto">
          <a:xfrm>
            <a:off x="7056372" y="5225060"/>
            <a:ext cx="514651" cy="560927"/>
          </a:xfrm>
          <a:prstGeom prst="rect">
            <a:avLst/>
          </a:prstGeom>
          <a:noFill/>
          <a:ln/>
          <a:effectLst/>
        </p:spPr>
      </p:pic>
      <p:pic>
        <p:nvPicPr>
          <p:cNvPr id="69" name="Picture 3" descr="C:\Users\Dan\Dropbox\Office\CS 188\Ketrina Art\MDPs\Discounting.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486400" y="5181600"/>
            <a:ext cx="1562540" cy="990600"/>
          </a:xfrm>
          <a:prstGeom prst="rect">
            <a:avLst/>
          </a:prstGeom>
          <a:noFill/>
        </p:spPr>
      </p:pic>
      <p:pic>
        <p:nvPicPr>
          <p:cNvPr id="70" name="Picture 3"/>
          <p:cNvPicPr>
            <a:picLocks noChangeAspect="1" noChangeArrowheads="1"/>
          </p:cNvPicPr>
          <p:nvPr/>
        </p:nvPicPr>
        <p:blipFill>
          <a:blip r:embed="rId10" cstate="print">
            <a:extLst>
              <a:ext uri="{28A0092B-C50C-407E-A947-70E740481C1C}">
                <a14:useLocalDpi xmlns:a14="http://schemas.microsoft.com/office/drawing/2010/main"/>
              </a:ext>
            </a:extLst>
          </a:blip>
          <a:stretch>
            <a:fillRect/>
          </a:stretch>
        </p:blipFill>
        <p:spPr bwMode="auto">
          <a:xfrm>
            <a:off x="5562600" y="1676400"/>
            <a:ext cx="1761584" cy="1524000"/>
          </a:xfrm>
          <a:prstGeom prst="rect">
            <a:avLst/>
          </a:prstGeom>
          <a:noFill/>
        </p:spPr>
      </p:pic>
      <p:pic>
        <p:nvPicPr>
          <p:cNvPr id="71" name="Picture 3" descr="C:\Users\Dan\Dropbox\Office\CS 188\Ketrina Art\MDPs\Discounting.pn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562600" y="3429000"/>
            <a:ext cx="1566128" cy="1097387"/>
          </a:xfrm>
          <a:prstGeom prst="rect">
            <a:avLst/>
          </a:prstGeom>
          <a:noFill/>
        </p:spPr>
      </p:pic>
    </p:spTree>
    <p:extLst>
      <p:ext uri="{BB962C8B-B14F-4D97-AF65-F5344CB8AC3E}">
        <p14:creationId xmlns:p14="http://schemas.microsoft.com/office/powerpoint/2010/main" val="2208472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31200" y="2739652"/>
            <a:ext cx="2713245" cy="2763651"/>
            <a:chOff x="562428" y="3652861"/>
            <a:chExt cx="2990850" cy="3046413"/>
          </a:xfrm>
        </p:grpSpPr>
        <p:grpSp>
          <p:nvGrpSpPr>
            <p:cNvPr id="7" name="Group 6"/>
            <p:cNvGrpSpPr/>
            <p:nvPr/>
          </p:nvGrpSpPr>
          <p:grpSpPr>
            <a:xfrm>
              <a:off x="562428" y="3652861"/>
              <a:ext cx="2990850" cy="3046413"/>
              <a:chOff x="584200" y="2076450"/>
              <a:chExt cx="2990850" cy="3046413"/>
            </a:xfrm>
          </p:grpSpPr>
          <p:sp>
            <p:nvSpPr>
              <p:cNvPr id="256004" name="Oval 4"/>
              <p:cNvSpPr>
                <a:spLocks noChangeAspect="1" noChangeArrowheads="1"/>
              </p:cNvSpPr>
              <p:nvPr/>
            </p:nvSpPr>
            <p:spPr bwMode="auto">
              <a:xfrm>
                <a:off x="584200" y="2863850"/>
                <a:ext cx="379413"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256006" name="Oval 6"/>
              <p:cNvSpPr>
                <a:spLocks noChangeAspect="1" noChangeArrowheads="1"/>
              </p:cNvSpPr>
              <p:nvPr/>
            </p:nvSpPr>
            <p:spPr bwMode="auto">
              <a:xfrm>
                <a:off x="2441575" y="2090738"/>
                <a:ext cx="379413"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256007" name="Oval 7"/>
              <p:cNvSpPr>
                <a:spLocks noChangeAspect="1" noChangeArrowheads="1"/>
              </p:cNvSpPr>
              <p:nvPr/>
            </p:nvSpPr>
            <p:spPr bwMode="auto">
              <a:xfrm>
                <a:off x="2584450" y="2222500"/>
                <a:ext cx="93663" cy="85725"/>
              </a:xfrm>
              <a:prstGeom prst="ellipse">
                <a:avLst/>
              </a:prstGeom>
              <a:solidFill>
                <a:srgbClr val="FFFF00"/>
              </a:solidFill>
              <a:ln w="9525">
                <a:solidFill>
                  <a:schemeClr val="tx1"/>
                </a:solidFill>
                <a:round/>
                <a:headEnd/>
                <a:tailEnd/>
              </a:ln>
              <a:effectLst/>
            </p:spPr>
            <p:txBody>
              <a:bodyPr wrap="none" anchor="ctr"/>
              <a:lstStyle/>
              <a:p>
                <a:pPr algn="ctr"/>
                <a:endParaRPr lang="en-US" sz="2177"/>
              </a:p>
            </p:txBody>
          </p:sp>
          <p:sp>
            <p:nvSpPr>
              <p:cNvPr id="256008" name="Oval 8"/>
              <p:cNvSpPr>
                <a:spLocks noChangeAspect="1" noChangeArrowheads="1"/>
              </p:cNvSpPr>
              <p:nvPr/>
            </p:nvSpPr>
            <p:spPr bwMode="auto">
              <a:xfrm>
                <a:off x="3186113" y="2859088"/>
                <a:ext cx="381000"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256009" name="Oval 9"/>
              <p:cNvSpPr>
                <a:spLocks noChangeAspect="1" noChangeArrowheads="1"/>
              </p:cNvSpPr>
              <p:nvPr/>
            </p:nvSpPr>
            <p:spPr bwMode="auto">
              <a:xfrm>
                <a:off x="1382713" y="4773613"/>
                <a:ext cx="379412"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256010" name="Oval 10"/>
              <p:cNvSpPr>
                <a:spLocks noChangeAspect="1" noChangeArrowheads="1"/>
              </p:cNvSpPr>
              <p:nvPr/>
            </p:nvSpPr>
            <p:spPr bwMode="auto">
              <a:xfrm>
                <a:off x="1382713" y="2076450"/>
                <a:ext cx="379412"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256011" name="Oval 11"/>
              <p:cNvSpPr>
                <a:spLocks noChangeAspect="1" noChangeArrowheads="1"/>
              </p:cNvSpPr>
              <p:nvPr/>
            </p:nvSpPr>
            <p:spPr bwMode="auto">
              <a:xfrm>
                <a:off x="596900" y="3975100"/>
                <a:ext cx="379413"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256012" name="Oval 12"/>
              <p:cNvSpPr>
                <a:spLocks noChangeAspect="1" noChangeArrowheads="1"/>
              </p:cNvSpPr>
              <p:nvPr/>
            </p:nvSpPr>
            <p:spPr bwMode="auto">
              <a:xfrm>
                <a:off x="2452688" y="4767263"/>
                <a:ext cx="379412"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256013" name="Oval 13"/>
              <p:cNvSpPr>
                <a:spLocks noChangeAspect="1" noChangeArrowheads="1"/>
              </p:cNvSpPr>
              <p:nvPr/>
            </p:nvSpPr>
            <p:spPr bwMode="auto">
              <a:xfrm>
                <a:off x="3195638" y="4008438"/>
                <a:ext cx="379412"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256014" name="Rectangle 14"/>
              <p:cNvSpPr>
                <a:spLocks noChangeAspect="1" noChangeArrowheads="1"/>
              </p:cNvSpPr>
              <p:nvPr/>
            </p:nvSpPr>
            <p:spPr bwMode="auto">
              <a:xfrm>
                <a:off x="1874838" y="3082925"/>
                <a:ext cx="68262" cy="93663"/>
              </a:xfrm>
              <a:prstGeom prst="rect">
                <a:avLst/>
              </a:prstGeom>
              <a:solidFill>
                <a:srgbClr val="00B0F0"/>
              </a:solidFill>
              <a:ln w="9525">
                <a:solidFill>
                  <a:schemeClr val="tx1"/>
                </a:solidFill>
                <a:miter lim="800000"/>
                <a:headEnd/>
                <a:tailEnd/>
              </a:ln>
              <a:effectLst/>
            </p:spPr>
            <p:txBody>
              <a:bodyPr wrap="none" anchor="ctr"/>
              <a:lstStyle/>
              <a:p>
                <a:endParaRPr lang="he-IL" sz="1633"/>
              </a:p>
            </p:txBody>
          </p:sp>
          <p:cxnSp>
            <p:nvCxnSpPr>
              <p:cNvPr id="256015" name="AutoShape 15"/>
              <p:cNvCxnSpPr>
                <a:cxnSpLocks noChangeAspect="1" noChangeShapeType="1"/>
                <a:stCxn id="256006" idx="3"/>
                <a:endCxn id="256014" idx="3"/>
              </p:cNvCxnSpPr>
              <p:nvPr/>
            </p:nvCxnSpPr>
            <p:spPr bwMode="auto">
              <a:xfrm flipH="1">
                <a:off x="1943100" y="2389188"/>
                <a:ext cx="554038" cy="741362"/>
              </a:xfrm>
              <a:prstGeom prst="straightConnector1">
                <a:avLst/>
              </a:prstGeom>
              <a:noFill/>
              <a:ln w="9525">
                <a:solidFill>
                  <a:schemeClr val="tx1"/>
                </a:solidFill>
                <a:round/>
                <a:headEnd/>
                <a:tailEnd type="triangle" w="med" len="med"/>
              </a:ln>
              <a:effectLst/>
            </p:spPr>
          </p:cxnSp>
          <p:cxnSp>
            <p:nvCxnSpPr>
              <p:cNvPr id="256016" name="AutoShape 16"/>
              <p:cNvCxnSpPr>
                <a:cxnSpLocks noChangeAspect="1" noChangeShapeType="1"/>
                <a:stCxn id="256014" idx="1"/>
                <a:endCxn id="256010" idx="5"/>
              </p:cNvCxnSpPr>
              <p:nvPr/>
            </p:nvCxnSpPr>
            <p:spPr bwMode="auto">
              <a:xfrm flipH="1" flipV="1">
                <a:off x="1706563" y="2374900"/>
                <a:ext cx="168275" cy="755650"/>
              </a:xfrm>
              <a:prstGeom prst="straightConnector1">
                <a:avLst/>
              </a:prstGeom>
              <a:noFill/>
              <a:ln w="9525">
                <a:solidFill>
                  <a:schemeClr val="tx1"/>
                </a:solidFill>
                <a:round/>
                <a:headEnd/>
                <a:tailEnd type="triangle" w="med" len="med"/>
              </a:ln>
              <a:effectLst/>
            </p:spPr>
          </p:cxnSp>
          <p:cxnSp>
            <p:nvCxnSpPr>
              <p:cNvPr id="256017" name="AutoShape 17"/>
              <p:cNvCxnSpPr>
                <a:cxnSpLocks noChangeAspect="1" noChangeShapeType="1"/>
                <a:stCxn id="256014" idx="1"/>
                <a:endCxn id="256004" idx="6"/>
              </p:cNvCxnSpPr>
              <p:nvPr/>
            </p:nvCxnSpPr>
            <p:spPr bwMode="auto">
              <a:xfrm flipH="1" flipV="1">
                <a:off x="963613" y="3038475"/>
                <a:ext cx="911225" cy="92075"/>
              </a:xfrm>
              <a:prstGeom prst="straightConnector1">
                <a:avLst/>
              </a:prstGeom>
              <a:noFill/>
              <a:ln w="9525">
                <a:solidFill>
                  <a:schemeClr val="tx1"/>
                </a:solidFill>
                <a:round/>
                <a:headEnd/>
                <a:tailEnd type="triangle" w="med" len="med"/>
              </a:ln>
              <a:effectLst/>
            </p:spPr>
          </p:cxnSp>
          <p:cxnSp>
            <p:nvCxnSpPr>
              <p:cNvPr id="256018" name="AutoShape 18"/>
              <p:cNvCxnSpPr>
                <a:cxnSpLocks noChangeAspect="1" noChangeShapeType="1"/>
                <a:stCxn id="256014" idx="1"/>
                <a:endCxn id="256011" idx="7"/>
              </p:cNvCxnSpPr>
              <p:nvPr/>
            </p:nvCxnSpPr>
            <p:spPr bwMode="auto">
              <a:xfrm flipH="1">
                <a:off x="920750" y="3130550"/>
                <a:ext cx="954088" cy="895350"/>
              </a:xfrm>
              <a:prstGeom prst="straightConnector1">
                <a:avLst/>
              </a:prstGeom>
              <a:noFill/>
              <a:ln w="9525">
                <a:solidFill>
                  <a:schemeClr val="tx1"/>
                </a:solidFill>
                <a:round/>
                <a:headEnd/>
                <a:tailEnd type="triangle" w="med" len="med"/>
              </a:ln>
              <a:effectLst/>
            </p:spPr>
          </p:cxnSp>
          <p:sp>
            <p:nvSpPr>
              <p:cNvPr id="256019" name="Rectangle 19"/>
              <p:cNvSpPr>
                <a:spLocks noChangeAspect="1" noChangeArrowheads="1"/>
              </p:cNvSpPr>
              <p:nvPr/>
            </p:nvSpPr>
            <p:spPr bwMode="auto">
              <a:xfrm>
                <a:off x="2670455" y="3316288"/>
                <a:ext cx="68262" cy="93662"/>
              </a:xfrm>
              <a:prstGeom prst="rect">
                <a:avLst/>
              </a:prstGeom>
              <a:solidFill>
                <a:srgbClr val="00B0F0"/>
              </a:solidFill>
              <a:ln w="9525">
                <a:solidFill>
                  <a:schemeClr val="tx1"/>
                </a:solidFill>
                <a:miter lim="800000"/>
                <a:headEnd/>
                <a:tailEnd/>
              </a:ln>
              <a:effectLst/>
            </p:spPr>
            <p:txBody>
              <a:bodyPr wrap="none" anchor="ctr"/>
              <a:lstStyle/>
              <a:p>
                <a:endParaRPr lang="he-IL" sz="1633"/>
              </a:p>
            </p:txBody>
          </p:sp>
          <p:cxnSp>
            <p:nvCxnSpPr>
              <p:cNvPr id="256020" name="AutoShape 20"/>
              <p:cNvCxnSpPr>
                <a:cxnSpLocks noChangeAspect="1" noChangeShapeType="1"/>
                <a:stCxn id="256006" idx="4"/>
                <a:endCxn id="256019" idx="0"/>
              </p:cNvCxnSpPr>
              <p:nvPr/>
            </p:nvCxnSpPr>
            <p:spPr bwMode="auto">
              <a:xfrm rot="16200000" flipH="1">
                <a:off x="2229784" y="2841486"/>
                <a:ext cx="876300" cy="73304"/>
              </a:xfrm>
              <a:prstGeom prst="straightConnector1">
                <a:avLst/>
              </a:prstGeom>
              <a:noFill/>
              <a:ln w="9525">
                <a:solidFill>
                  <a:srgbClr val="800000"/>
                </a:solidFill>
                <a:round/>
                <a:headEnd/>
                <a:tailEnd type="triangle" w="med" len="med"/>
              </a:ln>
              <a:effectLst/>
            </p:spPr>
          </p:cxnSp>
          <p:cxnSp>
            <p:nvCxnSpPr>
              <p:cNvPr id="256021" name="AutoShape 21"/>
              <p:cNvCxnSpPr>
                <a:cxnSpLocks noChangeAspect="1" noChangeShapeType="1"/>
                <a:stCxn id="256019" idx="2"/>
                <a:endCxn id="256013" idx="1"/>
              </p:cNvCxnSpPr>
              <p:nvPr/>
            </p:nvCxnSpPr>
            <p:spPr bwMode="auto">
              <a:xfrm rot="16200000" flipH="1">
                <a:off x="2653077" y="3461459"/>
                <a:ext cx="649634" cy="546616"/>
              </a:xfrm>
              <a:prstGeom prst="straightConnector1">
                <a:avLst/>
              </a:prstGeom>
              <a:noFill/>
              <a:ln w="9525">
                <a:solidFill>
                  <a:srgbClr val="800000"/>
                </a:solidFill>
                <a:round/>
                <a:headEnd/>
                <a:tailEnd type="triangle" w="med" len="med"/>
              </a:ln>
              <a:effectLst/>
            </p:spPr>
          </p:cxnSp>
          <p:cxnSp>
            <p:nvCxnSpPr>
              <p:cNvPr id="256022" name="AutoShape 22"/>
              <p:cNvCxnSpPr>
                <a:cxnSpLocks noChangeAspect="1" noChangeShapeType="1"/>
                <a:stCxn id="256019" idx="2"/>
                <a:endCxn id="35" idx="6"/>
              </p:cNvCxnSpPr>
              <p:nvPr/>
            </p:nvCxnSpPr>
            <p:spPr bwMode="auto">
              <a:xfrm rot="5400000">
                <a:off x="2441073" y="3332515"/>
                <a:ext cx="186079" cy="340949"/>
              </a:xfrm>
              <a:prstGeom prst="straightConnector1">
                <a:avLst/>
              </a:prstGeom>
              <a:noFill/>
              <a:ln w="9525">
                <a:solidFill>
                  <a:srgbClr val="800000"/>
                </a:solidFill>
                <a:round/>
                <a:headEnd/>
                <a:tailEnd type="triangle" w="med" len="med"/>
              </a:ln>
              <a:effectLst/>
            </p:spPr>
          </p:cxnSp>
          <p:pic>
            <p:nvPicPr>
              <p:cNvPr id="256023" name="Picture 23" descr="TP_tmp"/>
              <p:cNvPicPr>
                <a:picLocks noChangeAspect="1" noChangeArrowheads="1"/>
              </p:cNvPicPr>
              <p:nvPr>
                <p:custDataLst>
                  <p:tags r:id="rId1"/>
                </p:custDataLst>
              </p:nvPr>
            </p:nvPicPr>
            <p:blipFill>
              <a:blip r:embed="rId9" cstate="print"/>
              <a:srcRect/>
              <a:stretch>
                <a:fillRect/>
              </a:stretch>
            </p:blipFill>
            <p:spPr bwMode="auto">
              <a:xfrm>
                <a:off x="1716088" y="2578100"/>
                <a:ext cx="144462" cy="312738"/>
              </a:xfrm>
              <a:prstGeom prst="rect">
                <a:avLst/>
              </a:prstGeom>
              <a:noFill/>
              <a:ln w="9525" algn="ctr">
                <a:noFill/>
                <a:miter lim="800000"/>
                <a:headEnd/>
                <a:tailEnd/>
              </a:ln>
              <a:effectLst/>
            </p:spPr>
          </p:pic>
          <p:pic>
            <p:nvPicPr>
              <p:cNvPr id="256024" name="Picture 24" descr="TP_tmp"/>
              <p:cNvPicPr>
                <a:picLocks noChangeAspect="1" noChangeArrowheads="1"/>
              </p:cNvPicPr>
              <p:nvPr>
                <p:custDataLst>
                  <p:tags r:id="rId2"/>
                </p:custDataLst>
              </p:nvPr>
            </p:nvPicPr>
            <p:blipFill>
              <a:blip r:embed="rId9" cstate="print"/>
              <a:srcRect/>
              <a:stretch>
                <a:fillRect/>
              </a:stretch>
            </p:blipFill>
            <p:spPr bwMode="auto">
              <a:xfrm>
                <a:off x="1244600" y="2922588"/>
                <a:ext cx="144463" cy="311150"/>
              </a:xfrm>
              <a:prstGeom prst="rect">
                <a:avLst/>
              </a:prstGeom>
              <a:noFill/>
              <a:ln w="9525" algn="ctr">
                <a:noFill/>
                <a:miter lim="800000"/>
                <a:headEnd/>
                <a:tailEnd/>
              </a:ln>
              <a:effectLst/>
            </p:spPr>
          </p:pic>
          <p:pic>
            <p:nvPicPr>
              <p:cNvPr id="256025" name="Picture 25" descr="TP_tmp"/>
              <p:cNvPicPr>
                <a:picLocks noChangeAspect="1" noChangeArrowheads="1"/>
              </p:cNvPicPr>
              <p:nvPr>
                <p:custDataLst>
                  <p:tags r:id="rId3"/>
                </p:custDataLst>
              </p:nvPr>
            </p:nvPicPr>
            <p:blipFill>
              <a:blip r:embed="rId10" cstate="print"/>
              <a:srcRect/>
              <a:stretch>
                <a:fillRect/>
              </a:stretch>
            </p:blipFill>
            <p:spPr bwMode="auto">
              <a:xfrm>
                <a:off x="1290638" y="3443288"/>
                <a:ext cx="144462" cy="312737"/>
              </a:xfrm>
              <a:prstGeom prst="rect">
                <a:avLst/>
              </a:prstGeom>
              <a:noFill/>
              <a:ln w="9525" algn="ctr">
                <a:noFill/>
                <a:miter lim="800000"/>
                <a:headEnd/>
                <a:tailEnd/>
              </a:ln>
              <a:effectLst/>
            </p:spPr>
          </p:pic>
          <p:pic>
            <p:nvPicPr>
              <p:cNvPr id="256026" name="Picture 26" descr="TP_tmp"/>
              <p:cNvPicPr>
                <a:picLocks noChangeAspect="1" noChangeArrowheads="1"/>
              </p:cNvPicPr>
              <p:nvPr>
                <p:custDataLst>
                  <p:tags r:id="rId4"/>
                </p:custDataLst>
              </p:nvPr>
            </p:nvPicPr>
            <p:blipFill>
              <a:blip r:embed="rId11" cstate="print"/>
              <a:srcRect/>
              <a:stretch>
                <a:fillRect/>
              </a:stretch>
            </p:blipFill>
            <p:spPr bwMode="auto">
              <a:xfrm>
                <a:off x="2472406" y="3373533"/>
                <a:ext cx="144462" cy="312737"/>
              </a:xfrm>
              <a:prstGeom prst="rect">
                <a:avLst/>
              </a:prstGeom>
              <a:noFill/>
              <a:ln w="9525" algn="ctr">
                <a:noFill/>
                <a:miter lim="800000"/>
                <a:headEnd/>
                <a:tailEnd/>
              </a:ln>
              <a:effectLst/>
            </p:spPr>
          </p:pic>
          <p:pic>
            <p:nvPicPr>
              <p:cNvPr id="256027" name="Picture 27" descr="TP_tmp"/>
              <p:cNvPicPr>
                <a:picLocks noChangeAspect="1" noChangeArrowheads="1"/>
              </p:cNvPicPr>
              <p:nvPr>
                <p:custDataLst>
                  <p:tags r:id="rId5"/>
                </p:custDataLst>
              </p:nvPr>
            </p:nvPicPr>
            <p:blipFill>
              <a:blip r:embed="rId12" cstate="print"/>
              <a:srcRect/>
              <a:stretch>
                <a:fillRect/>
              </a:stretch>
            </p:blipFill>
            <p:spPr bwMode="auto">
              <a:xfrm>
                <a:off x="2913996" y="3573681"/>
                <a:ext cx="142875" cy="312737"/>
              </a:xfrm>
              <a:prstGeom prst="rect">
                <a:avLst/>
              </a:prstGeom>
              <a:noFill/>
              <a:ln w="9525" algn="ctr">
                <a:noFill/>
                <a:miter lim="800000"/>
                <a:headEnd/>
                <a:tailEnd/>
              </a:ln>
              <a:effectLst/>
            </p:spPr>
          </p:pic>
          <p:sp>
            <p:nvSpPr>
              <p:cNvPr id="35" name="Oval 8"/>
              <p:cNvSpPr>
                <a:spLocks noChangeAspect="1" noChangeArrowheads="1"/>
              </p:cNvSpPr>
              <p:nvPr/>
            </p:nvSpPr>
            <p:spPr bwMode="auto">
              <a:xfrm>
                <a:off x="1982637" y="3421404"/>
                <a:ext cx="381000" cy="349250"/>
              </a:xfrm>
              <a:prstGeom prst="ellipse">
                <a:avLst/>
              </a:prstGeom>
              <a:solidFill>
                <a:schemeClr val="bg2">
                  <a:alpha val="55000"/>
                </a:schemeClr>
              </a:solidFill>
              <a:ln w="9525">
                <a:solidFill>
                  <a:schemeClr val="tx1"/>
                </a:solidFill>
                <a:round/>
                <a:headEnd/>
                <a:tailEnd/>
              </a:ln>
              <a:effectLst/>
            </p:spPr>
            <p:txBody>
              <a:bodyPr wrap="none" anchor="ctr"/>
              <a:lstStyle/>
              <a:p>
                <a:pPr algn="ctr"/>
                <a:endParaRPr lang="en-US" sz="2177"/>
              </a:p>
            </p:txBody>
          </p:sp>
          <p:cxnSp>
            <p:nvCxnSpPr>
              <p:cNvPr id="8" name="Curved Connector 7"/>
              <p:cNvCxnSpPr>
                <a:stCxn id="35" idx="4"/>
                <a:endCxn id="35" idx="2"/>
              </p:cNvCxnSpPr>
              <p:nvPr/>
            </p:nvCxnSpPr>
            <p:spPr bwMode="auto">
              <a:xfrm rot="5400000" flipH="1">
                <a:off x="1990574" y="3588092"/>
                <a:ext cx="174625" cy="190500"/>
              </a:xfrm>
              <a:prstGeom prst="curvedConnector4">
                <a:avLst>
                  <a:gd name="adj1" fmla="val -130909"/>
                  <a:gd name="adj2" fmla="val 220000"/>
                </a:avLst>
              </a:prstGeom>
              <a:solidFill>
                <a:srgbClr val="00B8FF"/>
              </a:solidFill>
              <a:ln w="9525" cap="flat" cmpd="sng" algn="ctr">
                <a:solidFill>
                  <a:schemeClr val="tx1"/>
                </a:solidFill>
                <a:prstDash val="solid"/>
                <a:round/>
                <a:headEnd type="none" w="med" len="med"/>
                <a:tailEnd type="arrow"/>
              </a:ln>
              <a:effectLst/>
            </p:spPr>
          </p:cxnSp>
          <p:pic>
            <p:nvPicPr>
              <p:cNvPr id="9" name="Picture 8" descr="TP_tmp"/>
              <p:cNvPicPr>
                <a:picLocks noChangeAspect="1"/>
              </p:cNvPicPr>
              <p:nvPr>
                <p:custDataLst>
                  <p:tags r:id="rId6"/>
                </p:custDataLst>
              </p:nvPr>
            </p:nvPicPr>
            <p:blipFill>
              <a:blip r:embed="rId13" cstate="print">
                <a:extLst>
                  <a:ext uri="{28A0092B-C50C-407E-A947-70E740481C1C}">
                    <a14:useLocalDpi xmlns:a14="http://schemas.microsoft.com/office/drawing/2010/main"/>
                  </a:ext>
                </a:extLst>
              </a:blip>
              <a:stretch>
                <a:fillRect/>
              </a:stretch>
            </p:blipFill>
            <p:spPr bwMode="auto">
              <a:xfrm>
                <a:off x="1853993" y="4082415"/>
                <a:ext cx="122415" cy="19236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mc:AlternateContent xmlns:mc="http://schemas.openxmlformats.org/markup-compatibility/2006" xmlns:a14="http://schemas.microsoft.com/office/drawing/2010/main">
          <mc:Choice Requires="a14">
            <p:sp>
              <p:nvSpPr>
                <p:cNvPr id="39" name="TextBox 38"/>
                <p:cNvSpPr txBox="1"/>
                <p:nvPr/>
              </p:nvSpPr>
              <p:spPr>
                <a:xfrm>
                  <a:off x="2320303" y="4238394"/>
                  <a:ext cx="636589" cy="378777"/>
                </a:xfrm>
                <a:prstGeom prst="rect">
                  <a:avLst/>
                </a:prstGeom>
                <a:solidFill>
                  <a:schemeClr val="bg1"/>
                </a:solid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1633" i="1">
                            <a:solidFill>
                              <a:srgbClr val="0033CC"/>
                            </a:solidFill>
                            <a:latin typeface="Cambria Math" panose="02040503050406030204" pitchFamily="18" charset="0"/>
                            <a:cs typeface="Times New Roman" pitchFamily="18" charset="0"/>
                          </a:rPr>
                          <m:t>−10</m:t>
                        </m:r>
                      </m:oMath>
                    </m:oMathPara>
                  </a14:m>
                  <a:endParaRPr lang="he-IL" sz="1633" dirty="0">
                    <a:solidFill>
                      <a:srgbClr val="0033CC"/>
                    </a:solidFill>
                    <a:latin typeface="Times New Roman" pitchFamily="18" charset="0"/>
                    <a:cs typeface="Times New Roman"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320303" y="4238394"/>
                  <a:ext cx="636589" cy="378777"/>
                </a:xfrm>
                <a:prstGeom prst="rect">
                  <a:avLst/>
                </a:prstGeom>
                <a:blipFill>
                  <a:blip r:embed="rId14"/>
                  <a:stretch>
                    <a:fillRect t="-7143" r="-8696"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061313" y="4117280"/>
                  <a:ext cx="348708" cy="378777"/>
                </a:xfrm>
                <a:prstGeom prst="rect">
                  <a:avLst/>
                </a:prstGeom>
                <a:solidFill>
                  <a:schemeClr val="bg1"/>
                </a:solid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1633" i="1">
                            <a:solidFill>
                              <a:srgbClr val="0033CC"/>
                            </a:solidFill>
                            <a:latin typeface="Cambria Math" panose="02040503050406030204" pitchFamily="18" charset="0"/>
                            <a:cs typeface="Times New Roman" pitchFamily="18" charset="0"/>
                          </a:rPr>
                          <m:t>20</m:t>
                        </m:r>
                      </m:oMath>
                    </m:oMathPara>
                  </a14:m>
                  <a:endParaRPr lang="he-IL" sz="1633" dirty="0">
                    <a:solidFill>
                      <a:srgbClr val="0033CC"/>
                    </a:solidFill>
                    <a:latin typeface="Times New Roman" pitchFamily="18" charset="0"/>
                    <a:cs typeface="Times New Roman"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061313" y="4117280"/>
                  <a:ext cx="348708" cy="378777"/>
                </a:xfrm>
                <a:prstGeom prst="rect">
                  <a:avLst/>
                </a:prstGeom>
                <a:blipFill>
                  <a:blip r:embed="rId15"/>
                  <a:stretch>
                    <a:fillRect l="-15385" t="-3571" r="-30769" b="-21429"/>
                  </a:stretch>
                </a:blipFill>
              </p:spPr>
              <p:txBody>
                <a:bodyPr/>
                <a:lstStyle/>
                <a:p>
                  <a:r>
                    <a:rPr lang="en-US">
                      <a:noFill/>
                    </a:rPr>
                    <a:t> </a:t>
                  </a:r>
                </a:p>
              </p:txBody>
            </p:sp>
          </mc:Fallback>
        </mc:AlternateContent>
      </p:grpSp>
      <p:sp>
        <p:nvSpPr>
          <p:cNvPr id="4" name="Content Placeholder 3">
            <a:extLst>
              <a:ext uri="{FF2B5EF4-FFF2-40B4-BE49-F238E27FC236}">
                <a16:creationId xmlns:a16="http://schemas.microsoft.com/office/drawing/2014/main" id="{C86ABB58-51E1-BC4C-9B1E-10CD004A5E68}"/>
              </a:ext>
            </a:extLst>
          </p:cNvPr>
          <p:cNvSpPr>
            <a:spLocks noGrp="1"/>
          </p:cNvSpPr>
          <p:nvPr>
            <p:ph idx="1"/>
          </p:nvPr>
        </p:nvSpPr>
        <p:spPr>
          <a:xfrm>
            <a:off x="609600" y="1826349"/>
            <a:ext cx="6276497" cy="4373563"/>
          </a:xfrm>
        </p:spPr>
        <p:txBody>
          <a:bodyPr/>
          <a:lstStyle/>
          <a:p>
            <a:r>
              <a:rPr lang="en-US" dirty="0">
                <a:cs typeface="Times New Roman" panose="02020603050405020304" pitchFamily="18" charset="0"/>
              </a:rPr>
              <a:t>(Possibly) Infinite duration games played by </a:t>
            </a:r>
            <a:r>
              <a:rPr lang="en-US" i="1" dirty="0">
                <a:cs typeface="Times New Roman" panose="02020603050405020304" pitchFamily="18" charset="0"/>
              </a:rPr>
              <a:t>two</a:t>
            </a:r>
            <a:r>
              <a:rPr lang="en-US" dirty="0">
                <a:cs typeface="Times New Roman" panose="02020603050405020304" pitchFamily="18" charset="0"/>
              </a:rPr>
              <a:t> players, </a:t>
            </a:r>
            <a:r>
              <a:rPr lang="en-US" dirty="0">
                <a:solidFill>
                  <a:srgbClr val="00B050"/>
                </a:solidFill>
                <a:cs typeface="Times New Roman" panose="02020603050405020304" pitchFamily="18" charset="0"/>
              </a:rPr>
              <a:t>min</a:t>
            </a:r>
            <a:r>
              <a:rPr lang="en-US" dirty="0">
                <a:cs typeface="Times New Roman" panose="02020603050405020304" pitchFamily="18" charset="0"/>
              </a:rPr>
              <a:t> and </a:t>
            </a:r>
            <a:r>
              <a:rPr lang="en-US" dirty="0">
                <a:solidFill>
                  <a:srgbClr val="FF0000"/>
                </a:solidFill>
                <a:cs typeface="Times New Roman" panose="02020603050405020304" pitchFamily="18" charset="0"/>
              </a:rPr>
              <a:t>max</a:t>
            </a:r>
            <a:r>
              <a:rPr lang="en-US" dirty="0">
                <a:cs typeface="Times New Roman" panose="02020603050405020304" pitchFamily="18" charset="0"/>
              </a:rPr>
              <a:t>, on a </a:t>
            </a:r>
            <a:r>
              <a:rPr lang="en-US" i="1" dirty="0">
                <a:cs typeface="Times New Roman" panose="02020603050405020304" pitchFamily="18" charset="0"/>
              </a:rPr>
              <a:t>finite</a:t>
            </a:r>
            <a:r>
              <a:rPr lang="en-US" dirty="0">
                <a:cs typeface="Times New Roman" panose="02020603050405020304" pitchFamily="18" charset="0"/>
              </a:rPr>
              <a:t> weighted directed graph.</a:t>
            </a:r>
          </a:p>
          <a:p>
            <a:r>
              <a:rPr lang="en-US" dirty="0">
                <a:cs typeface="Times New Roman" panose="02020603050405020304" pitchFamily="18" charset="0"/>
              </a:rPr>
              <a:t>Vertices of the graph divided among </a:t>
            </a:r>
            <a:r>
              <a:rPr lang="en-US" dirty="0">
                <a:solidFill>
                  <a:srgbClr val="00B050"/>
                </a:solidFill>
                <a:cs typeface="Times New Roman" panose="02020603050405020304" pitchFamily="18" charset="0"/>
              </a:rPr>
              <a:t>min</a:t>
            </a:r>
            <a:r>
              <a:rPr lang="en-US" dirty="0">
                <a:cs typeface="Times New Roman" panose="02020603050405020304" pitchFamily="18" charset="0"/>
              </a:rPr>
              <a:t>, </a:t>
            </a:r>
            <a:r>
              <a:rPr lang="en-US" dirty="0">
                <a:solidFill>
                  <a:srgbClr val="FF0000"/>
                </a:solidFill>
                <a:cs typeface="Times New Roman" panose="02020603050405020304" pitchFamily="18" charset="0"/>
              </a:rPr>
              <a:t>max</a:t>
            </a:r>
            <a:r>
              <a:rPr lang="en-US" dirty="0">
                <a:cs typeface="Times New Roman" panose="02020603050405020304" pitchFamily="18" charset="0"/>
              </a:rPr>
              <a:t> and </a:t>
            </a:r>
            <a:r>
              <a:rPr lang="en-US" dirty="0">
                <a:solidFill>
                  <a:srgbClr val="0066FF"/>
                </a:solidFill>
                <a:cs typeface="Times New Roman" panose="02020603050405020304" pitchFamily="18" charset="0"/>
              </a:rPr>
              <a:t>rand</a:t>
            </a:r>
            <a:r>
              <a:rPr lang="en-US" dirty="0">
                <a:cs typeface="Times New Roman" panose="02020603050405020304" pitchFamily="18" charset="0"/>
              </a:rPr>
              <a:t>.</a:t>
            </a:r>
          </a:p>
          <a:p>
            <a:r>
              <a:rPr lang="en-US" altLang="zh-CN" dirty="0">
                <a:cs typeface="Times New Roman" panose="02020603050405020304" pitchFamily="18" charset="0"/>
              </a:rPr>
              <a:t>Edges emanating from </a:t>
            </a:r>
            <a:r>
              <a:rPr lang="en-US" dirty="0">
                <a:solidFill>
                  <a:srgbClr val="00B050"/>
                </a:solidFill>
                <a:cs typeface="Times New Roman" panose="02020603050405020304" pitchFamily="18" charset="0"/>
              </a:rPr>
              <a:t>min</a:t>
            </a:r>
            <a:r>
              <a:rPr lang="en-US" dirty="0">
                <a:cs typeface="Times New Roman" panose="02020603050405020304" pitchFamily="18" charset="0"/>
              </a:rPr>
              <a:t> and </a:t>
            </a:r>
            <a:r>
              <a:rPr lang="en-US" dirty="0">
                <a:solidFill>
                  <a:srgbClr val="FF0000"/>
                </a:solidFill>
                <a:cs typeface="Times New Roman" panose="02020603050405020304" pitchFamily="18" charset="0"/>
              </a:rPr>
              <a:t>max</a:t>
            </a:r>
            <a:r>
              <a:rPr lang="en-US" dirty="0">
                <a:cs typeface="Times New Roman" panose="02020603050405020304" pitchFamily="18" charset="0"/>
              </a:rPr>
              <a:t> vertices, also called </a:t>
            </a:r>
            <a:r>
              <a:rPr lang="en-US" i="1" dirty="0">
                <a:cs typeface="Times New Roman" panose="02020603050405020304" pitchFamily="18" charset="0"/>
              </a:rPr>
              <a:t>actions</a:t>
            </a:r>
            <a:r>
              <a:rPr lang="en-US" dirty="0">
                <a:cs typeface="Times New Roman" panose="02020603050405020304" pitchFamily="18" charset="0"/>
              </a:rPr>
              <a:t>, have </a:t>
            </a:r>
            <a:r>
              <a:rPr lang="en-US" i="1" dirty="0">
                <a:solidFill>
                  <a:srgbClr val="00B050"/>
                </a:solidFill>
                <a:cs typeface="Times New Roman" panose="02020603050405020304" pitchFamily="18" charset="0"/>
              </a:rPr>
              <a:t>costs</a:t>
            </a:r>
            <a:r>
              <a:rPr lang="en-US" dirty="0">
                <a:cs typeface="Times New Roman" panose="02020603050405020304" pitchFamily="18" charset="0"/>
              </a:rPr>
              <a:t> (or </a:t>
            </a:r>
            <a:r>
              <a:rPr lang="en-US" i="1" dirty="0">
                <a:solidFill>
                  <a:srgbClr val="FF0000"/>
                </a:solidFill>
                <a:cs typeface="Times New Roman" panose="02020603050405020304" pitchFamily="18" charset="0"/>
              </a:rPr>
              <a:t>payoff</a:t>
            </a:r>
            <a:r>
              <a:rPr lang="en-US" dirty="0">
                <a:cs typeface="Times New Roman" panose="02020603050405020304" pitchFamily="18" charset="0"/>
              </a:rPr>
              <a:t>)</a:t>
            </a:r>
          </a:p>
          <a:p>
            <a:r>
              <a:rPr lang="en-US" altLang="zh-CN" dirty="0">
                <a:cs typeface="Times New Roman" panose="02020603050405020304" pitchFamily="18" charset="0"/>
              </a:rPr>
              <a:t>Edges emanating from </a:t>
            </a:r>
            <a:r>
              <a:rPr lang="en-US" dirty="0">
                <a:solidFill>
                  <a:srgbClr val="0066FF"/>
                </a:solidFill>
                <a:cs typeface="Times New Roman" panose="02020603050405020304" pitchFamily="18" charset="0"/>
              </a:rPr>
              <a:t>rand </a:t>
            </a:r>
            <a:r>
              <a:rPr lang="en-US" dirty="0">
                <a:cs typeface="Times New Roman" panose="02020603050405020304" pitchFamily="18" charset="0"/>
              </a:rPr>
              <a:t>vertices have </a:t>
            </a:r>
            <a:r>
              <a:rPr lang="en-US" i="1" dirty="0">
                <a:solidFill>
                  <a:srgbClr val="0066FF"/>
                </a:solidFill>
                <a:cs typeface="Times New Roman" panose="02020603050405020304" pitchFamily="18" charset="0"/>
              </a:rPr>
              <a:t>probabilities</a:t>
            </a:r>
            <a:r>
              <a:rPr lang="en-US" dirty="0">
                <a:cs typeface="Times New Roman" panose="02020603050405020304" pitchFamily="18" charset="0"/>
              </a:rPr>
              <a:t> that sum up to 1.</a:t>
            </a:r>
          </a:p>
          <a:p>
            <a:r>
              <a:rPr lang="en-US" altLang="zh-CN" dirty="0">
                <a:cs typeface="Times New Roman" panose="02020603050405020304" pitchFamily="18" charset="0"/>
              </a:rPr>
              <a:t>There might be a </a:t>
            </a:r>
            <a:r>
              <a:rPr lang="en-US" altLang="zh-CN" i="1" dirty="0">
                <a:cs typeface="Times New Roman" panose="02020603050405020304" pitchFamily="18" charset="0"/>
              </a:rPr>
              <a:t>sink</a:t>
            </a:r>
            <a:r>
              <a:rPr lang="en-US" altLang="zh-CN" dirty="0">
                <a:cs typeface="Times New Roman" panose="02020603050405020304" pitchFamily="18" charset="0"/>
              </a:rPr>
              <a:t>, aka, a state with actions that lead only back to itself</a:t>
            </a:r>
            <a:endParaRPr lang="en-US" dirty="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F9304E6C-6007-B040-A16A-8B40EA891686}"/>
              </a:ext>
            </a:extLst>
          </p:cNvPr>
          <p:cNvSpPr txBox="1"/>
          <p:nvPr/>
        </p:nvSpPr>
        <p:spPr>
          <a:xfrm>
            <a:off x="0" y="6488668"/>
            <a:ext cx="2085971" cy="369332"/>
          </a:xfrm>
          <a:prstGeom prst="rect">
            <a:avLst/>
          </a:prstGeom>
          <a:noFill/>
        </p:spPr>
        <p:txBody>
          <a:bodyPr wrap="square" rtlCol="0">
            <a:spAutoFit/>
          </a:bodyPr>
          <a:lstStyle/>
          <a:p>
            <a:r>
              <a:rPr lang="en-US" i="1" dirty="0">
                <a:solidFill>
                  <a:schemeClr val="accent1"/>
                </a:solidFill>
              </a:rPr>
              <a:t>Uri Zwick</a:t>
            </a:r>
          </a:p>
        </p:txBody>
      </p:sp>
      <p:sp>
        <p:nvSpPr>
          <p:cNvPr id="45" name="Title 1">
            <a:extLst>
              <a:ext uri="{FF2B5EF4-FFF2-40B4-BE49-F238E27FC236}">
                <a16:creationId xmlns:a16="http://schemas.microsoft.com/office/drawing/2014/main" id="{446E6185-B55C-DA4B-905E-D5082EAA74E0}"/>
              </a:ext>
            </a:extLst>
          </p:cNvPr>
          <p:cNvSpPr>
            <a:spLocks noGrp="1"/>
          </p:cNvSpPr>
          <p:nvPr>
            <p:ph type="title"/>
          </p:nvPr>
        </p:nvSpPr>
        <p:spPr/>
        <p:txBody>
          <a:bodyPr>
            <a:normAutofit/>
          </a:bodyPr>
          <a:lstStyle/>
          <a:p>
            <a:r>
              <a:rPr lang="en-US" dirty="0">
                <a:cs typeface="Times New Roman" panose="02020603050405020304" pitchFamily="18" charset="0"/>
              </a:rPr>
              <a:t>Turn-based Stochastic Games (TBSGs)</a:t>
            </a:r>
            <a:endParaRPr lang="en-US" dirty="0"/>
          </a:p>
        </p:txBody>
      </p:sp>
      <p:sp>
        <p:nvSpPr>
          <p:cNvPr id="11" name="Slide Number Placeholder 10">
            <a:extLst>
              <a:ext uri="{FF2B5EF4-FFF2-40B4-BE49-F238E27FC236}">
                <a16:creationId xmlns:a16="http://schemas.microsoft.com/office/drawing/2014/main" id="{EB6A509D-C350-214C-9463-AFE20F750D99}"/>
              </a:ext>
            </a:extLst>
          </p:cNvPr>
          <p:cNvSpPr>
            <a:spLocks noGrp="1"/>
          </p:cNvSpPr>
          <p:nvPr>
            <p:ph type="sldNum" sz="quarter" idx="12"/>
          </p:nvPr>
        </p:nvSpPr>
        <p:spPr/>
        <p:txBody>
          <a:bodyPr/>
          <a:lstStyle/>
          <a:p>
            <a:fld id="{A2EF37A0-74FC-AB4F-AE4C-D9BFC6719E9F}" type="slidenum">
              <a:rPr lang="en-US" smtClean="0"/>
              <a:t>3</a:t>
            </a:fld>
            <a:endParaRPr lang="en-US"/>
          </a:p>
        </p:txBody>
      </p:sp>
    </p:spTree>
    <p:extLst>
      <p:ext uri="{BB962C8B-B14F-4D97-AF65-F5344CB8AC3E}">
        <p14:creationId xmlns:p14="http://schemas.microsoft.com/office/powerpoint/2010/main" val="19919155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dirty="0"/>
              <a:t>Discussion Point!</a:t>
            </a:r>
          </a:p>
        </p:txBody>
      </p:sp>
      <mc:AlternateContent xmlns:mc="http://schemas.openxmlformats.org/markup-compatibility/2006" xmlns:a14="http://schemas.microsoft.com/office/drawing/2010/main">
        <mc:Choice Requires="a14">
          <p:sp>
            <p:nvSpPr>
              <p:cNvPr id="17411" name="Rectangle 3"/>
              <p:cNvSpPr>
                <a:spLocks noGrp="1" noChangeArrowheads="1"/>
              </p:cNvSpPr>
              <p:nvPr>
                <p:ph idx="1"/>
              </p:nvPr>
            </p:nvSpPr>
            <p:spPr/>
            <p:txBody>
              <a:bodyPr/>
              <a:lstStyle/>
              <a:p>
                <a:r>
                  <a:rPr lang="en-US" dirty="0"/>
                  <a:t>What is the value of U([2,4,8]) </a:t>
                </a:r>
                <a:r>
                  <a:rPr lang="en-US" dirty="0">
                    <a:sym typeface="Symbol" pitchFamily="18" charset="2"/>
                  </a:rPr>
                  <a:t>with </a:t>
                </a:r>
                <a14:m>
                  <m:oMath xmlns:m="http://schemas.openxmlformats.org/officeDocument/2006/math">
                    <m:r>
                      <a:rPr lang="en-US" smtClean="0">
                        <a:latin typeface="Cambria Math" panose="02040503050406030204" pitchFamily="18" charset="0"/>
                        <a:sym typeface="Symbol" pitchFamily="18" charset="2"/>
                      </a:rPr>
                      <m:t>𝛾</m:t>
                    </m:r>
                    <m:r>
                      <a:rPr lang="en-US" smtClean="0">
                        <a:latin typeface="Cambria Math" panose="02040503050406030204" pitchFamily="18" charset="0"/>
                        <a:sym typeface="Symbol" pitchFamily="18" charset="2"/>
                      </a:rPr>
                      <m:t>=0.5</m:t>
                    </m:r>
                  </m:oMath>
                </a14:m>
                <a:r>
                  <a:rPr lang="en-US" dirty="0">
                    <a:sym typeface="Symbol" pitchFamily="18" charset="2"/>
                  </a:rPr>
                  <a:t>     ???????????????</a:t>
                </a:r>
              </a:p>
              <a:p>
                <a:r>
                  <a:rPr lang="en-US" dirty="0">
                    <a:sym typeface="Symbol" pitchFamily="18" charset="2"/>
                  </a:rPr>
                  <a:t>( U(</a:t>
                </a:r>
                <a14:m>
                  <m:oMath xmlns:m="http://schemas.openxmlformats.org/officeDocument/2006/math">
                    <m:r>
                      <a:rPr lang="en-US" smtClean="0">
                        <a:latin typeface="Cambria Math" panose="02040503050406030204" pitchFamily="18" charset="0"/>
                        <a:sym typeface="Symbol" pitchFamily="18" charset="2"/>
                      </a:rPr>
                      <m:t>⋅</m:t>
                    </m:r>
                  </m:oMath>
                </a14:m>
                <a:r>
                  <a:rPr lang="en-US" dirty="0">
                    <a:sym typeface="Symbol" pitchFamily="18" charset="2"/>
                  </a:rPr>
                  <a:t>) is the total utility of a reward sequence. )</a:t>
                </a:r>
              </a:p>
              <a:p>
                <a:endParaRPr lang="en-US" dirty="0">
                  <a:sym typeface="Symbol" pitchFamily="18" charset="2"/>
                </a:endParaRPr>
              </a:p>
              <a:p>
                <a:pPr lvl="1"/>
                <a:r>
                  <a:rPr lang="en-US" dirty="0">
                    <a:sym typeface="Symbol" pitchFamily="18" charset="2"/>
                  </a:rPr>
                  <a:t>3</a:t>
                </a:r>
              </a:p>
              <a:p>
                <a:pPr lvl="1"/>
                <a:r>
                  <a:rPr lang="en-US" dirty="0">
                    <a:sym typeface="Symbol" pitchFamily="18" charset="2"/>
                  </a:rPr>
                  <a:t>6</a:t>
                </a:r>
              </a:p>
              <a:p>
                <a:pPr lvl="1"/>
                <a:r>
                  <a:rPr lang="en-US" dirty="0">
                    <a:sym typeface="Symbol" pitchFamily="18" charset="2"/>
                  </a:rPr>
                  <a:t>7</a:t>
                </a:r>
              </a:p>
              <a:p>
                <a:pPr lvl="1"/>
                <a:r>
                  <a:rPr lang="en-US" dirty="0">
                    <a:sym typeface="Symbol" pitchFamily="18" charset="2"/>
                  </a:rPr>
                  <a:t>14</a:t>
                </a:r>
              </a:p>
              <a:p>
                <a:pPr marL="274320" lvl="1" indent="0">
                  <a:buNone/>
                </a:pPr>
                <a:endParaRPr lang="en-US" dirty="0">
                  <a:sym typeface="Symbol" pitchFamily="18" charset="2"/>
                </a:endParaRPr>
              </a:p>
              <a:p>
                <a:pPr marL="274320" lvl="1" indent="0">
                  <a:buNone/>
                </a:pPr>
                <a:endParaRPr lang="en-US" b="1" dirty="0">
                  <a:sym typeface="Symbol" pitchFamily="18" charset="2"/>
                </a:endParaRPr>
              </a:p>
              <a:p>
                <a:pPr marL="274320" lvl="1" indent="0">
                  <a:buNone/>
                </a:pPr>
                <a:r>
                  <a:rPr lang="en-US" b="1" dirty="0"/>
                  <a:t>Bonus: What is the value of U([8,4,2]) </a:t>
                </a:r>
                <a:r>
                  <a:rPr lang="en-US" b="1" dirty="0">
                    <a:sym typeface="Symbol" pitchFamily="18" charset="2"/>
                  </a:rPr>
                  <a:t>with </a:t>
                </a:r>
                <a14:m>
                  <m:oMath xmlns:m="http://schemas.openxmlformats.org/officeDocument/2006/math">
                    <m:r>
                      <a:rPr lang="en-US" b="1" i="1">
                        <a:latin typeface="Cambria Math" panose="02040503050406030204" pitchFamily="18" charset="0"/>
                        <a:sym typeface="Symbol" pitchFamily="18" charset="2"/>
                      </a:rPr>
                      <m:t>𝛄</m:t>
                    </m:r>
                    <m:r>
                      <a:rPr lang="en-US" b="1">
                        <a:latin typeface="Cambria Math" panose="02040503050406030204" pitchFamily="18" charset="0"/>
                        <a:sym typeface="Symbol" pitchFamily="18" charset="2"/>
                      </a:rPr>
                      <m:t>=</m:t>
                    </m:r>
                    <m:r>
                      <a:rPr lang="en-US" b="1" i="1">
                        <a:latin typeface="Cambria Math" panose="02040503050406030204" pitchFamily="18" charset="0"/>
                        <a:sym typeface="Symbol" pitchFamily="18" charset="2"/>
                      </a:rPr>
                      <m:t>𝟎</m:t>
                    </m:r>
                    <m:r>
                      <a:rPr lang="en-US" b="1">
                        <a:latin typeface="Cambria Math" panose="02040503050406030204" pitchFamily="18" charset="0"/>
                        <a:sym typeface="Symbol" pitchFamily="18" charset="2"/>
                      </a:rPr>
                      <m:t>.</m:t>
                    </m:r>
                    <m:r>
                      <a:rPr lang="en-US" b="1" i="1">
                        <a:latin typeface="Cambria Math" panose="02040503050406030204" pitchFamily="18" charset="0"/>
                        <a:sym typeface="Symbol" pitchFamily="18" charset="2"/>
                      </a:rPr>
                      <m:t>𝟓</m:t>
                    </m:r>
                  </m:oMath>
                </a14:m>
                <a:r>
                  <a:rPr lang="en-US" b="1" dirty="0">
                    <a:sym typeface="Symbol" pitchFamily="18" charset="2"/>
                  </a:rPr>
                  <a:t>       ?????????????</a:t>
                </a:r>
              </a:p>
              <a:p>
                <a:pPr lvl="1"/>
                <a:endParaRPr lang="en-US" dirty="0">
                  <a:sym typeface="Symbol" pitchFamily="18" charset="2"/>
                </a:endParaRPr>
              </a:p>
            </p:txBody>
          </p:sp>
        </mc:Choice>
        <mc:Fallback xmlns="">
          <p:sp>
            <p:nvSpPr>
              <p:cNvPr id="17411" name="Rectangle 3"/>
              <p:cNvSpPr>
                <a:spLocks noGrp="1" noRot="1" noChangeAspect="1" noMove="1" noResize="1" noEditPoints="1" noAdjustHandles="1" noChangeArrowheads="1" noChangeShapeType="1" noTextEdit="1"/>
              </p:cNvSpPr>
              <p:nvPr>
                <p:ph idx="1"/>
              </p:nvPr>
            </p:nvSpPr>
            <p:spPr>
              <a:blipFill>
                <a:blip r:embed="rId3"/>
                <a:stretch>
                  <a:fillRect l="-625" t="-58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F60EA81-B1D2-174F-BAF3-499006A22C90}"/>
              </a:ext>
            </a:extLst>
          </p:cNvPr>
          <p:cNvSpPr>
            <a:spLocks noGrp="1"/>
          </p:cNvSpPr>
          <p:nvPr>
            <p:ph type="sldNum" sz="quarter" idx="12"/>
          </p:nvPr>
        </p:nvSpPr>
        <p:spPr/>
        <p:txBody>
          <a:bodyPr/>
          <a:lstStyle/>
          <a:p>
            <a:fld id="{A2EF37A0-74FC-AB4F-AE4C-D9BFC6719E9F}" type="slidenum">
              <a:rPr lang="en-US" smtClean="0"/>
              <a:pPr/>
              <a:t>30</a:t>
            </a:fld>
            <a:endParaRPr lang="en-US"/>
          </a:p>
        </p:txBody>
      </p:sp>
    </p:spTree>
    <p:extLst>
      <p:ext uri="{BB962C8B-B14F-4D97-AF65-F5344CB8AC3E}">
        <p14:creationId xmlns:p14="http://schemas.microsoft.com/office/powerpoint/2010/main" val="62573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dirty="0"/>
              <a:t>Discussion Point!</a:t>
            </a:r>
          </a:p>
        </p:txBody>
      </p:sp>
      <mc:AlternateContent xmlns:mc="http://schemas.openxmlformats.org/markup-compatibility/2006" xmlns:a14="http://schemas.microsoft.com/office/drawing/2010/main">
        <mc:Choice Requires="a14">
          <p:sp>
            <p:nvSpPr>
              <p:cNvPr id="17411" name="Rectangle 3"/>
              <p:cNvSpPr>
                <a:spLocks noGrp="1" noChangeArrowheads="1"/>
              </p:cNvSpPr>
              <p:nvPr>
                <p:ph idx="1"/>
              </p:nvPr>
            </p:nvSpPr>
            <p:spPr/>
            <p:txBody>
              <a:bodyPr/>
              <a:lstStyle/>
              <a:p>
                <a:r>
                  <a:rPr lang="en-US" dirty="0"/>
                  <a:t>What is the value of U([2,4,8]) </a:t>
                </a:r>
                <a:r>
                  <a:rPr lang="en-US" dirty="0">
                    <a:sym typeface="Symbol" pitchFamily="18" charset="2"/>
                  </a:rPr>
                  <a:t>with </a:t>
                </a:r>
                <a14:m>
                  <m:oMath xmlns:m="http://schemas.openxmlformats.org/officeDocument/2006/math">
                    <m:r>
                      <a:rPr lang="en-US" smtClean="0">
                        <a:latin typeface="Cambria Math" panose="02040503050406030204" pitchFamily="18" charset="0"/>
                        <a:sym typeface="Symbol" pitchFamily="18" charset="2"/>
                      </a:rPr>
                      <m:t>𝛾</m:t>
                    </m:r>
                    <m:r>
                      <a:rPr lang="en-US" smtClean="0">
                        <a:latin typeface="Cambria Math" panose="02040503050406030204" pitchFamily="18" charset="0"/>
                        <a:sym typeface="Symbol" pitchFamily="18" charset="2"/>
                      </a:rPr>
                      <m:t>=0.5</m:t>
                    </m:r>
                  </m:oMath>
                </a14:m>
                <a:r>
                  <a:rPr lang="en-US" dirty="0">
                    <a:sym typeface="Symbol" pitchFamily="18" charset="2"/>
                  </a:rPr>
                  <a:t>     ???????????????</a:t>
                </a:r>
              </a:p>
              <a:p>
                <a:r>
                  <a:rPr lang="en-US" dirty="0">
                    <a:sym typeface="Symbol" pitchFamily="18" charset="2"/>
                  </a:rPr>
                  <a:t>( U(</a:t>
                </a:r>
                <a14:m>
                  <m:oMath xmlns:m="http://schemas.openxmlformats.org/officeDocument/2006/math">
                    <m:r>
                      <a:rPr lang="en-US" smtClean="0">
                        <a:latin typeface="Cambria Math" panose="02040503050406030204" pitchFamily="18" charset="0"/>
                        <a:sym typeface="Symbol" pitchFamily="18" charset="2"/>
                      </a:rPr>
                      <m:t>⋅</m:t>
                    </m:r>
                  </m:oMath>
                </a14:m>
                <a:r>
                  <a:rPr lang="en-US" dirty="0">
                    <a:sym typeface="Symbol" pitchFamily="18" charset="2"/>
                  </a:rPr>
                  <a:t>) is the total utility of a reward sequence. )</a:t>
                </a:r>
              </a:p>
              <a:p>
                <a:endParaRPr lang="en-US" dirty="0">
                  <a:sym typeface="Symbol" pitchFamily="18" charset="2"/>
                </a:endParaRPr>
              </a:p>
              <a:p>
                <a:pPr lvl="1"/>
                <a:r>
                  <a:rPr lang="en-US" dirty="0">
                    <a:sym typeface="Symbol" pitchFamily="18" charset="2"/>
                  </a:rPr>
                  <a:t>3</a:t>
                </a:r>
              </a:p>
              <a:p>
                <a:pPr lvl="1"/>
                <a:r>
                  <a:rPr lang="en-US" dirty="0">
                    <a:sym typeface="Symbol" pitchFamily="18" charset="2"/>
                  </a:rPr>
                  <a:t>6</a:t>
                </a:r>
              </a:p>
              <a:p>
                <a:pPr lvl="1"/>
                <a:r>
                  <a:rPr lang="en-US" dirty="0">
                    <a:sym typeface="Symbol" pitchFamily="18" charset="2"/>
                  </a:rPr>
                  <a:t>7</a:t>
                </a:r>
              </a:p>
              <a:p>
                <a:pPr lvl="1"/>
                <a:r>
                  <a:rPr lang="en-US" dirty="0">
                    <a:sym typeface="Symbol" pitchFamily="18" charset="2"/>
                  </a:rPr>
                  <a:t>14</a:t>
                </a:r>
              </a:p>
              <a:p>
                <a:pPr marL="274320" lvl="1" indent="0">
                  <a:buNone/>
                </a:pPr>
                <a:endParaRPr lang="en-US" dirty="0">
                  <a:sym typeface="Symbol" pitchFamily="18" charset="2"/>
                </a:endParaRPr>
              </a:p>
              <a:p>
                <a:pPr marL="274320" lvl="1" indent="0">
                  <a:buNone/>
                </a:pPr>
                <a:endParaRPr lang="en-US" b="1" dirty="0">
                  <a:sym typeface="Symbol" pitchFamily="18" charset="2"/>
                </a:endParaRPr>
              </a:p>
              <a:p>
                <a:pPr marL="274320" lvl="1" indent="0">
                  <a:buNone/>
                </a:pPr>
                <a:r>
                  <a:rPr lang="en-US" b="1" dirty="0"/>
                  <a:t>Bonus: What is the value of U([8,4,2]) </a:t>
                </a:r>
                <a:r>
                  <a:rPr lang="en-US" b="1" dirty="0">
                    <a:sym typeface="Symbol" pitchFamily="18" charset="2"/>
                  </a:rPr>
                  <a:t>with </a:t>
                </a:r>
                <a14:m>
                  <m:oMath xmlns:m="http://schemas.openxmlformats.org/officeDocument/2006/math">
                    <m:r>
                      <a:rPr lang="en-US" b="1" i="1">
                        <a:latin typeface="Cambria Math" panose="02040503050406030204" pitchFamily="18" charset="0"/>
                        <a:sym typeface="Symbol" pitchFamily="18" charset="2"/>
                      </a:rPr>
                      <m:t>𝛄</m:t>
                    </m:r>
                    <m:r>
                      <a:rPr lang="en-US" b="1">
                        <a:latin typeface="Cambria Math" panose="02040503050406030204" pitchFamily="18" charset="0"/>
                        <a:sym typeface="Symbol" pitchFamily="18" charset="2"/>
                      </a:rPr>
                      <m:t>=</m:t>
                    </m:r>
                    <m:r>
                      <a:rPr lang="en-US" b="1" i="1">
                        <a:latin typeface="Cambria Math" panose="02040503050406030204" pitchFamily="18" charset="0"/>
                        <a:sym typeface="Symbol" pitchFamily="18" charset="2"/>
                      </a:rPr>
                      <m:t>𝟎</m:t>
                    </m:r>
                    <m:r>
                      <a:rPr lang="en-US" b="1">
                        <a:latin typeface="Cambria Math" panose="02040503050406030204" pitchFamily="18" charset="0"/>
                        <a:sym typeface="Symbol" pitchFamily="18" charset="2"/>
                      </a:rPr>
                      <m:t>.</m:t>
                    </m:r>
                    <m:r>
                      <a:rPr lang="en-US" b="1" i="1">
                        <a:latin typeface="Cambria Math" panose="02040503050406030204" pitchFamily="18" charset="0"/>
                        <a:sym typeface="Symbol" pitchFamily="18" charset="2"/>
                      </a:rPr>
                      <m:t>𝟓</m:t>
                    </m:r>
                  </m:oMath>
                </a14:m>
                <a:r>
                  <a:rPr lang="en-US" b="1" dirty="0">
                    <a:sym typeface="Symbol" pitchFamily="18" charset="2"/>
                  </a:rPr>
                  <a:t>       ?????????????</a:t>
                </a:r>
              </a:p>
              <a:p>
                <a:pPr lvl="1"/>
                <a:endParaRPr lang="en-US" dirty="0">
                  <a:sym typeface="Symbol" pitchFamily="18" charset="2"/>
                </a:endParaRPr>
              </a:p>
            </p:txBody>
          </p:sp>
        </mc:Choice>
        <mc:Fallback xmlns="">
          <p:sp>
            <p:nvSpPr>
              <p:cNvPr id="17411" name="Rectangle 3"/>
              <p:cNvSpPr>
                <a:spLocks noGrp="1" noRot="1" noChangeAspect="1" noMove="1" noResize="1" noEditPoints="1" noAdjustHandles="1" noChangeArrowheads="1" noChangeShapeType="1" noTextEdit="1"/>
              </p:cNvSpPr>
              <p:nvPr>
                <p:ph idx="1"/>
              </p:nvPr>
            </p:nvSpPr>
            <p:spPr>
              <a:blipFill>
                <a:blip r:embed="rId3"/>
                <a:stretch>
                  <a:fillRect l="-625" t="-58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F60EA81-B1D2-174F-BAF3-499006A22C90}"/>
              </a:ext>
            </a:extLst>
          </p:cNvPr>
          <p:cNvSpPr>
            <a:spLocks noGrp="1"/>
          </p:cNvSpPr>
          <p:nvPr>
            <p:ph type="sldNum" sz="quarter" idx="12"/>
          </p:nvPr>
        </p:nvSpPr>
        <p:spPr/>
        <p:txBody>
          <a:bodyPr/>
          <a:lstStyle/>
          <a:p>
            <a:fld id="{A2EF37A0-74FC-AB4F-AE4C-D9BFC6719E9F}" type="slidenum">
              <a:rPr lang="en-US" smtClean="0"/>
              <a:pPr/>
              <a:t>31</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9D105E3-66A1-0644-ABAF-C1ADE28587DD}"/>
                  </a:ext>
                </a:extLst>
              </p:cNvPr>
              <p:cNvSpPr txBox="1"/>
              <p:nvPr/>
            </p:nvSpPr>
            <p:spPr>
              <a:xfrm>
                <a:off x="402001" y="4637021"/>
                <a:ext cx="965636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0</m:t>
                          </m:r>
                        </m:sup>
                      </m:sSup>
                      <m:r>
                        <a:rPr lang="en-US" sz="2400" b="0" i="1" smtClean="0">
                          <a:solidFill>
                            <a:srgbClr val="C00000"/>
                          </a:solidFill>
                          <a:latin typeface="Cambria Math" panose="02040503050406030204" pitchFamily="18" charset="0"/>
                        </a:rPr>
                        <m:t>×2+</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1</m:t>
                          </m:r>
                        </m:sup>
                      </m:sSup>
                      <m:r>
                        <a:rPr lang="en-US" sz="2400" i="1">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4+</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2</m:t>
                          </m:r>
                        </m:sup>
                      </m:sSup>
                      <m:r>
                        <a:rPr lang="en-US" sz="2400" i="1">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8=2+0.5×4+0.5×0.5×8=2+2+2=6</m:t>
                      </m:r>
                    </m:oMath>
                  </m:oMathPara>
                </a14:m>
                <a:endParaRPr lang="en-US" sz="2400" dirty="0">
                  <a:solidFill>
                    <a:srgbClr val="C00000"/>
                  </a:solidFill>
                </a:endParaRPr>
              </a:p>
            </p:txBody>
          </p:sp>
        </mc:Choice>
        <mc:Fallback xmlns="">
          <p:sp>
            <p:nvSpPr>
              <p:cNvPr id="5" name="TextBox 4">
                <a:extLst>
                  <a:ext uri="{FF2B5EF4-FFF2-40B4-BE49-F238E27FC236}">
                    <a16:creationId xmlns:a16="http://schemas.microsoft.com/office/drawing/2014/main" id="{A9D105E3-66A1-0644-ABAF-C1ADE28587DD}"/>
                  </a:ext>
                </a:extLst>
              </p:cNvPr>
              <p:cNvSpPr txBox="1">
                <a:spLocks noRot="1" noChangeAspect="1" noMove="1" noResize="1" noEditPoints="1" noAdjustHandles="1" noChangeArrowheads="1" noChangeShapeType="1" noTextEdit="1"/>
              </p:cNvSpPr>
              <p:nvPr/>
            </p:nvSpPr>
            <p:spPr>
              <a:xfrm>
                <a:off x="402001" y="4637021"/>
                <a:ext cx="9656361" cy="461665"/>
              </a:xfrm>
              <a:prstGeom prst="rect">
                <a:avLst/>
              </a:prstGeom>
              <a:blipFill>
                <a:blip r:embed="rId4"/>
                <a:stretch>
                  <a:fillRect b="-10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E8499E2-7B80-3D4B-8945-C4B9F1BDA9B0}"/>
                  </a:ext>
                </a:extLst>
              </p:cNvPr>
              <p:cNvSpPr txBox="1"/>
              <p:nvPr/>
            </p:nvSpPr>
            <p:spPr>
              <a:xfrm>
                <a:off x="402001" y="5837227"/>
                <a:ext cx="1029115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0</m:t>
                          </m:r>
                        </m:sup>
                      </m:sSup>
                      <m:r>
                        <a:rPr lang="en-US" sz="2400" b="0" i="1" smtClean="0">
                          <a:solidFill>
                            <a:srgbClr val="C00000"/>
                          </a:solidFill>
                          <a:latin typeface="Cambria Math" panose="02040503050406030204" pitchFamily="18" charset="0"/>
                        </a:rPr>
                        <m:t>×8+</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1</m:t>
                          </m:r>
                        </m:sup>
                      </m:sSup>
                      <m:r>
                        <a:rPr lang="en-US" sz="2400" i="1">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4+</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2</m:t>
                          </m:r>
                        </m:sup>
                      </m:sSup>
                      <m:r>
                        <a:rPr lang="en-US" sz="2400" i="1">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2=8+0.5×4+0.5×0.5×2=8+2+0.5=10.5</m:t>
                      </m:r>
                    </m:oMath>
                  </m:oMathPara>
                </a14:m>
                <a:endParaRPr lang="en-US" sz="2400" dirty="0">
                  <a:solidFill>
                    <a:srgbClr val="C00000"/>
                  </a:solidFill>
                </a:endParaRPr>
              </a:p>
            </p:txBody>
          </p:sp>
        </mc:Choice>
        <mc:Fallback xmlns="">
          <p:sp>
            <p:nvSpPr>
              <p:cNvPr id="6" name="TextBox 5">
                <a:extLst>
                  <a:ext uri="{FF2B5EF4-FFF2-40B4-BE49-F238E27FC236}">
                    <a16:creationId xmlns:a16="http://schemas.microsoft.com/office/drawing/2014/main" id="{7E8499E2-7B80-3D4B-8945-C4B9F1BDA9B0}"/>
                  </a:ext>
                </a:extLst>
              </p:cNvPr>
              <p:cNvSpPr txBox="1">
                <a:spLocks noRot="1" noChangeAspect="1" noMove="1" noResize="1" noEditPoints="1" noAdjustHandles="1" noChangeArrowheads="1" noChangeShapeType="1" noTextEdit="1"/>
              </p:cNvSpPr>
              <p:nvPr/>
            </p:nvSpPr>
            <p:spPr>
              <a:xfrm>
                <a:off x="402001" y="5837227"/>
                <a:ext cx="10291151" cy="461665"/>
              </a:xfrm>
              <a:prstGeom prst="rect">
                <a:avLst/>
              </a:prstGeom>
              <a:blipFill>
                <a:blip r:embed="rId5"/>
                <a:stretch>
                  <a:fillRect b="-8108"/>
                </a:stretch>
              </a:blipFill>
            </p:spPr>
            <p:txBody>
              <a:bodyPr/>
              <a:lstStyle/>
              <a:p>
                <a:r>
                  <a:rPr lang="en-US">
                    <a:noFill/>
                  </a:rPr>
                  <a:t> </a:t>
                </a:r>
              </a:p>
            </p:txBody>
          </p:sp>
        </mc:Fallback>
      </mc:AlternateContent>
    </p:spTree>
    <p:extLst>
      <p:ext uri="{BB962C8B-B14F-4D97-AF65-F5344CB8AC3E}">
        <p14:creationId xmlns:p14="http://schemas.microsoft.com/office/powerpoint/2010/main" val="399867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dirty="0"/>
              <a:t>Stationary Preferences</a:t>
            </a:r>
          </a:p>
        </p:txBody>
      </p:sp>
      <p:sp>
        <p:nvSpPr>
          <p:cNvPr id="1724419" name="Rectangle 3"/>
          <p:cNvSpPr>
            <a:spLocks noGrp="1" noChangeArrowheads="1"/>
          </p:cNvSpPr>
          <p:nvPr>
            <p:ph idx="1"/>
          </p:nvPr>
        </p:nvSpPr>
        <p:spPr/>
        <p:txBody>
          <a:bodyPr>
            <a:normAutofit fontScale="92500" lnSpcReduction="20000"/>
          </a:bodyPr>
          <a:lstStyle/>
          <a:p>
            <a:r>
              <a:rPr lang="en-US" dirty="0"/>
              <a:t>Theorem: if we assume stationary preferences:</a:t>
            </a:r>
          </a:p>
          <a:p>
            <a:endParaRPr lang="en-US" dirty="0"/>
          </a:p>
          <a:p>
            <a:endParaRPr lang="en-US" dirty="0"/>
          </a:p>
          <a:p>
            <a:endParaRPr lang="en-US" dirty="0"/>
          </a:p>
          <a:p>
            <a:endParaRPr lang="en-US" dirty="0"/>
          </a:p>
          <a:p>
            <a:endParaRPr lang="en-US" dirty="0"/>
          </a:p>
          <a:p>
            <a:endParaRPr lang="en-US" dirty="0"/>
          </a:p>
          <a:p>
            <a:r>
              <a:rPr lang="en-US" dirty="0"/>
              <a:t>Then: there are only two ways to define utilities</a:t>
            </a:r>
          </a:p>
          <a:p>
            <a:pPr lvl="1"/>
            <a:endParaRPr lang="en-US" dirty="0"/>
          </a:p>
          <a:p>
            <a:pPr lvl="1"/>
            <a:r>
              <a:rPr lang="en-US" dirty="0"/>
              <a:t>Additive utility:</a:t>
            </a:r>
          </a:p>
          <a:p>
            <a:pPr lvl="1"/>
            <a:endParaRPr lang="en-US" dirty="0"/>
          </a:p>
          <a:p>
            <a:pPr lvl="1"/>
            <a:r>
              <a:rPr lang="en-US" dirty="0"/>
              <a:t>Discounted utility:</a:t>
            </a:r>
          </a:p>
        </p:txBody>
      </p:sp>
      <p:sp>
        <p:nvSpPr>
          <p:cNvPr id="2" name="Slide Number Placeholder 1">
            <a:extLst>
              <a:ext uri="{FF2B5EF4-FFF2-40B4-BE49-F238E27FC236}">
                <a16:creationId xmlns:a16="http://schemas.microsoft.com/office/drawing/2014/main" id="{961DAD80-F42E-CD46-80B7-8EAC6993D012}"/>
              </a:ext>
            </a:extLst>
          </p:cNvPr>
          <p:cNvSpPr>
            <a:spLocks noGrp="1"/>
          </p:cNvSpPr>
          <p:nvPr>
            <p:ph type="sldNum" sz="quarter" idx="12"/>
          </p:nvPr>
        </p:nvSpPr>
        <p:spPr/>
        <p:txBody>
          <a:bodyPr/>
          <a:lstStyle/>
          <a:p>
            <a:fld id="{A2EF37A0-74FC-AB4F-AE4C-D9BFC6719E9F}" type="slidenum">
              <a:rPr lang="en-US" smtClean="0"/>
              <a:pPr/>
              <a:t>32</a:t>
            </a:fld>
            <a:endParaRPr lang="en-US"/>
          </a:p>
        </p:txBody>
      </p:sp>
      <p:pic>
        <p:nvPicPr>
          <p:cNvPr id="1724420" name="Picture 4" descr="txp_fig"/>
          <p:cNvPicPr>
            <a:picLocks noChangeAspect="1" noChangeArrowheads="1"/>
          </p:cNvPicPr>
          <p:nvPr>
            <p:custDataLst>
              <p:tags r:id="rId1"/>
            </p:custDataLst>
          </p:nvPr>
        </p:nvPicPr>
        <p:blipFill>
          <a:blip r:embed="rId7" cstate="print">
            <a:extLst>
              <a:ext uri="{28A0092B-C50C-407E-A947-70E740481C1C}">
                <a14:useLocalDpi xmlns:a14="http://schemas.microsoft.com/office/drawing/2010/main"/>
              </a:ext>
            </a:extLst>
          </a:blip>
          <a:srcRect/>
          <a:stretch>
            <a:fillRect/>
          </a:stretch>
        </p:blipFill>
        <p:spPr bwMode="auto">
          <a:xfrm rot="5400000">
            <a:off x="4191000" y="2755900"/>
            <a:ext cx="508000" cy="406400"/>
          </a:xfrm>
          <a:prstGeom prst="rect">
            <a:avLst/>
          </a:prstGeom>
          <a:noFill/>
          <a:ln w="9525">
            <a:noFill/>
            <a:miter lim="800000"/>
            <a:headEnd/>
            <a:tailEnd/>
          </a:ln>
        </p:spPr>
      </p:pic>
      <p:pic>
        <p:nvPicPr>
          <p:cNvPr id="13317" name="Picture 9" descr="txp_fig"/>
          <p:cNvPicPr>
            <a:picLocks noChangeAspect="1"/>
          </p:cNvPicPr>
          <p:nvPr>
            <p:custDataLst>
              <p:tags r:id="rId2"/>
            </p:custDataLst>
          </p:nvPr>
        </p:nvPicPr>
        <p:blipFill>
          <a:blip r:embed="rId8" cstate="print"/>
          <a:srcRect/>
          <a:stretch>
            <a:fillRect/>
          </a:stretch>
        </p:blipFill>
        <p:spPr bwMode="auto">
          <a:xfrm>
            <a:off x="3625985" y="4970183"/>
            <a:ext cx="5795912" cy="319224"/>
          </a:xfrm>
          <a:prstGeom prst="rect">
            <a:avLst/>
          </a:prstGeom>
          <a:noFill/>
          <a:ln w="9525">
            <a:noFill/>
            <a:miter lim="800000"/>
            <a:headEnd/>
            <a:tailEnd/>
          </a:ln>
        </p:spPr>
      </p:pic>
      <p:pic>
        <p:nvPicPr>
          <p:cNvPr id="13318" name="Picture 10" descr="txp_fig"/>
          <p:cNvPicPr>
            <a:picLocks noChangeAspect="1"/>
          </p:cNvPicPr>
          <p:nvPr>
            <p:custDataLst>
              <p:tags r:id="rId3"/>
            </p:custDataLst>
          </p:nvPr>
        </p:nvPicPr>
        <p:blipFill>
          <a:blip r:embed="rId9" cstate="print"/>
          <a:srcRect/>
          <a:stretch>
            <a:fillRect/>
          </a:stretch>
        </p:blipFill>
        <p:spPr bwMode="auto">
          <a:xfrm>
            <a:off x="3630537" y="5518007"/>
            <a:ext cx="5955524" cy="364115"/>
          </a:xfrm>
          <a:prstGeom prst="rect">
            <a:avLst/>
          </a:prstGeom>
          <a:noFill/>
          <a:ln w="9525">
            <a:noFill/>
            <a:miter lim="800000"/>
            <a:headEnd/>
            <a:tailEnd/>
          </a:ln>
        </p:spPr>
      </p:pic>
      <p:pic>
        <p:nvPicPr>
          <p:cNvPr id="8" name="Picture 2"/>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8003432" y="1320800"/>
            <a:ext cx="3927056" cy="3276600"/>
          </a:xfrm>
          <a:prstGeom prst="rect">
            <a:avLst/>
          </a:prstGeom>
          <a:noFill/>
        </p:spPr>
      </p:pic>
      <p:pic>
        <p:nvPicPr>
          <p:cNvPr id="12" name="Picture 11" descr="TP_tmp.png"/>
          <p:cNvPicPr>
            <a:picLocks noChangeAspect="1"/>
          </p:cNvPicPr>
          <p:nvPr>
            <p:custDataLst>
              <p:tags r:id="rId4"/>
            </p:custDataLst>
          </p:nvPr>
        </p:nvPicPr>
        <p:blipFill>
          <a:blip r:embed="rId11" cstate="print">
            <a:extLst>
              <a:ext uri="{28A0092B-C50C-407E-A947-70E740481C1C}">
                <a14:useLocalDpi xmlns:a14="http://schemas.microsoft.com/office/drawing/2010/main"/>
              </a:ext>
            </a:extLst>
          </a:blip>
          <a:stretch>
            <a:fillRect/>
          </a:stretch>
        </p:blipFill>
        <p:spPr>
          <a:xfrm>
            <a:off x="2514600" y="2184808"/>
            <a:ext cx="3733800" cy="405992"/>
          </a:xfrm>
          <a:prstGeom prst="rect">
            <a:avLst/>
          </a:prstGeom>
        </p:spPr>
      </p:pic>
      <p:pic>
        <p:nvPicPr>
          <p:cNvPr id="14" name="Picture 13" descr="TP_tmp.png"/>
          <p:cNvPicPr>
            <a:picLocks noChangeAspect="1"/>
          </p:cNvPicPr>
          <p:nvPr>
            <p:custDataLst>
              <p:tags r:id="rId5"/>
            </p:custDataLst>
          </p:nvPr>
        </p:nvPicPr>
        <p:blipFill>
          <a:blip r:embed="rId12" cstate="print">
            <a:extLst>
              <a:ext uri="{28A0092B-C50C-407E-A947-70E740481C1C}">
                <a14:useLocalDpi xmlns:a14="http://schemas.microsoft.com/office/drawing/2010/main"/>
              </a:ext>
            </a:extLst>
          </a:blip>
          <a:stretch>
            <a:fillRect/>
          </a:stretch>
        </p:blipFill>
        <p:spPr bwMode="auto">
          <a:xfrm>
            <a:off x="2209800" y="3327888"/>
            <a:ext cx="4398499" cy="405912"/>
          </a:xfrm>
          <a:prstGeom prst="rect">
            <a:avLst/>
          </a:prstGeom>
          <a:noFill/>
          <a:ln/>
          <a:effectLst/>
        </p:spPr>
      </p:pic>
    </p:spTree>
    <p:extLst>
      <p:ext uri="{BB962C8B-B14F-4D97-AF65-F5344CB8AC3E}">
        <p14:creationId xmlns:p14="http://schemas.microsoft.com/office/powerpoint/2010/main" val="2918088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244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244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2441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2441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24419">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a:t>Infinite Utilities?!</a:t>
            </a:r>
          </a:p>
        </p:txBody>
      </p:sp>
      <p:sp>
        <p:nvSpPr>
          <p:cNvPr id="1725443" name="Rectangle 3"/>
          <p:cNvSpPr>
            <a:spLocks noGrp="1" noChangeArrowheads="1"/>
          </p:cNvSpPr>
          <p:nvPr>
            <p:ph idx="1"/>
          </p:nvPr>
        </p:nvSpPr>
        <p:spPr/>
        <p:txBody>
          <a:bodyPr>
            <a:normAutofit fontScale="92500" lnSpcReduction="10000"/>
          </a:bodyPr>
          <a:lstStyle/>
          <a:p>
            <a:r>
              <a:rPr lang="en-US" dirty="0"/>
              <a:t>Problem: What if the game lasts forever?  Do we get infinite rewards?</a:t>
            </a:r>
          </a:p>
          <a:p>
            <a:pPr lvl="3"/>
            <a:endParaRPr lang="en-US" dirty="0"/>
          </a:p>
          <a:p>
            <a:r>
              <a:rPr lang="en-US" dirty="0"/>
              <a:t>Solutions:</a:t>
            </a:r>
          </a:p>
          <a:p>
            <a:pPr lvl="1"/>
            <a:r>
              <a:rPr lang="en-US" dirty="0"/>
              <a:t>Finite horizon: (similar to depth-limited search)</a:t>
            </a:r>
          </a:p>
          <a:p>
            <a:pPr lvl="2"/>
            <a:r>
              <a:rPr lang="en-US" dirty="0"/>
              <a:t>Terminate episodes after a fixed T steps (e.g. life)</a:t>
            </a:r>
          </a:p>
          <a:p>
            <a:pPr lvl="2"/>
            <a:r>
              <a:rPr lang="en-US" dirty="0"/>
              <a:t>Gives </a:t>
            </a:r>
            <a:r>
              <a:rPr lang="en-US" dirty="0" err="1"/>
              <a:t>nonstationary</a:t>
            </a:r>
            <a:r>
              <a:rPr lang="en-US" dirty="0"/>
              <a:t> policies (</a:t>
            </a:r>
            <a:r>
              <a:rPr lang="en-US" dirty="0">
                <a:sym typeface="Symbol" charset="0"/>
              </a:rPr>
              <a:t> depends on time left)</a:t>
            </a:r>
          </a:p>
          <a:p>
            <a:pPr lvl="7"/>
            <a:endParaRPr lang="en-US" dirty="0">
              <a:sym typeface="Symbol" charset="0"/>
            </a:endParaRPr>
          </a:p>
          <a:p>
            <a:pPr lvl="1"/>
            <a:r>
              <a:rPr lang="en-US" dirty="0">
                <a:sym typeface="Symbol" charset="0"/>
              </a:rPr>
              <a:t>Discounting: use 0 &lt;  &lt; 1</a:t>
            </a:r>
          </a:p>
          <a:p>
            <a:pPr lvl="1"/>
            <a:endParaRPr lang="en-US" dirty="0">
              <a:sym typeface="Symbol" charset="0"/>
            </a:endParaRPr>
          </a:p>
          <a:p>
            <a:pPr lvl="1"/>
            <a:endParaRPr lang="en-US" dirty="0">
              <a:sym typeface="Symbol" charset="0"/>
            </a:endParaRPr>
          </a:p>
          <a:p>
            <a:pPr lvl="2"/>
            <a:r>
              <a:rPr lang="en-US" dirty="0">
                <a:sym typeface="Symbol" charset="0"/>
              </a:rPr>
              <a:t>Smaller  means smaller </a:t>
            </a:r>
            <a:r>
              <a:rPr lang="ja-JP" altLang="en-US" dirty="0">
                <a:sym typeface="Symbol" charset="0"/>
              </a:rPr>
              <a:t>“</a:t>
            </a:r>
            <a:r>
              <a:rPr lang="en-US" altLang="ja-JP" dirty="0">
                <a:sym typeface="Symbol" charset="0"/>
              </a:rPr>
              <a:t>horizon</a:t>
            </a:r>
            <a:r>
              <a:rPr lang="ja-JP" altLang="en-US" dirty="0">
                <a:sym typeface="Symbol" charset="0"/>
              </a:rPr>
              <a:t>”</a:t>
            </a:r>
            <a:r>
              <a:rPr lang="en-US" altLang="ja-JP" dirty="0">
                <a:sym typeface="Symbol" charset="0"/>
              </a:rPr>
              <a:t> – shorter term focus</a:t>
            </a:r>
          </a:p>
          <a:p>
            <a:pPr lvl="8"/>
            <a:endParaRPr lang="en-US" dirty="0">
              <a:sym typeface="Symbol" charset="0"/>
            </a:endParaRPr>
          </a:p>
          <a:p>
            <a:pPr lvl="1"/>
            <a:r>
              <a:rPr lang="en-US" dirty="0">
                <a:sym typeface="Symbol" charset="0"/>
              </a:rPr>
              <a:t>Absorbing state: guarantee that for every policy, a terminal state will eventually be reached (like </a:t>
            </a:r>
            <a:r>
              <a:rPr lang="ja-JP" altLang="en-US" dirty="0">
                <a:sym typeface="Symbol" charset="0"/>
              </a:rPr>
              <a:t>“</a:t>
            </a:r>
            <a:r>
              <a:rPr lang="en-US" altLang="ja-JP" dirty="0">
                <a:sym typeface="Symbol" charset="0"/>
              </a:rPr>
              <a:t>overheated</a:t>
            </a:r>
            <a:r>
              <a:rPr lang="ja-JP" altLang="en-US" dirty="0">
                <a:sym typeface="Symbol" charset="0"/>
              </a:rPr>
              <a:t>”</a:t>
            </a:r>
            <a:r>
              <a:rPr lang="en-US" altLang="ja-JP" dirty="0">
                <a:sym typeface="Symbol" charset="0"/>
              </a:rPr>
              <a:t> for racing)</a:t>
            </a:r>
          </a:p>
          <a:p>
            <a:pPr lvl="1"/>
            <a:endParaRPr lang="en-US" dirty="0">
              <a:sym typeface="Symbol" charset="0"/>
            </a:endParaRPr>
          </a:p>
        </p:txBody>
      </p:sp>
      <p:pic>
        <p:nvPicPr>
          <p:cNvPr id="8" name="Picture 7" descr="txp_fig"/>
          <p:cNvPicPr>
            <a:picLocks noChangeAspect="1"/>
          </p:cNvPicPr>
          <p:nvPr>
            <p:custDataLst>
              <p:tags r:id="rId1"/>
            </p:custDataLst>
          </p:nvPr>
        </p:nvPicPr>
        <p:blipFill>
          <a:blip r:embed="rId3" cstate="print"/>
          <a:stretch>
            <a:fillRect/>
          </a:stretch>
        </p:blipFill>
        <p:spPr bwMode="auto">
          <a:xfrm>
            <a:off x="1905127" y="4245641"/>
            <a:ext cx="5222620" cy="714014"/>
          </a:xfrm>
          <a:prstGeom prst="rect">
            <a:avLst/>
          </a:prstGeom>
          <a:noFill/>
          <a:ln/>
          <a:effec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670415" y="2362387"/>
            <a:ext cx="3759585" cy="1752226"/>
          </a:xfrm>
          <a:prstGeom prst="rect">
            <a:avLst/>
          </a:prstGeom>
          <a:noFill/>
        </p:spPr>
      </p:pic>
      <p:sp>
        <p:nvSpPr>
          <p:cNvPr id="4" name="Slide Number Placeholder 3">
            <a:extLst>
              <a:ext uri="{FF2B5EF4-FFF2-40B4-BE49-F238E27FC236}">
                <a16:creationId xmlns:a16="http://schemas.microsoft.com/office/drawing/2014/main" id="{2B58DA84-1C50-204D-8631-9A8253928265}"/>
              </a:ext>
            </a:extLst>
          </p:cNvPr>
          <p:cNvSpPr>
            <a:spLocks noGrp="1"/>
          </p:cNvSpPr>
          <p:nvPr>
            <p:ph type="sldNum" sz="quarter" idx="12"/>
          </p:nvPr>
        </p:nvSpPr>
        <p:spPr/>
        <p:txBody>
          <a:bodyPr/>
          <a:lstStyle/>
          <a:p>
            <a:fld id="{A2EF37A0-74FC-AB4F-AE4C-D9BFC6719E9F}" type="slidenum">
              <a:rPr lang="en-US" smtClean="0"/>
              <a:t>33</a:t>
            </a:fld>
            <a:endParaRPr lang="en-US"/>
          </a:p>
        </p:txBody>
      </p:sp>
    </p:spTree>
    <p:extLst>
      <p:ext uri="{BB962C8B-B14F-4D97-AF65-F5344CB8AC3E}">
        <p14:creationId xmlns:p14="http://schemas.microsoft.com/office/powerpoint/2010/main" val="8733171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254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54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2544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2544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2544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2544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254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Policy with Discounting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Given:</a:t>
                </a:r>
              </a:p>
              <a:p>
                <a:pPr lvl="1"/>
                <a:endParaRPr lang="en-US" dirty="0"/>
              </a:p>
              <a:p>
                <a:pPr lvl="1"/>
                <a:r>
                  <a:rPr lang="en-US" dirty="0"/>
                  <a:t>Actions: East, West, and Exit (only available in exit states a, e)</a:t>
                </a:r>
              </a:p>
              <a:p>
                <a:pPr lvl="1"/>
                <a:r>
                  <a:rPr lang="en-US" dirty="0"/>
                  <a:t>Transitions: deterministic</a:t>
                </a:r>
              </a:p>
              <a:p>
                <a:endParaRPr lang="en-US" dirty="0"/>
              </a:p>
              <a:p>
                <a:r>
                  <a:rPr lang="en-US" dirty="0"/>
                  <a:t>For </a:t>
                </a:r>
                <a14:m>
                  <m:oMath xmlns:m="http://schemas.openxmlformats.org/officeDocument/2006/math">
                    <m:r>
                      <a:rPr lang="en-US" smtClean="0">
                        <a:latin typeface="Cambria Math" panose="02040503050406030204" pitchFamily="18" charset="0"/>
                      </a:rPr>
                      <m:t>𝛾</m:t>
                    </m:r>
                    <m:r>
                      <a:rPr lang="en-US" smtClean="0">
                        <a:latin typeface="Cambria Math" panose="02040503050406030204" pitchFamily="18" charset="0"/>
                      </a:rPr>
                      <m:t>=1</m:t>
                    </m:r>
                  </m:oMath>
                </a14:m>
                <a:r>
                  <a:rPr lang="en-US" dirty="0"/>
                  <a:t>, what is the optimal policy?</a:t>
                </a:r>
              </a:p>
              <a:p>
                <a:pPr lvl="2"/>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25" t="-580"/>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B852399-EC9E-4B41-9AB9-20406BEAEE78}"/>
              </a:ext>
            </a:extLst>
          </p:cNvPr>
          <p:cNvSpPr>
            <a:spLocks noGrp="1"/>
          </p:cNvSpPr>
          <p:nvPr>
            <p:ph type="sldNum" sz="quarter" idx="12"/>
          </p:nvPr>
        </p:nvSpPr>
        <p:spPr/>
        <p:txBody>
          <a:bodyPr/>
          <a:lstStyle/>
          <a:p>
            <a:fld id="{A2EF37A0-74FC-AB4F-AE4C-D9BFC6719E9F}" type="slidenum">
              <a:rPr lang="en-US" smtClean="0"/>
              <a:pPr/>
              <a:t>34</a:t>
            </a:fld>
            <a:endParaRPr lang="en-US"/>
          </a:p>
        </p:txBody>
      </p:sp>
      <p:grpSp>
        <p:nvGrpSpPr>
          <p:cNvPr id="6" name="Group 5"/>
          <p:cNvGrpSpPr/>
          <p:nvPr/>
        </p:nvGrpSpPr>
        <p:grpSpPr>
          <a:xfrm>
            <a:off x="1428991" y="1520774"/>
            <a:ext cx="3594100" cy="1168400"/>
            <a:chOff x="3352800" y="3505200"/>
            <a:chExt cx="3594100" cy="1168400"/>
          </a:xfrm>
        </p:grpSpPr>
        <p:pic>
          <p:nvPicPr>
            <p:cNvPr id="4" name="Picture 3" descr="discounti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2800" y="3505200"/>
              <a:ext cx="3594100" cy="1168400"/>
            </a:xfrm>
            <a:prstGeom prst="rect">
              <a:avLst/>
            </a:prstGeom>
          </p:spPr>
        </p:pic>
        <p:sp>
          <p:nvSpPr>
            <p:cNvPr id="5" name="Rectangle 4"/>
            <p:cNvSpPr/>
            <p:nvPr/>
          </p:nvSpPr>
          <p:spPr>
            <a:xfrm>
              <a:off x="5486400" y="37338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9372600" y="16764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8229600" y="3657600"/>
            <a:ext cx="3289300" cy="685800"/>
            <a:chOff x="7870815" y="3645405"/>
            <a:chExt cx="3289300" cy="685800"/>
          </a:xfrm>
        </p:grpSpPr>
        <p:pic>
          <p:nvPicPr>
            <p:cNvPr id="17" name="Picture 16" descr="discounting.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0815" y="3645405"/>
              <a:ext cx="3289300" cy="685800"/>
            </a:xfrm>
            <a:prstGeom prst="rect">
              <a:avLst/>
            </a:prstGeom>
          </p:spPr>
        </p:pic>
        <p:sp>
          <p:nvSpPr>
            <p:cNvPr id="18" name="Rectangle 17"/>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186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Policy with Discounting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Given:</a:t>
                </a:r>
              </a:p>
              <a:p>
                <a:pPr lvl="1"/>
                <a:endParaRPr lang="en-US" dirty="0"/>
              </a:p>
              <a:p>
                <a:pPr lvl="1"/>
                <a:r>
                  <a:rPr lang="en-US" dirty="0"/>
                  <a:t>Actions: East, West, and Exit (only available in exit states a, e)</a:t>
                </a:r>
              </a:p>
              <a:p>
                <a:pPr lvl="1"/>
                <a:r>
                  <a:rPr lang="en-US" dirty="0"/>
                  <a:t>Transitions: deterministic</a:t>
                </a:r>
              </a:p>
              <a:p>
                <a:endParaRPr lang="en-US" dirty="0"/>
              </a:p>
              <a:p>
                <a:r>
                  <a:rPr lang="en-US" dirty="0"/>
                  <a:t>For </a:t>
                </a:r>
                <a14:m>
                  <m:oMath xmlns:m="http://schemas.openxmlformats.org/officeDocument/2006/math">
                    <m:r>
                      <a:rPr lang="en-US" smtClean="0">
                        <a:latin typeface="Cambria Math" panose="02040503050406030204" pitchFamily="18" charset="0"/>
                      </a:rPr>
                      <m:t>𝛾</m:t>
                    </m:r>
                    <m:r>
                      <a:rPr lang="en-US" smtClean="0">
                        <a:latin typeface="Cambria Math" panose="02040503050406030204" pitchFamily="18" charset="0"/>
                      </a:rPr>
                      <m:t>=1</m:t>
                    </m:r>
                  </m:oMath>
                </a14:m>
                <a:r>
                  <a:rPr lang="en-US" dirty="0"/>
                  <a:t>, what is the optimal policy?</a:t>
                </a:r>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25" t="-580"/>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B852399-EC9E-4B41-9AB9-20406BEAEE78}"/>
              </a:ext>
            </a:extLst>
          </p:cNvPr>
          <p:cNvSpPr>
            <a:spLocks noGrp="1"/>
          </p:cNvSpPr>
          <p:nvPr>
            <p:ph type="sldNum" sz="quarter" idx="12"/>
          </p:nvPr>
        </p:nvSpPr>
        <p:spPr/>
        <p:txBody>
          <a:bodyPr/>
          <a:lstStyle/>
          <a:p>
            <a:fld id="{A2EF37A0-74FC-AB4F-AE4C-D9BFC6719E9F}" type="slidenum">
              <a:rPr lang="en-US" smtClean="0"/>
              <a:pPr/>
              <a:t>35</a:t>
            </a:fld>
            <a:endParaRPr lang="en-US"/>
          </a:p>
        </p:txBody>
      </p:sp>
      <p:grpSp>
        <p:nvGrpSpPr>
          <p:cNvPr id="6" name="Group 5"/>
          <p:cNvGrpSpPr/>
          <p:nvPr/>
        </p:nvGrpSpPr>
        <p:grpSpPr>
          <a:xfrm>
            <a:off x="1428991" y="1520774"/>
            <a:ext cx="3594100" cy="1168400"/>
            <a:chOff x="3352800" y="3505200"/>
            <a:chExt cx="3594100" cy="1168400"/>
          </a:xfrm>
        </p:grpSpPr>
        <p:pic>
          <p:nvPicPr>
            <p:cNvPr id="4" name="Picture 3" descr="discounti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2800" y="3505200"/>
              <a:ext cx="3594100" cy="1168400"/>
            </a:xfrm>
            <a:prstGeom prst="rect">
              <a:avLst/>
            </a:prstGeom>
          </p:spPr>
        </p:pic>
        <p:sp>
          <p:nvSpPr>
            <p:cNvPr id="5" name="Rectangle 4"/>
            <p:cNvSpPr/>
            <p:nvPr/>
          </p:nvSpPr>
          <p:spPr>
            <a:xfrm>
              <a:off x="5486400" y="37338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9372600" y="16764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93B9F28E-4C43-AA4B-9261-CAC60197E5A4}"/>
              </a:ext>
            </a:extLst>
          </p:cNvPr>
          <p:cNvGrpSpPr/>
          <p:nvPr/>
        </p:nvGrpSpPr>
        <p:grpSpPr>
          <a:xfrm>
            <a:off x="8229600" y="3657600"/>
            <a:ext cx="3289300" cy="685800"/>
            <a:chOff x="7870815" y="3645405"/>
            <a:chExt cx="3289300" cy="685800"/>
          </a:xfrm>
        </p:grpSpPr>
        <p:pic>
          <p:nvPicPr>
            <p:cNvPr id="30" name="Picture 29" descr="discounting.png">
              <a:extLst>
                <a:ext uri="{FF2B5EF4-FFF2-40B4-BE49-F238E27FC236}">
                  <a16:creationId xmlns:a16="http://schemas.microsoft.com/office/drawing/2014/main" id="{D993C742-3DA5-5340-80F6-18D97328BE8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0815" y="3645405"/>
              <a:ext cx="3289300" cy="685800"/>
            </a:xfrm>
            <a:prstGeom prst="rect">
              <a:avLst/>
            </a:prstGeom>
          </p:spPr>
        </p:pic>
        <p:sp>
          <p:nvSpPr>
            <p:cNvPr id="31" name="Rectangle 30">
              <a:extLst>
                <a:ext uri="{FF2B5EF4-FFF2-40B4-BE49-F238E27FC236}">
                  <a16:creationId xmlns:a16="http://schemas.microsoft.com/office/drawing/2014/main" id="{81750C00-F32E-4F42-A658-6FEE30C29960}"/>
                </a:ext>
              </a:extLst>
            </p:cNvPr>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5" name="Straight Arrow Connector 34">
            <a:extLst>
              <a:ext uri="{FF2B5EF4-FFF2-40B4-BE49-F238E27FC236}">
                <a16:creationId xmlns:a16="http://schemas.microsoft.com/office/drawing/2014/main" id="{28A90565-205D-DB4F-B73F-0D6947A5DBE8}"/>
              </a:ext>
            </a:extLst>
          </p:cNvPr>
          <p:cNvCxnSpPr/>
          <p:nvPr/>
        </p:nvCxnSpPr>
        <p:spPr>
          <a:xfrm flipH="1">
            <a:off x="902970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3067AFB-1D57-5D4A-A8AD-BCFD11455E6E}"/>
              </a:ext>
            </a:extLst>
          </p:cNvPr>
          <p:cNvCxnSpPr/>
          <p:nvPr/>
        </p:nvCxnSpPr>
        <p:spPr>
          <a:xfrm flipH="1">
            <a:off x="968883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07443A4-231C-874D-AE5A-6E4834EF7F3A}"/>
              </a:ext>
            </a:extLst>
          </p:cNvPr>
          <p:cNvCxnSpPr/>
          <p:nvPr/>
        </p:nvCxnSpPr>
        <p:spPr>
          <a:xfrm flipH="1">
            <a:off x="10275421"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983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Policy with Discounting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Given:</a:t>
                </a:r>
              </a:p>
              <a:p>
                <a:pPr lvl="1"/>
                <a:endParaRPr lang="en-US" dirty="0"/>
              </a:p>
              <a:p>
                <a:pPr lvl="1"/>
                <a:r>
                  <a:rPr lang="en-US" dirty="0"/>
                  <a:t>Actions: East, West, and Exit (only available in exit states a, e)</a:t>
                </a:r>
              </a:p>
              <a:p>
                <a:pPr lvl="1"/>
                <a:r>
                  <a:rPr lang="en-US" dirty="0"/>
                  <a:t>Transitions: deterministic</a:t>
                </a:r>
              </a:p>
              <a:p>
                <a:endParaRPr lang="en-US" dirty="0"/>
              </a:p>
              <a:p>
                <a:r>
                  <a:rPr lang="en-US" dirty="0"/>
                  <a:t>For </a:t>
                </a:r>
                <a14:m>
                  <m:oMath xmlns:m="http://schemas.openxmlformats.org/officeDocument/2006/math">
                    <m:r>
                      <a:rPr lang="en-US" smtClean="0">
                        <a:latin typeface="Cambria Math" panose="02040503050406030204" pitchFamily="18" charset="0"/>
                      </a:rPr>
                      <m:t>𝛾</m:t>
                    </m:r>
                    <m:r>
                      <a:rPr lang="en-US" smtClean="0">
                        <a:latin typeface="Cambria Math" panose="02040503050406030204" pitchFamily="18" charset="0"/>
                      </a:rPr>
                      <m:t>=1</m:t>
                    </m:r>
                  </m:oMath>
                </a14:m>
                <a:r>
                  <a:rPr lang="en-US" dirty="0"/>
                  <a:t>, what is the optimal policy?</a:t>
                </a:r>
              </a:p>
              <a:p>
                <a:pPr lvl="2"/>
                <a:endParaRPr lang="en-US" dirty="0"/>
              </a:p>
              <a:p>
                <a:r>
                  <a:rPr lang="en-US" dirty="0"/>
                  <a:t>For </a:t>
                </a:r>
                <a14:m>
                  <m:oMath xmlns:m="http://schemas.openxmlformats.org/officeDocument/2006/math">
                    <m:r>
                      <a:rPr lang="en-US">
                        <a:latin typeface="Cambria Math" panose="02040503050406030204" pitchFamily="18" charset="0"/>
                      </a:rPr>
                      <m:t>𝛾</m:t>
                    </m:r>
                    <m:r>
                      <a:rPr lang="en-US" smtClean="0">
                        <a:latin typeface="Cambria Math" panose="02040503050406030204" pitchFamily="18" charset="0"/>
                      </a:rPr>
                      <m:t>=0.1</m:t>
                    </m:r>
                  </m:oMath>
                </a14:m>
                <a:r>
                  <a:rPr lang="en-US" dirty="0"/>
                  <a:t>, what is the optimal policy?</a:t>
                </a:r>
              </a:p>
              <a:p>
                <a:pPr lvl="2"/>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25" t="-580"/>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B852399-EC9E-4B41-9AB9-20406BEAEE78}"/>
              </a:ext>
            </a:extLst>
          </p:cNvPr>
          <p:cNvSpPr>
            <a:spLocks noGrp="1"/>
          </p:cNvSpPr>
          <p:nvPr>
            <p:ph type="sldNum" sz="quarter" idx="12"/>
          </p:nvPr>
        </p:nvSpPr>
        <p:spPr/>
        <p:txBody>
          <a:bodyPr/>
          <a:lstStyle/>
          <a:p>
            <a:fld id="{A2EF37A0-74FC-AB4F-AE4C-D9BFC6719E9F}" type="slidenum">
              <a:rPr lang="en-US" smtClean="0"/>
              <a:pPr/>
              <a:t>36</a:t>
            </a:fld>
            <a:endParaRPr lang="en-US"/>
          </a:p>
        </p:txBody>
      </p:sp>
      <p:grpSp>
        <p:nvGrpSpPr>
          <p:cNvPr id="6" name="Group 5"/>
          <p:cNvGrpSpPr/>
          <p:nvPr/>
        </p:nvGrpSpPr>
        <p:grpSpPr>
          <a:xfrm>
            <a:off x="1428991" y="1520774"/>
            <a:ext cx="3594100" cy="1168400"/>
            <a:chOff x="3352800" y="3505200"/>
            <a:chExt cx="3594100" cy="1168400"/>
          </a:xfrm>
        </p:grpSpPr>
        <p:pic>
          <p:nvPicPr>
            <p:cNvPr id="4" name="Picture 3" descr="discounti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2800" y="3505200"/>
              <a:ext cx="3594100" cy="1168400"/>
            </a:xfrm>
            <a:prstGeom prst="rect">
              <a:avLst/>
            </a:prstGeom>
          </p:spPr>
        </p:pic>
        <p:sp>
          <p:nvSpPr>
            <p:cNvPr id="5" name="Rectangle 4"/>
            <p:cNvSpPr/>
            <p:nvPr/>
          </p:nvSpPr>
          <p:spPr>
            <a:xfrm>
              <a:off x="5486400" y="37338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9372600" y="16764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8229600" y="3657600"/>
            <a:ext cx="3289300" cy="685800"/>
            <a:chOff x="7870815" y="3645405"/>
            <a:chExt cx="3289300" cy="685800"/>
          </a:xfrm>
        </p:grpSpPr>
        <p:pic>
          <p:nvPicPr>
            <p:cNvPr id="17" name="Picture 16" descr="discounting.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0815" y="3645405"/>
              <a:ext cx="3289300" cy="685800"/>
            </a:xfrm>
            <a:prstGeom prst="rect">
              <a:avLst/>
            </a:prstGeom>
          </p:spPr>
        </p:pic>
        <p:sp>
          <p:nvSpPr>
            <p:cNvPr id="18" name="Rectangle 17"/>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8229600" y="4572000"/>
            <a:ext cx="3289300" cy="685800"/>
            <a:chOff x="7870815" y="3645405"/>
            <a:chExt cx="3289300" cy="685800"/>
          </a:xfrm>
        </p:grpSpPr>
        <p:pic>
          <p:nvPicPr>
            <p:cNvPr id="21" name="Picture 20" descr="discounting.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0815" y="3645405"/>
              <a:ext cx="3289300" cy="685800"/>
            </a:xfrm>
            <a:prstGeom prst="rect">
              <a:avLst/>
            </a:prstGeom>
          </p:spPr>
        </p:pic>
        <p:sp>
          <p:nvSpPr>
            <p:cNvPr id="22" name="Rectangle 21"/>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5946A42C-9081-7742-B95E-4BF2499A39D4}"/>
              </a:ext>
            </a:extLst>
          </p:cNvPr>
          <p:cNvCxnSpPr/>
          <p:nvPr/>
        </p:nvCxnSpPr>
        <p:spPr>
          <a:xfrm flipH="1">
            <a:off x="902970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3D6DF8C-E2A3-3840-9005-517C7C00FC61}"/>
              </a:ext>
            </a:extLst>
          </p:cNvPr>
          <p:cNvCxnSpPr/>
          <p:nvPr/>
        </p:nvCxnSpPr>
        <p:spPr>
          <a:xfrm flipH="1">
            <a:off x="968883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7113019-73AB-8241-ACDE-1E68480167A9}"/>
              </a:ext>
            </a:extLst>
          </p:cNvPr>
          <p:cNvCxnSpPr/>
          <p:nvPr/>
        </p:nvCxnSpPr>
        <p:spPr>
          <a:xfrm flipH="1">
            <a:off x="10275421"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980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Policy with Discounting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Given:</a:t>
                </a:r>
              </a:p>
              <a:p>
                <a:pPr lvl="1"/>
                <a:endParaRPr lang="en-US" dirty="0"/>
              </a:p>
              <a:p>
                <a:pPr lvl="1"/>
                <a:r>
                  <a:rPr lang="en-US" dirty="0"/>
                  <a:t>Actions: East, West, and Exit (only available in exit states a, e)</a:t>
                </a:r>
              </a:p>
              <a:p>
                <a:pPr lvl="1"/>
                <a:r>
                  <a:rPr lang="en-US" dirty="0"/>
                  <a:t>Transitions: deterministic</a:t>
                </a:r>
              </a:p>
              <a:p>
                <a:endParaRPr lang="en-US" dirty="0"/>
              </a:p>
              <a:p>
                <a:r>
                  <a:rPr lang="en-US" dirty="0"/>
                  <a:t>For </a:t>
                </a:r>
                <a14:m>
                  <m:oMath xmlns:m="http://schemas.openxmlformats.org/officeDocument/2006/math">
                    <m:r>
                      <a:rPr lang="en-US" smtClean="0">
                        <a:latin typeface="Cambria Math" panose="02040503050406030204" pitchFamily="18" charset="0"/>
                      </a:rPr>
                      <m:t>𝛾</m:t>
                    </m:r>
                    <m:r>
                      <a:rPr lang="en-US" smtClean="0">
                        <a:latin typeface="Cambria Math" panose="02040503050406030204" pitchFamily="18" charset="0"/>
                      </a:rPr>
                      <m:t>=1</m:t>
                    </m:r>
                  </m:oMath>
                </a14:m>
                <a:r>
                  <a:rPr lang="en-US" dirty="0"/>
                  <a:t>, what is the optimal policy?</a:t>
                </a:r>
              </a:p>
              <a:p>
                <a:pPr lvl="2"/>
                <a:endParaRPr lang="en-US" dirty="0"/>
              </a:p>
              <a:p>
                <a:r>
                  <a:rPr lang="en-US" dirty="0"/>
                  <a:t>For </a:t>
                </a:r>
                <a14:m>
                  <m:oMath xmlns:m="http://schemas.openxmlformats.org/officeDocument/2006/math">
                    <m:r>
                      <a:rPr lang="en-US">
                        <a:latin typeface="Cambria Math" panose="02040503050406030204" pitchFamily="18" charset="0"/>
                      </a:rPr>
                      <m:t>𝛾</m:t>
                    </m:r>
                    <m:r>
                      <a:rPr lang="en-US" smtClean="0">
                        <a:latin typeface="Cambria Math" panose="02040503050406030204" pitchFamily="18" charset="0"/>
                      </a:rPr>
                      <m:t>=0.1</m:t>
                    </m:r>
                  </m:oMath>
                </a14:m>
                <a:r>
                  <a:rPr lang="en-US" dirty="0"/>
                  <a:t>, what is the optimal policy?</a:t>
                </a:r>
              </a:p>
              <a:p>
                <a:pPr lvl="2"/>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25" t="-580"/>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B852399-EC9E-4B41-9AB9-20406BEAEE78}"/>
              </a:ext>
            </a:extLst>
          </p:cNvPr>
          <p:cNvSpPr>
            <a:spLocks noGrp="1"/>
          </p:cNvSpPr>
          <p:nvPr>
            <p:ph type="sldNum" sz="quarter" idx="12"/>
          </p:nvPr>
        </p:nvSpPr>
        <p:spPr/>
        <p:txBody>
          <a:bodyPr/>
          <a:lstStyle/>
          <a:p>
            <a:fld id="{A2EF37A0-74FC-AB4F-AE4C-D9BFC6719E9F}" type="slidenum">
              <a:rPr lang="en-US" smtClean="0"/>
              <a:pPr/>
              <a:t>37</a:t>
            </a:fld>
            <a:endParaRPr lang="en-US"/>
          </a:p>
        </p:txBody>
      </p:sp>
      <p:grpSp>
        <p:nvGrpSpPr>
          <p:cNvPr id="6" name="Group 5"/>
          <p:cNvGrpSpPr/>
          <p:nvPr/>
        </p:nvGrpSpPr>
        <p:grpSpPr>
          <a:xfrm>
            <a:off x="1428991" y="1520774"/>
            <a:ext cx="3594100" cy="1168400"/>
            <a:chOff x="3352800" y="3505200"/>
            <a:chExt cx="3594100" cy="1168400"/>
          </a:xfrm>
        </p:grpSpPr>
        <p:pic>
          <p:nvPicPr>
            <p:cNvPr id="4" name="Picture 3" descr="discounti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2800" y="3505200"/>
              <a:ext cx="3594100" cy="1168400"/>
            </a:xfrm>
            <a:prstGeom prst="rect">
              <a:avLst/>
            </a:prstGeom>
          </p:spPr>
        </p:pic>
        <p:sp>
          <p:nvSpPr>
            <p:cNvPr id="5" name="Rectangle 4"/>
            <p:cNvSpPr/>
            <p:nvPr/>
          </p:nvSpPr>
          <p:spPr>
            <a:xfrm>
              <a:off x="5486400" y="37338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9372600" y="16764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93B9F28E-4C43-AA4B-9261-CAC60197E5A4}"/>
              </a:ext>
            </a:extLst>
          </p:cNvPr>
          <p:cNvGrpSpPr/>
          <p:nvPr/>
        </p:nvGrpSpPr>
        <p:grpSpPr>
          <a:xfrm>
            <a:off x="8229600" y="3657600"/>
            <a:ext cx="3289300" cy="685800"/>
            <a:chOff x="7870815" y="3645405"/>
            <a:chExt cx="3289300" cy="685800"/>
          </a:xfrm>
        </p:grpSpPr>
        <p:pic>
          <p:nvPicPr>
            <p:cNvPr id="30" name="Picture 29" descr="discounting.png">
              <a:extLst>
                <a:ext uri="{FF2B5EF4-FFF2-40B4-BE49-F238E27FC236}">
                  <a16:creationId xmlns:a16="http://schemas.microsoft.com/office/drawing/2014/main" id="{D993C742-3DA5-5340-80F6-18D97328BE8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0815" y="3645405"/>
              <a:ext cx="3289300" cy="685800"/>
            </a:xfrm>
            <a:prstGeom prst="rect">
              <a:avLst/>
            </a:prstGeom>
          </p:spPr>
        </p:pic>
        <p:sp>
          <p:nvSpPr>
            <p:cNvPr id="31" name="Rectangle 30">
              <a:extLst>
                <a:ext uri="{FF2B5EF4-FFF2-40B4-BE49-F238E27FC236}">
                  <a16:creationId xmlns:a16="http://schemas.microsoft.com/office/drawing/2014/main" id="{81750C00-F32E-4F42-A658-6FEE30C29960}"/>
                </a:ext>
              </a:extLst>
            </p:cNvPr>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A484982-98EB-6542-A93C-410A7C87F78E}"/>
              </a:ext>
            </a:extLst>
          </p:cNvPr>
          <p:cNvGrpSpPr/>
          <p:nvPr/>
        </p:nvGrpSpPr>
        <p:grpSpPr>
          <a:xfrm>
            <a:off x="8229600" y="4572000"/>
            <a:ext cx="3289300" cy="685800"/>
            <a:chOff x="7870815" y="3645405"/>
            <a:chExt cx="3289300" cy="685800"/>
          </a:xfrm>
        </p:grpSpPr>
        <p:pic>
          <p:nvPicPr>
            <p:cNvPr id="33" name="Picture 32" descr="discounting.png">
              <a:extLst>
                <a:ext uri="{FF2B5EF4-FFF2-40B4-BE49-F238E27FC236}">
                  <a16:creationId xmlns:a16="http://schemas.microsoft.com/office/drawing/2014/main" id="{6A71FC94-B097-B743-9005-7CAD51E5504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0815" y="3645405"/>
              <a:ext cx="3289300" cy="685800"/>
            </a:xfrm>
            <a:prstGeom prst="rect">
              <a:avLst/>
            </a:prstGeom>
          </p:spPr>
        </p:pic>
        <p:sp>
          <p:nvSpPr>
            <p:cNvPr id="34" name="Rectangle 33">
              <a:extLst>
                <a:ext uri="{FF2B5EF4-FFF2-40B4-BE49-F238E27FC236}">
                  <a16:creationId xmlns:a16="http://schemas.microsoft.com/office/drawing/2014/main" id="{862F6B39-563D-C74B-9B64-C28AE17D7E48}"/>
                </a:ext>
              </a:extLst>
            </p:cNvPr>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5" name="Straight Arrow Connector 34">
            <a:extLst>
              <a:ext uri="{FF2B5EF4-FFF2-40B4-BE49-F238E27FC236}">
                <a16:creationId xmlns:a16="http://schemas.microsoft.com/office/drawing/2014/main" id="{28A90565-205D-DB4F-B73F-0D6947A5DBE8}"/>
              </a:ext>
            </a:extLst>
          </p:cNvPr>
          <p:cNvCxnSpPr/>
          <p:nvPr/>
        </p:nvCxnSpPr>
        <p:spPr>
          <a:xfrm flipH="1">
            <a:off x="902970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3067AFB-1D57-5D4A-A8AD-BCFD11455E6E}"/>
              </a:ext>
            </a:extLst>
          </p:cNvPr>
          <p:cNvCxnSpPr/>
          <p:nvPr/>
        </p:nvCxnSpPr>
        <p:spPr>
          <a:xfrm flipH="1">
            <a:off x="968883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07443A4-231C-874D-AE5A-6E4834EF7F3A}"/>
              </a:ext>
            </a:extLst>
          </p:cNvPr>
          <p:cNvCxnSpPr/>
          <p:nvPr/>
        </p:nvCxnSpPr>
        <p:spPr>
          <a:xfrm flipH="1">
            <a:off x="10275421"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3164891-3531-CA4E-A3BE-247128F1D322}"/>
              </a:ext>
            </a:extLst>
          </p:cNvPr>
          <p:cNvCxnSpPr/>
          <p:nvPr/>
        </p:nvCxnSpPr>
        <p:spPr>
          <a:xfrm flipH="1">
            <a:off x="9014460" y="493776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A2C8FDE-989C-FF41-9E11-2154C42B8276}"/>
              </a:ext>
            </a:extLst>
          </p:cNvPr>
          <p:cNvCxnSpPr/>
          <p:nvPr/>
        </p:nvCxnSpPr>
        <p:spPr>
          <a:xfrm flipH="1">
            <a:off x="9586616" y="493776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011F3B7-7063-BD45-A375-09D02647C3F4}"/>
              </a:ext>
            </a:extLst>
          </p:cNvPr>
          <p:cNvCxnSpPr/>
          <p:nvPr/>
        </p:nvCxnSpPr>
        <p:spPr>
          <a:xfrm>
            <a:off x="10275421" y="4945380"/>
            <a:ext cx="47850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70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Policy with Discounting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Given:</a:t>
                </a:r>
              </a:p>
              <a:p>
                <a:pPr lvl="1"/>
                <a:endParaRPr lang="en-US" dirty="0"/>
              </a:p>
              <a:p>
                <a:pPr lvl="1"/>
                <a:r>
                  <a:rPr lang="en-US" dirty="0"/>
                  <a:t>Actions: East, West, and Exit (only available in exit states a, e)</a:t>
                </a:r>
              </a:p>
              <a:p>
                <a:pPr lvl="1"/>
                <a:r>
                  <a:rPr lang="en-US" dirty="0"/>
                  <a:t>Transitions: deterministic</a:t>
                </a:r>
              </a:p>
              <a:p>
                <a:endParaRPr lang="en-US" dirty="0"/>
              </a:p>
              <a:p>
                <a:r>
                  <a:rPr lang="en-US" dirty="0"/>
                  <a:t>For </a:t>
                </a:r>
                <a14:m>
                  <m:oMath xmlns:m="http://schemas.openxmlformats.org/officeDocument/2006/math">
                    <m:r>
                      <a:rPr lang="en-US" smtClean="0">
                        <a:latin typeface="Cambria Math" panose="02040503050406030204" pitchFamily="18" charset="0"/>
                      </a:rPr>
                      <m:t>𝛾</m:t>
                    </m:r>
                    <m:r>
                      <a:rPr lang="en-US" smtClean="0">
                        <a:latin typeface="Cambria Math" panose="02040503050406030204" pitchFamily="18" charset="0"/>
                      </a:rPr>
                      <m:t>=1</m:t>
                    </m:r>
                  </m:oMath>
                </a14:m>
                <a:r>
                  <a:rPr lang="en-US" dirty="0"/>
                  <a:t>, what is the optimal policy?</a:t>
                </a:r>
              </a:p>
              <a:p>
                <a:pPr lvl="2"/>
                <a:endParaRPr lang="en-US" dirty="0"/>
              </a:p>
              <a:p>
                <a:r>
                  <a:rPr lang="en-US" dirty="0"/>
                  <a:t>For </a:t>
                </a:r>
                <a14:m>
                  <m:oMath xmlns:m="http://schemas.openxmlformats.org/officeDocument/2006/math">
                    <m:r>
                      <a:rPr lang="en-US">
                        <a:latin typeface="Cambria Math" panose="02040503050406030204" pitchFamily="18" charset="0"/>
                      </a:rPr>
                      <m:t>𝛾</m:t>
                    </m:r>
                    <m:r>
                      <a:rPr lang="en-US" smtClean="0">
                        <a:latin typeface="Cambria Math" panose="02040503050406030204" pitchFamily="18" charset="0"/>
                      </a:rPr>
                      <m:t>=0.1</m:t>
                    </m:r>
                  </m:oMath>
                </a14:m>
                <a:r>
                  <a:rPr lang="en-US" dirty="0"/>
                  <a:t>, what is the optimal policy?</a:t>
                </a:r>
              </a:p>
              <a:p>
                <a:pPr lvl="2"/>
                <a:endParaRPr lang="en-US" dirty="0"/>
              </a:p>
              <a:p>
                <a:r>
                  <a:rPr lang="en-US" dirty="0"/>
                  <a:t>For which </a:t>
                </a:r>
                <a14:m>
                  <m:oMath xmlns:m="http://schemas.openxmlformats.org/officeDocument/2006/math">
                    <m:r>
                      <a:rPr lang="en-US" smtClean="0">
                        <a:latin typeface="Cambria Math" panose="02040503050406030204" pitchFamily="18" charset="0"/>
                      </a:rPr>
                      <m:t>𝛾</m:t>
                    </m:r>
                  </m:oMath>
                </a14:m>
                <a:r>
                  <a:rPr lang="en-US" dirty="0"/>
                  <a:t> are West and East equally good when in state 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25" t="-580"/>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B852399-EC9E-4B41-9AB9-20406BEAEE78}"/>
              </a:ext>
            </a:extLst>
          </p:cNvPr>
          <p:cNvSpPr>
            <a:spLocks noGrp="1"/>
          </p:cNvSpPr>
          <p:nvPr>
            <p:ph type="sldNum" sz="quarter" idx="12"/>
          </p:nvPr>
        </p:nvSpPr>
        <p:spPr/>
        <p:txBody>
          <a:bodyPr/>
          <a:lstStyle/>
          <a:p>
            <a:fld id="{A2EF37A0-74FC-AB4F-AE4C-D9BFC6719E9F}" type="slidenum">
              <a:rPr lang="en-US" smtClean="0"/>
              <a:pPr/>
              <a:t>38</a:t>
            </a:fld>
            <a:endParaRPr lang="en-US"/>
          </a:p>
        </p:txBody>
      </p:sp>
      <p:grpSp>
        <p:nvGrpSpPr>
          <p:cNvPr id="6" name="Group 5"/>
          <p:cNvGrpSpPr/>
          <p:nvPr/>
        </p:nvGrpSpPr>
        <p:grpSpPr>
          <a:xfrm>
            <a:off x="1428991" y="1520774"/>
            <a:ext cx="3594100" cy="1168400"/>
            <a:chOff x="3352800" y="3505200"/>
            <a:chExt cx="3594100" cy="1168400"/>
          </a:xfrm>
        </p:grpSpPr>
        <p:pic>
          <p:nvPicPr>
            <p:cNvPr id="4" name="Picture 3" descr="discounti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2800" y="3505200"/>
              <a:ext cx="3594100" cy="1168400"/>
            </a:xfrm>
            <a:prstGeom prst="rect">
              <a:avLst/>
            </a:prstGeom>
          </p:spPr>
        </p:pic>
        <p:sp>
          <p:nvSpPr>
            <p:cNvPr id="5" name="Rectangle 4"/>
            <p:cNvSpPr/>
            <p:nvPr/>
          </p:nvSpPr>
          <p:spPr>
            <a:xfrm>
              <a:off x="5486400" y="37338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9372600" y="16764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93B9F28E-4C43-AA4B-9261-CAC60197E5A4}"/>
              </a:ext>
            </a:extLst>
          </p:cNvPr>
          <p:cNvGrpSpPr/>
          <p:nvPr/>
        </p:nvGrpSpPr>
        <p:grpSpPr>
          <a:xfrm>
            <a:off x="8229600" y="3657600"/>
            <a:ext cx="3289300" cy="685800"/>
            <a:chOff x="7870815" y="3645405"/>
            <a:chExt cx="3289300" cy="685800"/>
          </a:xfrm>
        </p:grpSpPr>
        <p:pic>
          <p:nvPicPr>
            <p:cNvPr id="30" name="Picture 29" descr="discounting.png">
              <a:extLst>
                <a:ext uri="{FF2B5EF4-FFF2-40B4-BE49-F238E27FC236}">
                  <a16:creationId xmlns:a16="http://schemas.microsoft.com/office/drawing/2014/main" id="{D993C742-3DA5-5340-80F6-18D97328BE8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0815" y="3645405"/>
              <a:ext cx="3289300" cy="685800"/>
            </a:xfrm>
            <a:prstGeom prst="rect">
              <a:avLst/>
            </a:prstGeom>
          </p:spPr>
        </p:pic>
        <p:sp>
          <p:nvSpPr>
            <p:cNvPr id="31" name="Rectangle 30">
              <a:extLst>
                <a:ext uri="{FF2B5EF4-FFF2-40B4-BE49-F238E27FC236}">
                  <a16:creationId xmlns:a16="http://schemas.microsoft.com/office/drawing/2014/main" id="{81750C00-F32E-4F42-A658-6FEE30C29960}"/>
                </a:ext>
              </a:extLst>
            </p:cNvPr>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A484982-98EB-6542-A93C-410A7C87F78E}"/>
              </a:ext>
            </a:extLst>
          </p:cNvPr>
          <p:cNvGrpSpPr/>
          <p:nvPr/>
        </p:nvGrpSpPr>
        <p:grpSpPr>
          <a:xfrm>
            <a:off x="8229600" y="4572000"/>
            <a:ext cx="3289300" cy="685800"/>
            <a:chOff x="7870815" y="3645405"/>
            <a:chExt cx="3289300" cy="685800"/>
          </a:xfrm>
        </p:grpSpPr>
        <p:pic>
          <p:nvPicPr>
            <p:cNvPr id="33" name="Picture 32" descr="discounting.png">
              <a:extLst>
                <a:ext uri="{FF2B5EF4-FFF2-40B4-BE49-F238E27FC236}">
                  <a16:creationId xmlns:a16="http://schemas.microsoft.com/office/drawing/2014/main" id="{6A71FC94-B097-B743-9005-7CAD51E5504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0815" y="3645405"/>
              <a:ext cx="3289300" cy="685800"/>
            </a:xfrm>
            <a:prstGeom prst="rect">
              <a:avLst/>
            </a:prstGeom>
          </p:spPr>
        </p:pic>
        <p:sp>
          <p:nvSpPr>
            <p:cNvPr id="34" name="Rectangle 33">
              <a:extLst>
                <a:ext uri="{FF2B5EF4-FFF2-40B4-BE49-F238E27FC236}">
                  <a16:creationId xmlns:a16="http://schemas.microsoft.com/office/drawing/2014/main" id="{862F6B39-563D-C74B-9B64-C28AE17D7E48}"/>
                </a:ext>
              </a:extLst>
            </p:cNvPr>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5" name="Straight Arrow Connector 34">
            <a:extLst>
              <a:ext uri="{FF2B5EF4-FFF2-40B4-BE49-F238E27FC236}">
                <a16:creationId xmlns:a16="http://schemas.microsoft.com/office/drawing/2014/main" id="{28A90565-205D-DB4F-B73F-0D6947A5DBE8}"/>
              </a:ext>
            </a:extLst>
          </p:cNvPr>
          <p:cNvCxnSpPr/>
          <p:nvPr/>
        </p:nvCxnSpPr>
        <p:spPr>
          <a:xfrm flipH="1">
            <a:off x="902970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3067AFB-1D57-5D4A-A8AD-BCFD11455E6E}"/>
              </a:ext>
            </a:extLst>
          </p:cNvPr>
          <p:cNvCxnSpPr/>
          <p:nvPr/>
        </p:nvCxnSpPr>
        <p:spPr>
          <a:xfrm flipH="1">
            <a:off x="968883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07443A4-231C-874D-AE5A-6E4834EF7F3A}"/>
              </a:ext>
            </a:extLst>
          </p:cNvPr>
          <p:cNvCxnSpPr/>
          <p:nvPr/>
        </p:nvCxnSpPr>
        <p:spPr>
          <a:xfrm flipH="1">
            <a:off x="10275421"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3164891-3531-CA4E-A3BE-247128F1D322}"/>
              </a:ext>
            </a:extLst>
          </p:cNvPr>
          <p:cNvCxnSpPr/>
          <p:nvPr/>
        </p:nvCxnSpPr>
        <p:spPr>
          <a:xfrm flipH="1">
            <a:off x="9014460" y="493776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A2C8FDE-989C-FF41-9E11-2154C42B8276}"/>
              </a:ext>
            </a:extLst>
          </p:cNvPr>
          <p:cNvCxnSpPr/>
          <p:nvPr/>
        </p:nvCxnSpPr>
        <p:spPr>
          <a:xfrm flipH="1">
            <a:off x="9586616" y="493776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011F3B7-7063-BD45-A375-09D02647C3F4}"/>
              </a:ext>
            </a:extLst>
          </p:cNvPr>
          <p:cNvCxnSpPr/>
          <p:nvPr/>
        </p:nvCxnSpPr>
        <p:spPr>
          <a:xfrm>
            <a:off x="10275421" y="4945380"/>
            <a:ext cx="47850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329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Policy with Discounting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Given:</a:t>
                </a:r>
              </a:p>
              <a:p>
                <a:pPr lvl="1"/>
                <a:endParaRPr lang="en-US" dirty="0"/>
              </a:p>
              <a:p>
                <a:pPr lvl="1"/>
                <a:r>
                  <a:rPr lang="en-US" dirty="0"/>
                  <a:t>Actions: East, West, and Exit (only available in exit states a, e)</a:t>
                </a:r>
              </a:p>
              <a:p>
                <a:pPr lvl="1"/>
                <a:r>
                  <a:rPr lang="en-US" dirty="0"/>
                  <a:t>Transitions: deterministic</a:t>
                </a:r>
              </a:p>
              <a:p>
                <a:endParaRPr lang="en-US" dirty="0"/>
              </a:p>
              <a:p>
                <a:r>
                  <a:rPr lang="en-US" dirty="0"/>
                  <a:t>For </a:t>
                </a:r>
                <a14:m>
                  <m:oMath xmlns:m="http://schemas.openxmlformats.org/officeDocument/2006/math">
                    <m:r>
                      <a:rPr lang="en-US" smtClean="0">
                        <a:latin typeface="Cambria Math" panose="02040503050406030204" pitchFamily="18" charset="0"/>
                      </a:rPr>
                      <m:t>𝛾</m:t>
                    </m:r>
                    <m:r>
                      <a:rPr lang="en-US" smtClean="0">
                        <a:latin typeface="Cambria Math" panose="02040503050406030204" pitchFamily="18" charset="0"/>
                      </a:rPr>
                      <m:t>=1</m:t>
                    </m:r>
                  </m:oMath>
                </a14:m>
                <a:r>
                  <a:rPr lang="en-US" dirty="0"/>
                  <a:t>, what is the optimal policy?</a:t>
                </a:r>
              </a:p>
              <a:p>
                <a:pPr lvl="2"/>
                <a:endParaRPr lang="en-US" dirty="0"/>
              </a:p>
              <a:p>
                <a:r>
                  <a:rPr lang="en-US" dirty="0"/>
                  <a:t>For </a:t>
                </a:r>
                <a14:m>
                  <m:oMath xmlns:m="http://schemas.openxmlformats.org/officeDocument/2006/math">
                    <m:r>
                      <a:rPr lang="en-US">
                        <a:latin typeface="Cambria Math" panose="02040503050406030204" pitchFamily="18" charset="0"/>
                      </a:rPr>
                      <m:t>𝛾</m:t>
                    </m:r>
                    <m:r>
                      <a:rPr lang="en-US" smtClean="0">
                        <a:latin typeface="Cambria Math" panose="02040503050406030204" pitchFamily="18" charset="0"/>
                      </a:rPr>
                      <m:t>=0.1</m:t>
                    </m:r>
                  </m:oMath>
                </a14:m>
                <a:r>
                  <a:rPr lang="en-US" dirty="0"/>
                  <a:t>, what is the optimal policy?</a:t>
                </a:r>
              </a:p>
              <a:p>
                <a:pPr lvl="2"/>
                <a:endParaRPr lang="en-US" dirty="0"/>
              </a:p>
              <a:p>
                <a:r>
                  <a:rPr lang="en-US" dirty="0"/>
                  <a:t>For which </a:t>
                </a:r>
                <a14:m>
                  <m:oMath xmlns:m="http://schemas.openxmlformats.org/officeDocument/2006/math">
                    <m:r>
                      <a:rPr lang="en-US" smtClean="0">
                        <a:latin typeface="Cambria Math" panose="02040503050406030204" pitchFamily="18" charset="0"/>
                      </a:rPr>
                      <m:t>𝛾</m:t>
                    </m:r>
                  </m:oMath>
                </a14:m>
                <a:r>
                  <a:rPr lang="en-US" dirty="0"/>
                  <a:t> are West and East equally good when in state 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25" t="-580"/>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B852399-EC9E-4B41-9AB9-20406BEAEE78}"/>
              </a:ext>
            </a:extLst>
          </p:cNvPr>
          <p:cNvSpPr>
            <a:spLocks noGrp="1"/>
          </p:cNvSpPr>
          <p:nvPr>
            <p:ph type="sldNum" sz="quarter" idx="12"/>
          </p:nvPr>
        </p:nvSpPr>
        <p:spPr/>
        <p:txBody>
          <a:bodyPr/>
          <a:lstStyle/>
          <a:p>
            <a:fld id="{A2EF37A0-74FC-AB4F-AE4C-D9BFC6719E9F}" type="slidenum">
              <a:rPr lang="en-US" smtClean="0"/>
              <a:pPr/>
              <a:t>39</a:t>
            </a:fld>
            <a:endParaRPr lang="en-US"/>
          </a:p>
        </p:txBody>
      </p:sp>
      <p:grpSp>
        <p:nvGrpSpPr>
          <p:cNvPr id="6" name="Group 5"/>
          <p:cNvGrpSpPr/>
          <p:nvPr/>
        </p:nvGrpSpPr>
        <p:grpSpPr>
          <a:xfrm>
            <a:off x="1428991" y="1520774"/>
            <a:ext cx="3594100" cy="1168400"/>
            <a:chOff x="3352800" y="3505200"/>
            <a:chExt cx="3594100" cy="1168400"/>
          </a:xfrm>
        </p:grpSpPr>
        <p:pic>
          <p:nvPicPr>
            <p:cNvPr id="4" name="Picture 3" descr="discounti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2800" y="3505200"/>
              <a:ext cx="3594100" cy="1168400"/>
            </a:xfrm>
            <a:prstGeom prst="rect">
              <a:avLst/>
            </a:prstGeom>
          </p:spPr>
        </p:pic>
        <p:sp>
          <p:nvSpPr>
            <p:cNvPr id="5" name="Rectangle 4"/>
            <p:cNvSpPr/>
            <p:nvPr/>
          </p:nvSpPr>
          <p:spPr>
            <a:xfrm>
              <a:off x="5486400" y="37338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9372600" y="16764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93B9F28E-4C43-AA4B-9261-CAC60197E5A4}"/>
              </a:ext>
            </a:extLst>
          </p:cNvPr>
          <p:cNvGrpSpPr/>
          <p:nvPr/>
        </p:nvGrpSpPr>
        <p:grpSpPr>
          <a:xfrm>
            <a:off x="8229600" y="3657600"/>
            <a:ext cx="3289300" cy="685800"/>
            <a:chOff x="7870815" y="3645405"/>
            <a:chExt cx="3289300" cy="685800"/>
          </a:xfrm>
        </p:grpSpPr>
        <p:pic>
          <p:nvPicPr>
            <p:cNvPr id="30" name="Picture 29" descr="discounting.png">
              <a:extLst>
                <a:ext uri="{FF2B5EF4-FFF2-40B4-BE49-F238E27FC236}">
                  <a16:creationId xmlns:a16="http://schemas.microsoft.com/office/drawing/2014/main" id="{D993C742-3DA5-5340-80F6-18D97328BE8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0815" y="3645405"/>
              <a:ext cx="3289300" cy="685800"/>
            </a:xfrm>
            <a:prstGeom prst="rect">
              <a:avLst/>
            </a:prstGeom>
          </p:spPr>
        </p:pic>
        <p:sp>
          <p:nvSpPr>
            <p:cNvPr id="31" name="Rectangle 30">
              <a:extLst>
                <a:ext uri="{FF2B5EF4-FFF2-40B4-BE49-F238E27FC236}">
                  <a16:creationId xmlns:a16="http://schemas.microsoft.com/office/drawing/2014/main" id="{81750C00-F32E-4F42-A658-6FEE30C29960}"/>
                </a:ext>
              </a:extLst>
            </p:cNvPr>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A484982-98EB-6542-A93C-410A7C87F78E}"/>
              </a:ext>
            </a:extLst>
          </p:cNvPr>
          <p:cNvGrpSpPr/>
          <p:nvPr/>
        </p:nvGrpSpPr>
        <p:grpSpPr>
          <a:xfrm>
            <a:off x="8229600" y="4572000"/>
            <a:ext cx="3289300" cy="685800"/>
            <a:chOff x="7870815" y="3645405"/>
            <a:chExt cx="3289300" cy="685800"/>
          </a:xfrm>
        </p:grpSpPr>
        <p:pic>
          <p:nvPicPr>
            <p:cNvPr id="33" name="Picture 32" descr="discounting.png">
              <a:extLst>
                <a:ext uri="{FF2B5EF4-FFF2-40B4-BE49-F238E27FC236}">
                  <a16:creationId xmlns:a16="http://schemas.microsoft.com/office/drawing/2014/main" id="{6A71FC94-B097-B743-9005-7CAD51E5504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0815" y="3645405"/>
              <a:ext cx="3289300" cy="685800"/>
            </a:xfrm>
            <a:prstGeom prst="rect">
              <a:avLst/>
            </a:prstGeom>
          </p:spPr>
        </p:pic>
        <p:sp>
          <p:nvSpPr>
            <p:cNvPr id="34" name="Rectangle 33">
              <a:extLst>
                <a:ext uri="{FF2B5EF4-FFF2-40B4-BE49-F238E27FC236}">
                  <a16:creationId xmlns:a16="http://schemas.microsoft.com/office/drawing/2014/main" id="{862F6B39-563D-C74B-9B64-C28AE17D7E48}"/>
                </a:ext>
              </a:extLst>
            </p:cNvPr>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5" name="Straight Arrow Connector 34">
            <a:extLst>
              <a:ext uri="{FF2B5EF4-FFF2-40B4-BE49-F238E27FC236}">
                <a16:creationId xmlns:a16="http://schemas.microsoft.com/office/drawing/2014/main" id="{28A90565-205D-DB4F-B73F-0D6947A5DBE8}"/>
              </a:ext>
            </a:extLst>
          </p:cNvPr>
          <p:cNvCxnSpPr/>
          <p:nvPr/>
        </p:nvCxnSpPr>
        <p:spPr>
          <a:xfrm flipH="1">
            <a:off x="902970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3067AFB-1D57-5D4A-A8AD-BCFD11455E6E}"/>
              </a:ext>
            </a:extLst>
          </p:cNvPr>
          <p:cNvCxnSpPr/>
          <p:nvPr/>
        </p:nvCxnSpPr>
        <p:spPr>
          <a:xfrm flipH="1">
            <a:off x="968883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07443A4-231C-874D-AE5A-6E4834EF7F3A}"/>
              </a:ext>
            </a:extLst>
          </p:cNvPr>
          <p:cNvCxnSpPr/>
          <p:nvPr/>
        </p:nvCxnSpPr>
        <p:spPr>
          <a:xfrm flipH="1">
            <a:off x="10275421"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3164891-3531-CA4E-A3BE-247128F1D322}"/>
              </a:ext>
            </a:extLst>
          </p:cNvPr>
          <p:cNvCxnSpPr/>
          <p:nvPr/>
        </p:nvCxnSpPr>
        <p:spPr>
          <a:xfrm flipH="1">
            <a:off x="9014460" y="493776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A2C8FDE-989C-FF41-9E11-2154C42B8276}"/>
              </a:ext>
            </a:extLst>
          </p:cNvPr>
          <p:cNvCxnSpPr/>
          <p:nvPr/>
        </p:nvCxnSpPr>
        <p:spPr>
          <a:xfrm flipH="1">
            <a:off x="9586616" y="493776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011F3B7-7063-BD45-A375-09D02647C3F4}"/>
              </a:ext>
            </a:extLst>
          </p:cNvPr>
          <p:cNvCxnSpPr/>
          <p:nvPr/>
        </p:nvCxnSpPr>
        <p:spPr>
          <a:xfrm>
            <a:off x="10275421" y="4945380"/>
            <a:ext cx="47850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FC7E88A-9D94-E346-AF72-D1602CC325A4}"/>
                  </a:ext>
                </a:extLst>
              </p:cNvPr>
              <p:cNvSpPr txBox="1"/>
              <p:nvPr/>
            </p:nvSpPr>
            <p:spPr>
              <a:xfrm>
                <a:off x="4835270" y="5837227"/>
                <a:ext cx="252145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3</m:t>
                          </m:r>
                        </m:sup>
                      </m:sSup>
                      <m:r>
                        <a:rPr lang="en-US" sz="2400" b="0" i="1" smtClean="0">
                          <a:solidFill>
                            <a:srgbClr val="C00000"/>
                          </a:solidFill>
                          <a:latin typeface="Cambria Math" panose="02040503050406030204" pitchFamily="18" charset="0"/>
                        </a:rPr>
                        <m:t>×10=</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1</m:t>
                          </m:r>
                        </m:sup>
                      </m:sSup>
                      <m:r>
                        <a:rPr lang="en-US" sz="2400" b="0" i="1" smtClean="0">
                          <a:solidFill>
                            <a:srgbClr val="C00000"/>
                          </a:solidFill>
                          <a:latin typeface="Cambria Math" panose="02040503050406030204" pitchFamily="18" charset="0"/>
                        </a:rPr>
                        <m:t>×1</m:t>
                      </m:r>
                    </m:oMath>
                  </m:oMathPara>
                </a14:m>
                <a:endParaRPr lang="en-US" sz="2400" dirty="0">
                  <a:solidFill>
                    <a:srgbClr val="C00000"/>
                  </a:solidFill>
                </a:endParaRPr>
              </a:p>
            </p:txBody>
          </p:sp>
        </mc:Choice>
        <mc:Fallback xmlns="">
          <p:sp>
            <p:nvSpPr>
              <p:cNvPr id="41" name="TextBox 40">
                <a:extLst>
                  <a:ext uri="{FF2B5EF4-FFF2-40B4-BE49-F238E27FC236}">
                    <a16:creationId xmlns:a16="http://schemas.microsoft.com/office/drawing/2014/main" id="{6FC7E88A-9D94-E346-AF72-D1602CC325A4}"/>
                  </a:ext>
                </a:extLst>
              </p:cNvPr>
              <p:cNvSpPr txBox="1">
                <a:spLocks noRot="1" noChangeAspect="1" noMove="1" noResize="1" noEditPoints="1" noAdjustHandles="1" noChangeArrowheads="1" noChangeShapeType="1" noTextEdit="1"/>
              </p:cNvSpPr>
              <p:nvPr/>
            </p:nvSpPr>
            <p:spPr>
              <a:xfrm>
                <a:off x="4835270" y="5837227"/>
                <a:ext cx="2521459" cy="461665"/>
              </a:xfrm>
              <a:prstGeom prst="rect">
                <a:avLst/>
              </a:prstGeom>
              <a:blipFill>
                <a:blip r:embed="rId5"/>
                <a:stretch>
                  <a:fillRect b="-8108"/>
                </a:stretch>
              </a:blipFill>
            </p:spPr>
            <p:txBody>
              <a:bodyPr/>
              <a:lstStyle/>
              <a:p>
                <a:r>
                  <a:rPr lang="en-US">
                    <a:noFill/>
                  </a:rPr>
                  <a:t> </a:t>
                </a:r>
              </a:p>
            </p:txBody>
          </p:sp>
        </mc:Fallback>
      </mc:AlternateContent>
    </p:spTree>
    <p:extLst>
      <p:ext uri="{BB962C8B-B14F-4D97-AF65-F5344CB8AC3E}">
        <p14:creationId xmlns:p14="http://schemas.microsoft.com/office/powerpoint/2010/main" val="3010452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A83E7-D792-D54E-86F9-D92F2926A11F}"/>
              </a:ext>
            </a:extLst>
          </p:cNvPr>
          <p:cNvSpPr>
            <a:spLocks noGrp="1"/>
          </p:cNvSpPr>
          <p:nvPr>
            <p:ph type="title"/>
          </p:nvPr>
        </p:nvSpPr>
        <p:spPr/>
        <p:txBody>
          <a:bodyPr>
            <a:normAutofit/>
          </a:bodyPr>
          <a:lstStyle/>
          <a:p>
            <a:r>
              <a:rPr lang="en-US" dirty="0">
                <a:cs typeface="Times New Roman" panose="02020603050405020304" pitchFamily="18" charset="0"/>
              </a:rPr>
              <a:t>Turn-based Stochastic Games (TBSGs)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154096-1056-5147-9FC5-7E13FBF7291E}"/>
                  </a:ext>
                </a:extLst>
              </p:cNvPr>
              <p:cNvSpPr>
                <a:spLocks noGrp="1"/>
              </p:cNvSpPr>
              <p:nvPr>
                <p:ph idx="1"/>
              </p:nvPr>
            </p:nvSpPr>
            <p:spPr>
              <a:xfrm>
                <a:off x="609600" y="1752601"/>
                <a:ext cx="5940056" cy="4373563"/>
              </a:xfrm>
            </p:spPr>
            <p:txBody>
              <a:bodyPr/>
              <a:lstStyle/>
              <a:p>
                <a:r>
                  <a:rPr lang="en-US" altLang="zh-CN" dirty="0">
                    <a:cs typeface="Times New Roman" panose="02020603050405020304" pitchFamily="18" charset="0"/>
                  </a:rPr>
                  <a:t>Game is played as follows:</a:t>
                </a:r>
              </a:p>
              <a:p>
                <a:pPr marL="342900" indent="-342900">
                  <a:buFont typeface="Arial" panose="020B0604020202020204" pitchFamily="34" charset="0"/>
                  <a:buChar char="•"/>
                </a:pPr>
                <a:r>
                  <a:rPr lang="en-US" altLang="zh-CN" dirty="0">
                    <a:cs typeface="Times New Roman" panose="02020603050405020304" pitchFamily="18" charset="0"/>
                  </a:rPr>
                  <a:t>A </a:t>
                </a:r>
                <a:r>
                  <a:rPr lang="en-US" altLang="zh-CN" dirty="0">
                    <a:solidFill>
                      <a:srgbClr val="990099"/>
                    </a:solidFill>
                    <a:cs typeface="Times New Roman" panose="02020603050405020304" pitchFamily="18" charset="0"/>
                  </a:rPr>
                  <a:t>token</a:t>
                </a:r>
                <a:r>
                  <a:rPr lang="en-US" altLang="zh-CN" dirty="0">
                    <a:cs typeface="Times New Roman" panose="02020603050405020304" pitchFamily="18" charset="0"/>
                  </a:rPr>
                  <a:t> is placed on an initial vertex.</a:t>
                </a:r>
                <a:endParaRPr lang="en-US" dirty="0">
                  <a:cs typeface="Times New Roman" panose="02020603050405020304" pitchFamily="18" charset="0"/>
                </a:endParaRPr>
              </a:p>
              <a:p>
                <a:pPr marL="342900" indent="-342900">
                  <a:buFont typeface="Arial" panose="020B0604020202020204" pitchFamily="34" charset="0"/>
                  <a:buChar char="•"/>
                </a:pPr>
                <a:r>
                  <a:rPr lang="en-US" altLang="zh-CN" dirty="0">
                    <a:cs typeface="Times New Roman" panose="02020603050405020304" pitchFamily="18" charset="0"/>
                  </a:rPr>
                  <a:t>If the token is in a </a:t>
                </a:r>
                <a:r>
                  <a:rPr lang="en-US" altLang="zh-CN" dirty="0">
                    <a:solidFill>
                      <a:srgbClr val="00B050"/>
                    </a:solidFill>
                    <a:cs typeface="Times New Roman" panose="02020603050405020304" pitchFamily="18" charset="0"/>
                  </a:rPr>
                  <a:t>min</a:t>
                </a:r>
                <a:r>
                  <a:rPr lang="en-US" altLang="zh-CN" dirty="0">
                    <a:cs typeface="Times New Roman" panose="02020603050405020304" pitchFamily="18" charset="0"/>
                  </a:rPr>
                  <a:t>/</a:t>
                </a:r>
                <a:r>
                  <a:rPr lang="en-US" altLang="zh-CN" dirty="0">
                    <a:solidFill>
                      <a:srgbClr val="FF0000"/>
                    </a:solidFill>
                    <a:cs typeface="Times New Roman" panose="02020603050405020304" pitchFamily="18" charset="0"/>
                  </a:rPr>
                  <a:t>max </a:t>
                </a:r>
                <a:r>
                  <a:rPr lang="en-US" altLang="zh-CN" dirty="0">
                    <a:cs typeface="Times New Roman" panose="02020603050405020304" pitchFamily="18" charset="0"/>
                  </a:rPr>
                  <a:t>vertex, </a:t>
                </a:r>
                <a:br>
                  <a:rPr lang="en-US" altLang="zh-CN" dirty="0">
                    <a:cs typeface="Times New Roman" panose="02020603050405020304" pitchFamily="18" charset="0"/>
                  </a:rPr>
                </a:br>
                <a:r>
                  <a:rPr lang="en-US" altLang="zh-CN" dirty="0">
                    <a:cs typeface="Times New Roman" panose="02020603050405020304" pitchFamily="18" charset="0"/>
                  </a:rPr>
                  <a:t>then </a:t>
                </a:r>
                <a:r>
                  <a:rPr lang="en-US" altLang="zh-CN" dirty="0">
                    <a:solidFill>
                      <a:srgbClr val="00B050"/>
                    </a:solidFill>
                    <a:cs typeface="Times New Roman" panose="02020603050405020304" pitchFamily="18" charset="0"/>
                  </a:rPr>
                  <a:t>min</a:t>
                </a:r>
                <a:r>
                  <a:rPr lang="en-US" altLang="zh-CN" dirty="0">
                    <a:cs typeface="Times New Roman" panose="02020603050405020304" pitchFamily="18" charset="0"/>
                  </a:rPr>
                  <a:t>/</a:t>
                </a:r>
                <a:r>
                  <a:rPr lang="en-US" altLang="zh-CN" dirty="0">
                    <a:solidFill>
                      <a:srgbClr val="FF0000"/>
                    </a:solidFill>
                    <a:cs typeface="Times New Roman" panose="02020603050405020304" pitchFamily="18" charset="0"/>
                  </a:rPr>
                  <a:t>max</a:t>
                </a:r>
                <a:r>
                  <a:rPr lang="en-US" altLang="zh-CN" dirty="0">
                    <a:cs typeface="Times New Roman" panose="02020603050405020304" pitchFamily="18" charset="0"/>
                  </a:rPr>
                  <a:t> chooses an action.</a:t>
                </a:r>
                <a:endParaRPr lang="en-US" dirty="0">
                  <a:cs typeface="Times New Roman" panose="02020603050405020304" pitchFamily="18" charset="0"/>
                </a:endParaRPr>
              </a:p>
              <a:p>
                <a:pPr marL="342900" indent="-342900">
                  <a:buFont typeface="Arial" panose="020B0604020202020204" pitchFamily="34" charset="0"/>
                  <a:buChar char="•"/>
                </a:pPr>
                <a:r>
                  <a:rPr lang="en-US" altLang="zh-CN" dirty="0">
                    <a:cs typeface="Times New Roman" panose="02020603050405020304" pitchFamily="18" charset="0"/>
                  </a:rPr>
                  <a:t>If the </a:t>
                </a:r>
                <a:r>
                  <a:rPr lang="en-US" altLang="zh-CN" dirty="0">
                    <a:solidFill>
                      <a:srgbClr val="990099"/>
                    </a:solidFill>
                    <a:cs typeface="Times New Roman" panose="02020603050405020304" pitchFamily="18" charset="0"/>
                  </a:rPr>
                  <a:t>token</a:t>
                </a:r>
                <a:r>
                  <a:rPr lang="en-US" altLang="zh-CN" dirty="0">
                    <a:cs typeface="Times New Roman" panose="02020603050405020304" pitchFamily="18" charset="0"/>
                  </a:rPr>
                  <a:t> is in a </a:t>
                </a:r>
                <a:r>
                  <a:rPr lang="en-US" altLang="zh-CN" dirty="0">
                    <a:solidFill>
                      <a:srgbClr val="0033CC"/>
                    </a:solidFill>
                    <a:cs typeface="Times New Roman" panose="02020603050405020304" pitchFamily="18" charset="0"/>
                  </a:rPr>
                  <a:t>rand</a:t>
                </a:r>
                <a:r>
                  <a:rPr lang="en-US" altLang="zh-CN" dirty="0">
                    <a:cs typeface="Times New Roman" panose="02020603050405020304" pitchFamily="18" charset="0"/>
                  </a:rPr>
                  <a:t> vertex, </a:t>
                </a:r>
                <a:br>
                  <a:rPr lang="en-US" altLang="zh-CN" dirty="0">
                    <a:cs typeface="Times New Roman" panose="02020603050405020304" pitchFamily="18" charset="0"/>
                  </a:rPr>
                </a:br>
                <a:r>
                  <a:rPr lang="en-US" altLang="zh-CN" dirty="0">
                    <a:cs typeface="Times New Roman" panose="02020603050405020304" pitchFamily="18" charset="0"/>
                  </a:rPr>
                  <a:t>a random choice is made.</a:t>
                </a:r>
                <a:endParaRPr lang="en-US" dirty="0">
                  <a:cs typeface="Times New Roman" panose="02020603050405020304" pitchFamily="18" charset="0"/>
                </a:endParaRPr>
              </a:p>
              <a:p>
                <a:pPr marL="342900" indent="-342900">
                  <a:buFont typeface="Arial" panose="020B0604020202020204" pitchFamily="34" charset="0"/>
                  <a:buChar char="•"/>
                </a:pPr>
                <a:r>
                  <a:rPr lang="en-US" altLang="zh-CN" dirty="0">
                    <a:cs typeface="Times New Roman" panose="02020603050405020304" pitchFamily="18" charset="0"/>
                  </a:rPr>
                  <a:t>If the </a:t>
                </a:r>
                <a:r>
                  <a:rPr lang="en-US" altLang="zh-CN" dirty="0">
                    <a:solidFill>
                      <a:srgbClr val="990099"/>
                    </a:solidFill>
                    <a:cs typeface="Times New Roman" panose="02020603050405020304" pitchFamily="18" charset="0"/>
                  </a:rPr>
                  <a:t>token</a:t>
                </a:r>
                <a:r>
                  <a:rPr lang="en-US" altLang="zh-CN" dirty="0">
                    <a:cs typeface="Times New Roman" panose="02020603050405020304" pitchFamily="18" charset="0"/>
                  </a:rPr>
                  <a:t> reaches a sink,</a:t>
                </a:r>
                <a:br>
                  <a:rPr lang="en-US" altLang="zh-CN" dirty="0">
                    <a:cs typeface="Times New Roman" panose="02020603050405020304" pitchFamily="18" charset="0"/>
                  </a:rPr>
                </a:br>
                <a:r>
                  <a:rPr lang="en-US" altLang="zh-CN" dirty="0">
                    <a:cs typeface="Times New Roman" panose="02020603050405020304" pitchFamily="18" charset="0"/>
                  </a:rPr>
                  <a:t>the game ends.</a:t>
                </a:r>
                <a:endParaRPr lang="en-US" dirty="0">
                  <a:cs typeface="Times New Roman" panose="02020603050405020304" pitchFamily="18" charset="0"/>
                </a:endParaRPr>
              </a:p>
              <a:p>
                <a:pPr marL="342900" indent="-342900">
                  <a:buFont typeface="Arial" panose="020B0604020202020204" pitchFamily="34" charset="0"/>
                  <a:buChar char="•"/>
                </a:pPr>
                <a:r>
                  <a:rPr lang="en-US" altLang="zh-CN" dirty="0">
                    <a:cs typeface="Times New Roman" panose="02020603050405020304" pitchFamily="18" charset="0"/>
                  </a:rPr>
                  <a:t>The result is an (infinite) sequence </a:t>
                </a:r>
                <a:br>
                  <a:rPr lang="en-US" altLang="zh-CN" dirty="0">
                    <a:cs typeface="Times New Roman" panose="02020603050405020304" pitchFamily="18" charset="0"/>
                  </a:rPr>
                </a:br>
                <a:r>
                  <a:rPr lang="en-US" altLang="zh-CN" dirty="0">
                    <a:cs typeface="Times New Roman" panose="02020603050405020304" pitchFamily="18" charset="0"/>
                  </a:rPr>
                  <a:t>of costs (or rewards):   </a:t>
                </a:r>
                <a14:m>
                  <m:oMath xmlns:m="http://schemas.openxmlformats.org/officeDocument/2006/math">
                    <m:sSub>
                      <m:sSubPr>
                        <m:ctrlPr>
                          <a:rPr lang="en-US" altLang="zh-CN" i="1">
                            <a:solidFill>
                              <a:srgbClr val="0033CC"/>
                            </a:solidFill>
                            <a:latin typeface="Cambria Math" panose="02040503050406030204" pitchFamily="18" charset="0"/>
                            <a:cs typeface="Times New Roman" panose="02020603050405020304" pitchFamily="18" charset="0"/>
                          </a:rPr>
                        </m:ctrlPr>
                      </m:sSubPr>
                      <m:e>
                        <m:r>
                          <a:rPr lang="en-US" altLang="zh-CN" i="1">
                            <a:solidFill>
                              <a:srgbClr val="0033CC"/>
                            </a:solidFill>
                            <a:latin typeface="Cambria Math" panose="02040503050406030204" pitchFamily="18" charset="0"/>
                            <a:cs typeface="Times New Roman" panose="02020603050405020304" pitchFamily="18" charset="0"/>
                          </a:rPr>
                          <m:t>𝑐</m:t>
                        </m:r>
                      </m:e>
                      <m:sub>
                        <m:r>
                          <a:rPr lang="en-US" altLang="zh-CN" i="1">
                            <a:solidFill>
                              <a:srgbClr val="0033CC"/>
                            </a:solidFill>
                            <a:latin typeface="Cambria Math" panose="02040503050406030204" pitchFamily="18" charset="0"/>
                            <a:cs typeface="Times New Roman" panose="02020603050405020304" pitchFamily="18" charset="0"/>
                          </a:rPr>
                          <m:t>0</m:t>
                        </m:r>
                      </m:sub>
                    </m:sSub>
                    <m:r>
                      <a:rPr lang="en-US" altLang="zh-CN" i="1">
                        <a:solidFill>
                          <a:srgbClr val="0033CC"/>
                        </a:solidFill>
                        <a:latin typeface="Cambria Math" panose="02040503050406030204" pitchFamily="18" charset="0"/>
                        <a:cs typeface="Times New Roman" panose="02020603050405020304" pitchFamily="18" charset="0"/>
                      </a:rPr>
                      <m:t>,</m:t>
                    </m:r>
                    <m:sSub>
                      <m:sSubPr>
                        <m:ctrlPr>
                          <a:rPr lang="en-US" altLang="zh-CN" i="1">
                            <a:solidFill>
                              <a:srgbClr val="0033CC"/>
                            </a:solidFill>
                            <a:latin typeface="Cambria Math" panose="02040503050406030204" pitchFamily="18" charset="0"/>
                            <a:cs typeface="Times New Roman" panose="02020603050405020304" pitchFamily="18" charset="0"/>
                          </a:rPr>
                        </m:ctrlPr>
                      </m:sSubPr>
                      <m:e>
                        <m:r>
                          <a:rPr lang="en-US" altLang="zh-CN" i="1">
                            <a:solidFill>
                              <a:srgbClr val="0033CC"/>
                            </a:solidFill>
                            <a:latin typeface="Cambria Math" panose="02040503050406030204" pitchFamily="18" charset="0"/>
                            <a:cs typeface="Times New Roman" panose="02020603050405020304" pitchFamily="18" charset="0"/>
                          </a:rPr>
                          <m:t>𝑐</m:t>
                        </m:r>
                      </m:e>
                      <m:sub>
                        <m:r>
                          <a:rPr lang="en-US" altLang="zh-CN" i="1">
                            <a:solidFill>
                              <a:srgbClr val="0033CC"/>
                            </a:solidFill>
                            <a:latin typeface="Cambria Math" panose="02040503050406030204" pitchFamily="18" charset="0"/>
                            <a:cs typeface="Times New Roman" panose="02020603050405020304" pitchFamily="18" charset="0"/>
                          </a:rPr>
                          <m:t>1</m:t>
                        </m:r>
                      </m:sub>
                    </m:sSub>
                    <m:r>
                      <a:rPr lang="en-US" altLang="zh-CN" i="1">
                        <a:solidFill>
                          <a:srgbClr val="0033CC"/>
                        </a:solidFill>
                        <a:latin typeface="Cambria Math" panose="02040503050406030204" pitchFamily="18" charset="0"/>
                        <a:cs typeface="Times New Roman" panose="02020603050405020304" pitchFamily="18" charset="0"/>
                      </a:rPr>
                      <m:t>,</m:t>
                    </m:r>
                    <m:sSub>
                      <m:sSubPr>
                        <m:ctrlPr>
                          <a:rPr lang="en-US" altLang="zh-CN" i="1">
                            <a:solidFill>
                              <a:srgbClr val="0033CC"/>
                            </a:solidFill>
                            <a:latin typeface="Cambria Math" panose="02040503050406030204" pitchFamily="18" charset="0"/>
                            <a:cs typeface="Times New Roman" panose="02020603050405020304" pitchFamily="18" charset="0"/>
                          </a:rPr>
                        </m:ctrlPr>
                      </m:sSubPr>
                      <m:e>
                        <m:r>
                          <a:rPr lang="en-US" altLang="zh-CN" i="1">
                            <a:solidFill>
                              <a:srgbClr val="0033CC"/>
                            </a:solidFill>
                            <a:latin typeface="Cambria Math" panose="02040503050406030204" pitchFamily="18" charset="0"/>
                            <a:cs typeface="Times New Roman" panose="02020603050405020304" pitchFamily="18" charset="0"/>
                          </a:rPr>
                          <m:t>𝑐</m:t>
                        </m:r>
                      </m:e>
                      <m:sub>
                        <m:r>
                          <a:rPr lang="en-US" altLang="zh-CN" i="1">
                            <a:solidFill>
                              <a:srgbClr val="0033CC"/>
                            </a:solidFill>
                            <a:latin typeface="Cambria Math" panose="02040503050406030204" pitchFamily="18" charset="0"/>
                            <a:cs typeface="Times New Roman" panose="02020603050405020304" pitchFamily="18" charset="0"/>
                          </a:rPr>
                          <m:t>2</m:t>
                        </m:r>
                      </m:sub>
                    </m:sSub>
                    <m:r>
                      <a:rPr lang="en-US" altLang="zh-CN" i="1">
                        <a:solidFill>
                          <a:srgbClr val="0033CC"/>
                        </a:solidFill>
                        <a:latin typeface="Cambria Math" panose="02040503050406030204" pitchFamily="18" charset="0"/>
                        <a:cs typeface="Times New Roman" panose="02020603050405020304" pitchFamily="18" charset="0"/>
                      </a:rPr>
                      <m:t>,…</m:t>
                    </m:r>
                  </m:oMath>
                </a14:m>
                <a:endParaRPr lang="en-US" dirty="0">
                  <a:solidFill>
                    <a:srgbClr val="0033CC"/>
                  </a:solidFill>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B9154096-1056-5147-9FC5-7E13FBF7291E}"/>
                  </a:ext>
                </a:extLst>
              </p:cNvPr>
              <p:cNvSpPr>
                <a:spLocks noGrp="1" noRot="1" noChangeAspect="1" noMove="1" noResize="1" noEditPoints="1" noAdjustHandles="1" noChangeArrowheads="1" noChangeShapeType="1" noTextEdit="1"/>
              </p:cNvSpPr>
              <p:nvPr>
                <p:ph idx="1"/>
              </p:nvPr>
            </p:nvSpPr>
            <p:spPr>
              <a:xfrm>
                <a:off x="609600" y="1752601"/>
                <a:ext cx="5940056" cy="4373563"/>
              </a:xfrm>
              <a:blipFill>
                <a:blip r:embed="rId9"/>
                <a:stretch>
                  <a:fillRect l="-1068" t="-580"/>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5074950F-E1B5-8B47-A3A4-F3C6B33351E1}"/>
              </a:ext>
            </a:extLst>
          </p:cNvPr>
          <p:cNvGrpSpPr/>
          <p:nvPr/>
        </p:nvGrpSpPr>
        <p:grpSpPr>
          <a:xfrm>
            <a:off x="8331200" y="2739652"/>
            <a:ext cx="2713245" cy="2763651"/>
            <a:chOff x="562428" y="3652861"/>
            <a:chExt cx="2990850" cy="3046413"/>
          </a:xfrm>
        </p:grpSpPr>
        <p:grpSp>
          <p:nvGrpSpPr>
            <p:cNvPr id="47" name="Group 46">
              <a:extLst>
                <a:ext uri="{FF2B5EF4-FFF2-40B4-BE49-F238E27FC236}">
                  <a16:creationId xmlns:a16="http://schemas.microsoft.com/office/drawing/2014/main" id="{26932AC7-758B-6E4A-B095-20AE1662B31C}"/>
                </a:ext>
              </a:extLst>
            </p:cNvPr>
            <p:cNvGrpSpPr/>
            <p:nvPr/>
          </p:nvGrpSpPr>
          <p:grpSpPr>
            <a:xfrm>
              <a:off x="562428" y="3652861"/>
              <a:ext cx="2990850" cy="3046413"/>
              <a:chOff x="584200" y="2076450"/>
              <a:chExt cx="2990850" cy="3046413"/>
            </a:xfrm>
          </p:grpSpPr>
          <p:sp>
            <p:nvSpPr>
              <p:cNvPr id="50" name="Oval 4">
                <a:extLst>
                  <a:ext uri="{FF2B5EF4-FFF2-40B4-BE49-F238E27FC236}">
                    <a16:creationId xmlns:a16="http://schemas.microsoft.com/office/drawing/2014/main" id="{BAE153B8-AA26-914F-9333-8342D9ADDF2E}"/>
                  </a:ext>
                </a:extLst>
              </p:cNvPr>
              <p:cNvSpPr>
                <a:spLocks noChangeAspect="1" noChangeArrowheads="1"/>
              </p:cNvSpPr>
              <p:nvPr/>
            </p:nvSpPr>
            <p:spPr bwMode="auto">
              <a:xfrm>
                <a:off x="584200" y="2863850"/>
                <a:ext cx="379413"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51" name="Oval 6">
                <a:extLst>
                  <a:ext uri="{FF2B5EF4-FFF2-40B4-BE49-F238E27FC236}">
                    <a16:creationId xmlns:a16="http://schemas.microsoft.com/office/drawing/2014/main" id="{9689BCEB-DA18-1A40-B25E-1228D4A822E9}"/>
                  </a:ext>
                </a:extLst>
              </p:cNvPr>
              <p:cNvSpPr>
                <a:spLocks noChangeAspect="1" noChangeArrowheads="1"/>
              </p:cNvSpPr>
              <p:nvPr/>
            </p:nvSpPr>
            <p:spPr bwMode="auto">
              <a:xfrm>
                <a:off x="2441575" y="2090738"/>
                <a:ext cx="379413"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52" name="Oval 7">
                <a:extLst>
                  <a:ext uri="{FF2B5EF4-FFF2-40B4-BE49-F238E27FC236}">
                    <a16:creationId xmlns:a16="http://schemas.microsoft.com/office/drawing/2014/main" id="{E2A542D6-0453-B84A-A71C-CC5B52162643}"/>
                  </a:ext>
                </a:extLst>
              </p:cNvPr>
              <p:cNvSpPr>
                <a:spLocks noChangeAspect="1" noChangeArrowheads="1"/>
              </p:cNvSpPr>
              <p:nvPr/>
            </p:nvSpPr>
            <p:spPr bwMode="auto">
              <a:xfrm>
                <a:off x="2584450" y="2222500"/>
                <a:ext cx="93663" cy="85725"/>
              </a:xfrm>
              <a:prstGeom prst="ellipse">
                <a:avLst/>
              </a:prstGeom>
              <a:solidFill>
                <a:srgbClr val="FFFF00"/>
              </a:solidFill>
              <a:ln w="9525">
                <a:solidFill>
                  <a:schemeClr val="tx1"/>
                </a:solidFill>
                <a:round/>
                <a:headEnd/>
                <a:tailEnd/>
              </a:ln>
              <a:effectLst/>
            </p:spPr>
            <p:txBody>
              <a:bodyPr wrap="none" anchor="ctr"/>
              <a:lstStyle/>
              <a:p>
                <a:pPr algn="ctr"/>
                <a:endParaRPr lang="en-US" sz="2177"/>
              </a:p>
            </p:txBody>
          </p:sp>
          <p:sp>
            <p:nvSpPr>
              <p:cNvPr id="53" name="Oval 8">
                <a:extLst>
                  <a:ext uri="{FF2B5EF4-FFF2-40B4-BE49-F238E27FC236}">
                    <a16:creationId xmlns:a16="http://schemas.microsoft.com/office/drawing/2014/main" id="{8A08E5AA-9342-114B-BB8B-CFF22F1441D3}"/>
                  </a:ext>
                </a:extLst>
              </p:cNvPr>
              <p:cNvSpPr>
                <a:spLocks noChangeAspect="1" noChangeArrowheads="1"/>
              </p:cNvSpPr>
              <p:nvPr/>
            </p:nvSpPr>
            <p:spPr bwMode="auto">
              <a:xfrm>
                <a:off x="3186113" y="2859088"/>
                <a:ext cx="381000"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54" name="Oval 9">
                <a:extLst>
                  <a:ext uri="{FF2B5EF4-FFF2-40B4-BE49-F238E27FC236}">
                    <a16:creationId xmlns:a16="http://schemas.microsoft.com/office/drawing/2014/main" id="{3B878A0D-F86E-EC46-80DC-97755454E264}"/>
                  </a:ext>
                </a:extLst>
              </p:cNvPr>
              <p:cNvSpPr>
                <a:spLocks noChangeAspect="1" noChangeArrowheads="1"/>
              </p:cNvSpPr>
              <p:nvPr/>
            </p:nvSpPr>
            <p:spPr bwMode="auto">
              <a:xfrm>
                <a:off x="1382713" y="4773613"/>
                <a:ext cx="379412"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55" name="Oval 10">
                <a:extLst>
                  <a:ext uri="{FF2B5EF4-FFF2-40B4-BE49-F238E27FC236}">
                    <a16:creationId xmlns:a16="http://schemas.microsoft.com/office/drawing/2014/main" id="{18D824FA-375C-BD45-A925-DC8991F43159}"/>
                  </a:ext>
                </a:extLst>
              </p:cNvPr>
              <p:cNvSpPr>
                <a:spLocks noChangeAspect="1" noChangeArrowheads="1"/>
              </p:cNvSpPr>
              <p:nvPr/>
            </p:nvSpPr>
            <p:spPr bwMode="auto">
              <a:xfrm>
                <a:off x="1382713" y="2076450"/>
                <a:ext cx="379412"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56" name="Oval 11">
                <a:extLst>
                  <a:ext uri="{FF2B5EF4-FFF2-40B4-BE49-F238E27FC236}">
                    <a16:creationId xmlns:a16="http://schemas.microsoft.com/office/drawing/2014/main" id="{F2CDB9CF-0AC1-4942-A1D1-263DC61AD634}"/>
                  </a:ext>
                </a:extLst>
              </p:cNvPr>
              <p:cNvSpPr>
                <a:spLocks noChangeAspect="1" noChangeArrowheads="1"/>
              </p:cNvSpPr>
              <p:nvPr/>
            </p:nvSpPr>
            <p:spPr bwMode="auto">
              <a:xfrm>
                <a:off x="596900" y="3975100"/>
                <a:ext cx="379413"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57" name="Oval 12">
                <a:extLst>
                  <a:ext uri="{FF2B5EF4-FFF2-40B4-BE49-F238E27FC236}">
                    <a16:creationId xmlns:a16="http://schemas.microsoft.com/office/drawing/2014/main" id="{00F4469C-6E7D-5545-A54E-76D6DECA89C3}"/>
                  </a:ext>
                </a:extLst>
              </p:cNvPr>
              <p:cNvSpPr>
                <a:spLocks noChangeAspect="1" noChangeArrowheads="1"/>
              </p:cNvSpPr>
              <p:nvPr/>
            </p:nvSpPr>
            <p:spPr bwMode="auto">
              <a:xfrm>
                <a:off x="2452688" y="4767263"/>
                <a:ext cx="379412"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58" name="Oval 13">
                <a:extLst>
                  <a:ext uri="{FF2B5EF4-FFF2-40B4-BE49-F238E27FC236}">
                    <a16:creationId xmlns:a16="http://schemas.microsoft.com/office/drawing/2014/main" id="{53E4DD26-827F-454C-8DB5-B9B08FBDF208}"/>
                  </a:ext>
                </a:extLst>
              </p:cNvPr>
              <p:cNvSpPr>
                <a:spLocks noChangeAspect="1" noChangeArrowheads="1"/>
              </p:cNvSpPr>
              <p:nvPr/>
            </p:nvSpPr>
            <p:spPr bwMode="auto">
              <a:xfrm>
                <a:off x="3195638" y="4008438"/>
                <a:ext cx="379412"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59" name="Rectangle 14">
                <a:extLst>
                  <a:ext uri="{FF2B5EF4-FFF2-40B4-BE49-F238E27FC236}">
                    <a16:creationId xmlns:a16="http://schemas.microsoft.com/office/drawing/2014/main" id="{878432C5-4F36-A947-AC5F-D4BBB8F3CC73}"/>
                  </a:ext>
                </a:extLst>
              </p:cNvPr>
              <p:cNvSpPr>
                <a:spLocks noChangeAspect="1" noChangeArrowheads="1"/>
              </p:cNvSpPr>
              <p:nvPr/>
            </p:nvSpPr>
            <p:spPr bwMode="auto">
              <a:xfrm>
                <a:off x="1874838" y="3082925"/>
                <a:ext cx="68262" cy="93663"/>
              </a:xfrm>
              <a:prstGeom prst="rect">
                <a:avLst/>
              </a:prstGeom>
              <a:solidFill>
                <a:srgbClr val="00B0F0"/>
              </a:solidFill>
              <a:ln w="9525">
                <a:solidFill>
                  <a:schemeClr val="tx1"/>
                </a:solidFill>
                <a:miter lim="800000"/>
                <a:headEnd/>
                <a:tailEnd/>
              </a:ln>
              <a:effectLst/>
            </p:spPr>
            <p:txBody>
              <a:bodyPr wrap="none" anchor="ctr"/>
              <a:lstStyle/>
              <a:p>
                <a:endParaRPr lang="he-IL" sz="1633"/>
              </a:p>
            </p:txBody>
          </p:sp>
          <p:cxnSp>
            <p:nvCxnSpPr>
              <p:cNvPr id="60" name="AutoShape 15">
                <a:extLst>
                  <a:ext uri="{FF2B5EF4-FFF2-40B4-BE49-F238E27FC236}">
                    <a16:creationId xmlns:a16="http://schemas.microsoft.com/office/drawing/2014/main" id="{7268E455-5052-3544-BF59-B77430DF8906}"/>
                  </a:ext>
                </a:extLst>
              </p:cNvPr>
              <p:cNvCxnSpPr>
                <a:cxnSpLocks noChangeAspect="1" noChangeShapeType="1"/>
                <a:stCxn id="51" idx="3"/>
                <a:endCxn id="59" idx="3"/>
              </p:cNvCxnSpPr>
              <p:nvPr/>
            </p:nvCxnSpPr>
            <p:spPr bwMode="auto">
              <a:xfrm flipH="1">
                <a:off x="1943100" y="2389188"/>
                <a:ext cx="554038" cy="741362"/>
              </a:xfrm>
              <a:prstGeom prst="straightConnector1">
                <a:avLst/>
              </a:prstGeom>
              <a:noFill/>
              <a:ln w="9525">
                <a:solidFill>
                  <a:schemeClr val="tx1"/>
                </a:solidFill>
                <a:round/>
                <a:headEnd/>
                <a:tailEnd type="triangle" w="med" len="med"/>
              </a:ln>
              <a:effectLst/>
            </p:spPr>
          </p:cxnSp>
          <p:cxnSp>
            <p:nvCxnSpPr>
              <p:cNvPr id="61" name="AutoShape 16">
                <a:extLst>
                  <a:ext uri="{FF2B5EF4-FFF2-40B4-BE49-F238E27FC236}">
                    <a16:creationId xmlns:a16="http://schemas.microsoft.com/office/drawing/2014/main" id="{5D76E786-60E0-B641-AF69-FFB04C293D18}"/>
                  </a:ext>
                </a:extLst>
              </p:cNvPr>
              <p:cNvCxnSpPr>
                <a:cxnSpLocks noChangeAspect="1" noChangeShapeType="1"/>
                <a:stCxn id="59" idx="1"/>
                <a:endCxn id="55" idx="5"/>
              </p:cNvCxnSpPr>
              <p:nvPr/>
            </p:nvCxnSpPr>
            <p:spPr bwMode="auto">
              <a:xfrm flipH="1" flipV="1">
                <a:off x="1706563" y="2374900"/>
                <a:ext cx="168275" cy="755650"/>
              </a:xfrm>
              <a:prstGeom prst="straightConnector1">
                <a:avLst/>
              </a:prstGeom>
              <a:noFill/>
              <a:ln w="9525">
                <a:solidFill>
                  <a:schemeClr val="tx1"/>
                </a:solidFill>
                <a:round/>
                <a:headEnd/>
                <a:tailEnd type="triangle" w="med" len="med"/>
              </a:ln>
              <a:effectLst/>
            </p:spPr>
          </p:cxnSp>
          <p:cxnSp>
            <p:nvCxnSpPr>
              <p:cNvPr id="62" name="AutoShape 17">
                <a:extLst>
                  <a:ext uri="{FF2B5EF4-FFF2-40B4-BE49-F238E27FC236}">
                    <a16:creationId xmlns:a16="http://schemas.microsoft.com/office/drawing/2014/main" id="{08AB44F8-2383-D544-BC18-333B3490C7DD}"/>
                  </a:ext>
                </a:extLst>
              </p:cNvPr>
              <p:cNvCxnSpPr>
                <a:cxnSpLocks noChangeAspect="1" noChangeShapeType="1"/>
                <a:stCxn id="59" idx="1"/>
                <a:endCxn id="50" idx="6"/>
              </p:cNvCxnSpPr>
              <p:nvPr/>
            </p:nvCxnSpPr>
            <p:spPr bwMode="auto">
              <a:xfrm flipH="1" flipV="1">
                <a:off x="963613" y="3038475"/>
                <a:ext cx="911225" cy="92075"/>
              </a:xfrm>
              <a:prstGeom prst="straightConnector1">
                <a:avLst/>
              </a:prstGeom>
              <a:noFill/>
              <a:ln w="9525">
                <a:solidFill>
                  <a:schemeClr val="tx1"/>
                </a:solidFill>
                <a:round/>
                <a:headEnd/>
                <a:tailEnd type="triangle" w="med" len="med"/>
              </a:ln>
              <a:effectLst/>
            </p:spPr>
          </p:cxnSp>
          <p:cxnSp>
            <p:nvCxnSpPr>
              <p:cNvPr id="63" name="AutoShape 18">
                <a:extLst>
                  <a:ext uri="{FF2B5EF4-FFF2-40B4-BE49-F238E27FC236}">
                    <a16:creationId xmlns:a16="http://schemas.microsoft.com/office/drawing/2014/main" id="{13F3F0EA-52F1-EA4F-A17D-11AE50DA4C2C}"/>
                  </a:ext>
                </a:extLst>
              </p:cNvPr>
              <p:cNvCxnSpPr>
                <a:cxnSpLocks noChangeAspect="1" noChangeShapeType="1"/>
                <a:stCxn id="59" idx="1"/>
                <a:endCxn id="56" idx="7"/>
              </p:cNvCxnSpPr>
              <p:nvPr/>
            </p:nvCxnSpPr>
            <p:spPr bwMode="auto">
              <a:xfrm flipH="1">
                <a:off x="920750" y="3130550"/>
                <a:ext cx="954088" cy="895350"/>
              </a:xfrm>
              <a:prstGeom prst="straightConnector1">
                <a:avLst/>
              </a:prstGeom>
              <a:noFill/>
              <a:ln w="9525">
                <a:solidFill>
                  <a:schemeClr val="tx1"/>
                </a:solidFill>
                <a:round/>
                <a:headEnd/>
                <a:tailEnd type="triangle" w="med" len="med"/>
              </a:ln>
              <a:effectLst/>
            </p:spPr>
          </p:cxnSp>
          <p:sp>
            <p:nvSpPr>
              <p:cNvPr id="64" name="Rectangle 19">
                <a:extLst>
                  <a:ext uri="{FF2B5EF4-FFF2-40B4-BE49-F238E27FC236}">
                    <a16:creationId xmlns:a16="http://schemas.microsoft.com/office/drawing/2014/main" id="{EA9E7AE1-0F7B-8C40-AE94-02A8235E416D}"/>
                  </a:ext>
                </a:extLst>
              </p:cNvPr>
              <p:cNvSpPr>
                <a:spLocks noChangeAspect="1" noChangeArrowheads="1"/>
              </p:cNvSpPr>
              <p:nvPr/>
            </p:nvSpPr>
            <p:spPr bwMode="auto">
              <a:xfrm>
                <a:off x="2670455" y="3316288"/>
                <a:ext cx="68262" cy="93662"/>
              </a:xfrm>
              <a:prstGeom prst="rect">
                <a:avLst/>
              </a:prstGeom>
              <a:solidFill>
                <a:srgbClr val="00B0F0"/>
              </a:solidFill>
              <a:ln w="9525">
                <a:solidFill>
                  <a:schemeClr val="tx1"/>
                </a:solidFill>
                <a:miter lim="800000"/>
                <a:headEnd/>
                <a:tailEnd/>
              </a:ln>
              <a:effectLst/>
            </p:spPr>
            <p:txBody>
              <a:bodyPr wrap="none" anchor="ctr"/>
              <a:lstStyle/>
              <a:p>
                <a:endParaRPr lang="he-IL" sz="1633"/>
              </a:p>
            </p:txBody>
          </p:sp>
          <p:cxnSp>
            <p:nvCxnSpPr>
              <p:cNvPr id="65" name="AutoShape 20">
                <a:extLst>
                  <a:ext uri="{FF2B5EF4-FFF2-40B4-BE49-F238E27FC236}">
                    <a16:creationId xmlns:a16="http://schemas.microsoft.com/office/drawing/2014/main" id="{EB5237E9-EBBC-4A4C-97BA-2B51A341C227}"/>
                  </a:ext>
                </a:extLst>
              </p:cNvPr>
              <p:cNvCxnSpPr>
                <a:cxnSpLocks noChangeAspect="1" noChangeShapeType="1"/>
                <a:stCxn id="51" idx="4"/>
                <a:endCxn id="64" idx="0"/>
              </p:cNvCxnSpPr>
              <p:nvPr/>
            </p:nvCxnSpPr>
            <p:spPr bwMode="auto">
              <a:xfrm rot="16200000" flipH="1">
                <a:off x="2229784" y="2841486"/>
                <a:ext cx="876300" cy="73304"/>
              </a:xfrm>
              <a:prstGeom prst="straightConnector1">
                <a:avLst/>
              </a:prstGeom>
              <a:noFill/>
              <a:ln w="9525">
                <a:solidFill>
                  <a:srgbClr val="800000"/>
                </a:solidFill>
                <a:round/>
                <a:headEnd/>
                <a:tailEnd type="triangle" w="med" len="med"/>
              </a:ln>
              <a:effectLst/>
            </p:spPr>
          </p:cxnSp>
          <p:cxnSp>
            <p:nvCxnSpPr>
              <p:cNvPr id="66" name="AutoShape 21">
                <a:extLst>
                  <a:ext uri="{FF2B5EF4-FFF2-40B4-BE49-F238E27FC236}">
                    <a16:creationId xmlns:a16="http://schemas.microsoft.com/office/drawing/2014/main" id="{810A7B1D-8AA5-4E49-9293-5EE24DB0416F}"/>
                  </a:ext>
                </a:extLst>
              </p:cNvPr>
              <p:cNvCxnSpPr>
                <a:cxnSpLocks noChangeAspect="1" noChangeShapeType="1"/>
                <a:stCxn id="64" idx="2"/>
                <a:endCxn id="58" idx="1"/>
              </p:cNvCxnSpPr>
              <p:nvPr/>
            </p:nvCxnSpPr>
            <p:spPr bwMode="auto">
              <a:xfrm rot="16200000" flipH="1">
                <a:off x="2653077" y="3461459"/>
                <a:ext cx="649634" cy="546616"/>
              </a:xfrm>
              <a:prstGeom prst="straightConnector1">
                <a:avLst/>
              </a:prstGeom>
              <a:noFill/>
              <a:ln w="9525">
                <a:solidFill>
                  <a:srgbClr val="800000"/>
                </a:solidFill>
                <a:round/>
                <a:headEnd/>
                <a:tailEnd type="triangle" w="med" len="med"/>
              </a:ln>
              <a:effectLst/>
            </p:spPr>
          </p:cxnSp>
          <p:cxnSp>
            <p:nvCxnSpPr>
              <p:cNvPr id="67" name="AutoShape 22">
                <a:extLst>
                  <a:ext uri="{FF2B5EF4-FFF2-40B4-BE49-F238E27FC236}">
                    <a16:creationId xmlns:a16="http://schemas.microsoft.com/office/drawing/2014/main" id="{20638049-EAB8-164C-BA4F-BCA099D05C13}"/>
                  </a:ext>
                </a:extLst>
              </p:cNvPr>
              <p:cNvCxnSpPr>
                <a:cxnSpLocks noChangeAspect="1" noChangeShapeType="1"/>
                <a:stCxn id="64" idx="2"/>
                <a:endCxn id="73" idx="6"/>
              </p:cNvCxnSpPr>
              <p:nvPr/>
            </p:nvCxnSpPr>
            <p:spPr bwMode="auto">
              <a:xfrm rot="5400000">
                <a:off x="2441073" y="3332515"/>
                <a:ext cx="186079" cy="340949"/>
              </a:xfrm>
              <a:prstGeom prst="straightConnector1">
                <a:avLst/>
              </a:prstGeom>
              <a:noFill/>
              <a:ln w="9525">
                <a:solidFill>
                  <a:srgbClr val="800000"/>
                </a:solidFill>
                <a:round/>
                <a:headEnd/>
                <a:tailEnd type="triangle" w="med" len="med"/>
              </a:ln>
              <a:effectLst/>
            </p:spPr>
          </p:cxnSp>
          <p:pic>
            <p:nvPicPr>
              <p:cNvPr id="68" name="Picture 23" descr="TP_tmp">
                <a:extLst>
                  <a:ext uri="{FF2B5EF4-FFF2-40B4-BE49-F238E27FC236}">
                    <a16:creationId xmlns:a16="http://schemas.microsoft.com/office/drawing/2014/main" id="{1DB13609-9216-064D-91F8-F59870957FD5}"/>
                  </a:ext>
                </a:extLst>
              </p:cNvPr>
              <p:cNvPicPr>
                <a:picLocks noChangeAspect="1" noChangeArrowheads="1"/>
              </p:cNvPicPr>
              <p:nvPr>
                <p:custDataLst>
                  <p:tags r:id="rId1"/>
                </p:custDataLst>
              </p:nvPr>
            </p:nvPicPr>
            <p:blipFill>
              <a:blip r:embed="rId10" cstate="print"/>
              <a:srcRect/>
              <a:stretch>
                <a:fillRect/>
              </a:stretch>
            </p:blipFill>
            <p:spPr bwMode="auto">
              <a:xfrm>
                <a:off x="1716088" y="2578100"/>
                <a:ext cx="144462" cy="312738"/>
              </a:xfrm>
              <a:prstGeom prst="rect">
                <a:avLst/>
              </a:prstGeom>
              <a:noFill/>
              <a:ln w="9525" algn="ctr">
                <a:noFill/>
                <a:miter lim="800000"/>
                <a:headEnd/>
                <a:tailEnd/>
              </a:ln>
              <a:effectLst/>
            </p:spPr>
          </p:pic>
          <p:pic>
            <p:nvPicPr>
              <p:cNvPr id="69" name="Picture 24" descr="TP_tmp">
                <a:extLst>
                  <a:ext uri="{FF2B5EF4-FFF2-40B4-BE49-F238E27FC236}">
                    <a16:creationId xmlns:a16="http://schemas.microsoft.com/office/drawing/2014/main" id="{C2A9FA77-92C9-B749-8DE9-4559959E0775}"/>
                  </a:ext>
                </a:extLst>
              </p:cNvPr>
              <p:cNvPicPr>
                <a:picLocks noChangeAspect="1" noChangeArrowheads="1"/>
              </p:cNvPicPr>
              <p:nvPr>
                <p:custDataLst>
                  <p:tags r:id="rId2"/>
                </p:custDataLst>
              </p:nvPr>
            </p:nvPicPr>
            <p:blipFill>
              <a:blip r:embed="rId10" cstate="print"/>
              <a:srcRect/>
              <a:stretch>
                <a:fillRect/>
              </a:stretch>
            </p:blipFill>
            <p:spPr bwMode="auto">
              <a:xfrm>
                <a:off x="1244600" y="2922588"/>
                <a:ext cx="144463" cy="311150"/>
              </a:xfrm>
              <a:prstGeom prst="rect">
                <a:avLst/>
              </a:prstGeom>
              <a:noFill/>
              <a:ln w="9525" algn="ctr">
                <a:noFill/>
                <a:miter lim="800000"/>
                <a:headEnd/>
                <a:tailEnd/>
              </a:ln>
              <a:effectLst/>
            </p:spPr>
          </p:pic>
          <p:pic>
            <p:nvPicPr>
              <p:cNvPr id="70" name="Picture 25" descr="TP_tmp">
                <a:extLst>
                  <a:ext uri="{FF2B5EF4-FFF2-40B4-BE49-F238E27FC236}">
                    <a16:creationId xmlns:a16="http://schemas.microsoft.com/office/drawing/2014/main" id="{5681FCA6-899C-B848-90F7-7674F323BE48}"/>
                  </a:ext>
                </a:extLst>
              </p:cNvPr>
              <p:cNvPicPr>
                <a:picLocks noChangeAspect="1" noChangeArrowheads="1"/>
              </p:cNvPicPr>
              <p:nvPr>
                <p:custDataLst>
                  <p:tags r:id="rId3"/>
                </p:custDataLst>
              </p:nvPr>
            </p:nvPicPr>
            <p:blipFill>
              <a:blip r:embed="rId11" cstate="print"/>
              <a:srcRect/>
              <a:stretch>
                <a:fillRect/>
              </a:stretch>
            </p:blipFill>
            <p:spPr bwMode="auto">
              <a:xfrm>
                <a:off x="1290638" y="3443288"/>
                <a:ext cx="144462" cy="312737"/>
              </a:xfrm>
              <a:prstGeom prst="rect">
                <a:avLst/>
              </a:prstGeom>
              <a:noFill/>
              <a:ln w="9525" algn="ctr">
                <a:noFill/>
                <a:miter lim="800000"/>
                <a:headEnd/>
                <a:tailEnd/>
              </a:ln>
              <a:effectLst/>
            </p:spPr>
          </p:pic>
          <p:pic>
            <p:nvPicPr>
              <p:cNvPr id="71" name="Picture 26" descr="TP_tmp">
                <a:extLst>
                  <a:ext uri="{FF2B5EF4-FFF2-40B4-BE49-F238E27FC236}">
                    <a16:creationId xmlns:a16="http://schemas.microsoft.com/office/drawing/2014/main" id="{3B36C1DF-48E9-4940-A46B-C9543709E49C}"/>
                  </a:ext>
                </a:extLst>
              </p:cNvPr>
              <p:cNvPicPr>
                <a:picLocks noChangeAspect="1" noChangeArrowheads="1"/>
              </p:cNvPicPr>
              <p:nvPr>
                <p:custDataLst>
                  <p:tags r:id="rId4"/>
                </p:custDataLst>
              </p:nvPr>
            </p:nvPicPr>
            <p:blipFill>
              <a:blip r:embed="rId12" cstate="print"/>
              <a:srcRect/>
              <a:stretch>
                <a:fillRect/>
              </a:stretch>
            </p:blipFill>
            <p:spPr bwMode="auto">
              <a:xfrm>
                <a:off x="2472406" y="3373533"/>
                <a:ext cx="144462" cy="312737"/>
              </a:xfrm>
              <a:prstGeom prst="rect">
                <a:avLst/>
              </a:prstGeom>
              <a:noFill/>
              <a:ln w="9525" algn="ctr">
                <a:noFill/>
                <a:miter lim="800000"/>
                <a:headEnd/>
                <a:tailEnd/>
              </a:ln>
              <a:effectLst/>
            </p:spPr>
          </p:pic>
          <p:pic>
            <p:nvPicPr>
              <p:cNvPr id="72" name="Picture 27" descr="TP_tmp">
                <a:extLst>
                  <a:ext uri="{FF2B5EF4-FFF2-40B4-BE49-F238E27FC236}">
                    <a16:creationId xmlns:a16="http://schemas.microsoft.com/office/drawing/2014/main" id="{D506B04F-1F72-8043-A31E-4BA037DE0AD5}"/>
                  </a:ext>
                </a:extLst>
              </p:cNvPr>
              <p:cNvPicPr>
                <a:picLocks noChangeAspect="1" noChangeArrowheads="1"/>
              </p:cNvPicPr>
              <p:nvPr>
                <p:custDataLst>
                  <p:tags r:id="rId5"/>
                </p:custDataLst>
              </p:nvPr>
            </p:nvPicPr>
            <p:blipFill>
              <a:blip r:embed="rId13" cstate="print"/>
              <a:srcRect/>
              <a:stretch>
                <a:fillRect/>
              </a:stretch>
            </p:blipFill>
            <p:spPr bwMode="auto">
              <a:xfrm>
                <a:off x="2913996" y="3573681"/>
                <a:ext cx="142875" cy="312737"/>
              </a:xfrm>
              <a:prstGeom prst="rect">
                <a:avLst/>
              </a:prstGeom>
              <a:noFill/>
              <a:ln w="9525" algn="ctr">
                <a:noFill/>
                <a:miter lim="800000"/>
                <a:headEnd/>
                <a:tailEnd/>
              </a:ln>
              <a:effectLst/>
            </p:spPr>
          </p:pic>
          <p:sp>
            <p:nvSpPr>
              <p:cNvPr id="73" name="Oval 8">
                <a:extLst>
                  <a:ext uri="{FF2B5EF4-FFF2-40B4-BE49-F238E27FC236}">
                    <a16:creationId xmlns:a16="http://schemas.microsoft.com/office/drawing/2014/main" id="{CEB9FCEF-A636-7347-813B-3D28E2E12667}"/>
                  </a:ext>
                </a:extLst>
              </p:cNvPr>
              <p:cNvSpPr>
                <a:spLocks noChangeAspect="1" noChangeArrowheads="1"/>
              </p:cNvSpPr>
              <p:nvPr/>
            </p:nvSpPr>
            <p:spPr bwMode="auto">
              <a:xfrm>
                <a:off x="1982637" y="3421404"/>
                <a:ext cx="381000" cy="349250"/>
              </a:xfrm>
              <a:prstGeom prst="ellipse">
                <a:avLst/>
              </a:prstGeom>
              <a:solidFill>
                <a:schemeClr val="bg2">
                  <a:alpha val="55000"/>
                </a:schemeClr>
              </a:solidFill>
              <a:ln w="9525">
                <a:solidFill>
                  <a:schemeClr val="tx1"/>
                </a:solidFill>
                <a:round/>
                <a:headEnd/>
                <a:tailEnd/>
              </a:ln>
              <a:effectLst/>
            </p:spPr>
            <p:txBody>
              <a:bodyPr wrap="none" anchor="ctr"/>
              <a:lstStyle/>
              <a:p>
                <a:pPr algn="ctr"/>
                <a:endParaRPr lang="en-US" sz="2177"/>
              </a:p>
            </p:txBody>
          </p:sp>
          <p:cxnSp>
            <p:nvCxnSpPr>
              <p:cNvPr id="102" name="Curved Connector 101">
                <a:extLst>
                  <a:ext uri="{FF2B5EF4-FFF2-40B4-BE49-F238E27FC236}">
                    <a16:creationId xmlns:a16="http://schemas.microsoft.com/office/drawing/2014/main" id="{32F6E2BE-BCBD-4041-991C-D4866DD835B1}"/>
                  </a:ext>
                </a:extLst>
              </p:cNvPr>
              <p:cNvCxnSpPr>
                <a:stCxn id="73" idx="4"/>
                <a:endCxn id="73" idx="2"/>
              </p:cNvCxnSpPr>
              <p:nvPr/>
            </p:nvCxnSpPr>
            <p:spPr bwMode="auto">
              <a:xfrm rot="5400000" flipH="1">
                <a:off x="1990574" y="3588092"/>
                <a:ext cx="174625" cy="190500"/>
              </a:xfrm>
              <a:prstGeom prst="curvedConnector4">
                <a:avLst>
                  <a:gd name="adj1" fmla="val -130909"/>
                  <a:gd name="adj2" fmla="val 220000"/>
                </a:avLst>
              </a:prstGeom>
              <a:solidFill>
                <a:srgbClr val="00B8FF"/>
              </a:solidFill>
              <a:ln w="9525" cap="flat" cmpd="sng" algn="ctr">
                <a:solidFill>
                  <a:schemeClr val="tx1"/>
                </a:solidFill>
                <a:prstDash val="solid"/>
                <a:round/>
                <a:headEnd type="none" w="med" len="med"/>
                <a:tailEnd type="arrow"/>
              </a:ln>
              <a:effectLst/>
            </p:spPr>
          </p:cxnSp>
          <p:pic>
            <p:nvPicPr>
              <p:cNvPr id="103" name="Picture 102" descr="TP_tmp">
                <a:extLst>
                  <a:ext uri="{FF2B5EF4-FFF2-40B4-BE49-F238E27FC236}">
                    <a16:creationId xmlns:a16="http://schemas.microsoft.com/office/drawing/2014/main" id="{AFD8B519-EF13-9545-8F8B-0FF032013AB4}"/>
                  </a:ext>
                </a:extLst>
              </p:cNvPr>
              <p:cNvPicPr>
                <a:picLocks noChangeAspect="1"/>
              </p:cNvPicPr>
              <p:nvPr>
                <p:custDataLst>
                  <p:tags r:id="rId6"/>
                </p:custDataLst>
              </p:nvPr>
            </p:nvPicPr>
            <p:blipFill>
              <a:blip r:embed="rId14" cstate="print">
                <a:extLst>
                  <a:ext uri="{28A0092B-C50C-407E-A947-70E740481C1C}">
                    <a14:useLocalDpi xmlns:a14="http://schemas.microsoft.com/office/drawing/2010/main"/>
                  </a:ext>
                </a:extLst>
              </a:blip>
              <a:stretch>
                <a:fillRect/>
              </a:stretch>
            </p:blipFill>
            <p:spPr bwMode="auto">
              <a:xfrm>
                <a:off x="1853993" y="4082415"/>
                <a:ext cx="122415" cy="19236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ACEDFA8-C5E9-784E-80D6-5964EADA8C1E}"/>
                    </a:ext>
                  </a:extLst>
                </p:cNvPr>
                <p:cNvSpPr txBox="1"/>
                <p:nvPr/>
              </p:nvSpPr>
              <p:spPr>
                <a:xfrm>
                  <a:off x="2320303" y="4238394"/>
                  <a:ext cx="636589" cy="378777"/>
                </a:xfrm>
                <a:prstGeom prst="rect">
                  <a:avLst/>
                </a:prstGeom>
                <a:solidFill>
                  <a:schemeClr val="bg1"/>
                </a:solid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1633" i="1">
                            <a:solidFill>
                              <a:srgbClr val="0033CC"/>
                            </a:solidFill>
                            <a:latin typeface="Cambria Math" panose="02040503050406030204" pitchFamily="18" charset="0"/>
                            <a:cs typeface="Times New Roman" pitchFamily="18" charset="0"/>
                          </a:rPr>
                          <m:t>−10</m:t>
                        </m:r>
                      </m:oMath>
                    </m:oMathPara>
                  </a14:m>
                  <a:endParaRPr lang="he-IL" sz="1633" dirty="0">
                    <a:solidFill>
                      <a:srgbClr val="0033CC"/>
                    </a:solidFill>
                    <a:latin typeface="Times New Roman" pitchFamily="18" charset="0"/>
                    <a:cs typeface="Times New Roman" pitchFamily="18" charset="0"/>
                  </a:endParaRPr>
                </a:p>
              </p:txBody>
            </p:sp>
          </mc:Choice>
          <mc:Fallback xmlns="">
            <p:sp>
              <p:nvSpPr>
                <p:cNvPr id="48" name="TextBox 47">
                  <a:extLst>
                    <a:ext uri="{FF2B5EF4-FFF2-40B4-BE49-F238E27FC236}">
                      <a16:creationId xmlns:a16="http://schemas.microsoft.com/office/drawing/2014/main" id="{4ACEDFA8-C5E9-784E-80D6-5964EADA8C1E}"/>
                    </a:ext>
                  </a:extLst>
                </p:cNvPr>
                <p:cNvSpPr txBox="1">
                  <a:spLocks noRot="1" noChangeAspect="1" noMove="1" noResize="1" noEditPoints="1" noAdjustHandles="1" noChangeArrowheads="1" noChangeShapeType="1" noTextEdit="1"/>
                </p:cNvSpPr>
                <p:nvPr/>
              </p:nvSpPr>
              <p:spPr>
                <a:xfrm>
                  <a:off x="2320303" y="4238394"/>
                  <a:ext cx="636589" cy="378777"/>
                </a:xfrm>
                <a:prstGeom prst="rect">
                  <a:avLst/>
                </a:prstGeom>
                <a:blipFill>
                  <a:blip r:embed="rId15"/>
                  <a:stretch>
                    <a:fillRect t="-7143" r="-8696"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4AD7CC6-D27A-EB4E-BBAE-13BBA4F639EE}"/>
                    </a:ext>
                  </a:extLst>
                </p:cNvPr>
                <p:cNvSpPr txBox="1"/>
                <p:nvPr/>
              </p:nvSpPr>
              <p:spPr>
                <a:xfrm>
                  <a:off x="2061313" y="4117280"/>
                  <a:ext cx="348708" cy="378777"/>
                </a:xfrm>
                <a:prstGeom prst="rect">
                  <a:avLst/>
                </a:prstGeom>
                <a:solidFill>
                  <a:schemeClr val="bg1"/>
                </a:solid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1633" i="1">
                            <a:solidFill>
                              <a:srgbClr val="0033CC"/>
                            </a:solidFill>
                            <a:latin typeface="Cambria Math" panose="02040503050406030204" pitchFamily="18" charset="0"/>
                            <a:cs typeface="Times New Roman" pitchFamily="18" charset="0"/>
                          </a:rPr>
                          <m:t>20</m:t>
                        </m:r>
                      </m:oMath>
                    </m:oMathPara>
                  </a14:m>
                  <a:endParaRPr lang="he-IL" sz="1633" dirty="0">
                    <a:solidFill>
                      <a:srgbClr val="0033CC"/>
                    </a:solidFill>
                    <a:latin typeface="Times New Roman" pitchFamily="18" charset="0"/>
                    <a:cs typeface="Times New Roman" pitchFamily="18" charset="0"/>
                  </a:endParaRPr>
                </a:p>
              </p:txBody>
            </p:sp>
          </mc:Choice>
          <mc:Fallback xmlns="">
            <p:sp>
              <p:nvSpPr>
                <p:cNvPr id="49" name="TextBox 48">
                  <a:extLst>
                    <a:ext uri="{FF2B5EF4-FFF2-40B4-BE49-F238E27FC236}">
                      <a16:creationId xmlns:a16="http://schemas.microsoft.com/office/drawing/2014/main" id="{A4AD7CC6-D27A-EB4E-BBAE-13BBA4F639EE}"/>
                    </a:ext>
                  </a:extLst>
                </p:cNvPr>
                <p:cNvSpPr txBox="1">
                  <a:spLocks noRot="1" noChangeAspect="1" noMove="1" noResize="1" noEditPoints="1" noAdjustHandles="1" noChangeArrowheads="1" noChangeShapeType="1" noTextEdit="1"/>
                </p:cNvSpPr>
                <p:nvPr/>
              </p:nvSpPr>
              <p:spPr>
                <a:xfrm>
                  <a:off x="2061313" y="4117280"/>
                  <a:ext cx="348708" cy="378777"/>
                </a:xfrm>
                <a:prstGeom prst="rect">
                  <a:avLst/>
                </a:prstGeom>
                <a:blipFill>
                  <a:blip r:embed="rId16"/>
                  <a:stretch>
                    <a:fillRect l="-15385" t="-3571" r="-30769" b="-21429"/>
                  </a:stretch>
                </a:blipFill>
              </p:spPr>
              <p:txBody>
                <a:bodyPr/>
                <a:lstStyle/>
                <a:p>
                  <a:r>
                    <a:rPr lang="en-US">
                      <a:noFill/>
                    </a:rPr>
                    <a:t> </a:t>
                  </a:r>
                </a:p>
              </p:txBody>
            </p:sp>
          </mc:Fallback>
        </mc:AlternateContent>
      </p:grpSp>
      <p:sp>
        <p:nvSpPr>
          <p:cNvPr id="104" name="TextBox 103">
            <a:extLst>
              <a:ext uri="{FF2B5EF4-FFF2-40B4-BE49-F238E27FC236}">
                <a16:creationId xmlns:a16="http://schemas.microsoft.com/office/drawing/2014/main" id="{92A837F3-95A2-EA48-B15C-86A606914F75}"/>
              </a:ext>
            </a:extLst>
          </p:cNvPr>
          <p:cNvSpPr txBox="1"/>
          <p:nvPr/>
        </p:nvSpPr>
        <p:spPr>
          <a:xfrm>
            <a:off x="0" y="6488668"/>
            <a:ext cx="2085971" cy="369332"/>
          </a:xfrm>
          <a:prstGeom prst="rect">
            <a:avLst/>
          </a:prstGeom>
          <a:noFill/>
        </p:spPr>
        <p:txBody>
          <a:bodyPr wrap="square" rtlCol="0">
            <a:spAutoFit/>
          </a:bodyPr>
          <a:lstStyle/>
          <a:p>
            <a:r>
              <a:rPr lang="en-US" i="1" dirty="0">
                <a:solidFill>
                  <a:schemeClr val="accent1"/>
                </a:solidFill>
              </a:rPr>
              <a:t>Uri Zwick</a:t>
            </a:r>
          </a:p>
        </p:txBody>
      </p:sp>
      <p:sp>
        <p:nvSpPr>
          <p:cNvPr id="4" name="Slide Number Placeholder 3">
            <a:extLst>
              <a:ext uri="{FF2B5EF4-FFF2-40B4-BE49-F238E27FC236}">
                <a16:creationId xmlns:a16="http://schemas.microsoft.com/office/drawing/2014/main" id="{AD181574-1D87-1642-BE52-2A59536B263B}"/>
              </a:ext>
            </a:extLst>
          </p:cNvPr>
          <p:cNvSpPr>
            <a:spLocks noGrp="1"/>
          </p:cNvSpPr>
          <p:nvPr>
            <p:ph type="sldNum" sz="quarter" idx="12"/>
          </p:nvPr>
        </p:nvSpPr>
        <p:spPr/>
        <p:txBody>
          <a:bodyPr/>
          <a:lstStyle/>
          <a:p>
            <a:fld id="{A2EF37A0-74FC-AB4F-AE4C-D9BFC6719E9F}" type="slidenum">
              <a:rPr lang="en-US" smtClean="0"/>
              <a:t>4</a:t>
            </a:fld>
            <a:endParaRPr lang="en-US"/>
          </a:p>
        </p:txBody>
      </p:sp>
    </p:spTree>
    <p:extLst>
      <p:ext uri="{BB962C8B-B14F-4D97-AF65-F5344CB8AC3E}">
        <p14:creationId xmlns:p14="http://schemas.microsoft.com/office/powerpoint/2010/main" val="17361327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dirty="0"/>
              <a:t>MDP Quantities (So Far!)</a:t>
            </a:r>
          </a:p>
        </p:txBody>
      </p:sp>
      <p:sp>
        <p:nvSpPr>
          <p:cNvPr id="41986" name="Rectangle 3"/>
          <p:cNvSpPr>
            <a:spLocks noGrp="1" noChangeArrowheads="1"/>
          </p:cNvSpPr>
          <p:nvPr>
            <p:ph idx="1"/>
          </p:nvPr>
        </p:nvSpPr>
        <p:spPr/>
        <p:txBody>
          <a:bodyPr/>
          <a:lstStyle/>
          <a:p>
            <a:r>
              <a:rPr lang="en-US" dirty="0"/>
              <a:t>Markov decision processes:</a:t>
            </a:r>
          </a:p>
          <a:p>
            <a:pPr lvl="1"/>
            <a:r>
              <a:rPr lang="en-US" dirty="0"/>
              <a:t>States S</a:t>
            </a:r>
          </a:p>
          <a:p>
            <a:pPr lvl="1"/>
            <a:r>
              <a:rPr lang="en-US" dirty="0"/>
              <a:t>Actions A</a:t>
            </a:r>
          </a:p>
          <a:p>
            <a:pPr lvl="1"/>
            <a:r>
              <a:rPr lang="en-US" dirty="0"/>
              <a:t>Transitions P(</a:t>
            </a:r>
            <a:r>
              <a:rPr lang="en-US" dirty="0" err="1"/>
              <a:t>s’</a:t>
            </a:r>
            <a:r>
              <a:rPr lang="en-US" altLang="ja-JP" dirty="0" err="1"/>
              <a:t>|s,a</a:t>
            </a:r>
            <a:r>
              <a:rPr lang="en-US" altLang="ja-JP" dirty="0"/>
              <a:t>) (or T(</a:t>
            </a:r>
            <a:r>
              <a:rPr lang="en-US" altLang="ja-JP" dirty="0" err="1"/>
              <a:t>s,a,s</a:t>
            </a:r>
            <a:r>
              <a:rPr lang="en-US" altLang="ja-JP" dirty="0"/>
              <a:t>’))</a:t>
            </a:r>
          </a:p>
          <a:p>
            <a:pPr lvl="1"/>
            <a:r>
              <a:rPr lang="en-US" dirty="0"/>
              <a:t>Rewards R(</a:t>
            </a:r>
            <a:r>
              <a:rPr lang="en-US" dirty="0" err="1"/>
              <a:t>s,a,s</a:t>
            </a:r>
            <a:r>
              <a:rPr lang="en-US" dirty="0"/>
              <a:t>’</a:t>
            </a:r>
            <a:r>
              <a:rPr lang="en-US" altLang="ja-JP" dirty="0"/>
              <a:t>) (and discount </a:t>
            </a:r>
            <a:r>
              <a:rPr lang="en-US" altLang="ja-JP" dirty="0">
                <a:sym typeface="Symbol" pitchFamily="18" charset="2"/>
              </a:rPr>
              <a:t></a:t>
            </a:r>
            <a:r>
              <a:rPr lang="en-US" altLang="ja-JP" dirty="0"/>
              <a:t>)</a:t>
            </a:r>
          </a:p>
          <a:p>
            <a:pPr lvl="1"/>
            <a:r>
              <a:rPr lang="en-US" dirty="0"/>
              <a:t>Start state s0</a:t>
            </a:r>
          </a:p>
          <a:p>
            <a:pPr lvl="1"/>
            <a:endParaRPr lang="en-US" dirty="0"/>
          </a:p>
          <a:p>
            <a:r>
              <a:rPr lang="en-US" dirty="0"/>
              <a:t>MDP quantities so far:</a:t>
            </a:r>
          </a:p>
          <a:p>
            <a:pPr lvl="1"/>
            <a:r>
              <a:rPr lang="en-US" dirty="0"/>
              <a:t>Policy = map of states to actions</a:t>
            </a:r>
          </a:p>
          <a:p>
            <a:pPr lvl="1"/>
            <a:r>
              <a:rPr lang="en-US" dirty="0"/>
              <a:t>Utility = sum of (discounted) rewards</a:t>
            </a:r>
          </a:p>
        </p:txBody>
      </p:sp>
      <p:sp>
        <p:nvSpPr>
          <p:cNvPr id="2" name="Slide Number Placeholder 1">
            <a:extLst>
              <a:ext uri="{FF2B5EF4-FFF2-40B4-BE49-F238E27FC236}">
                <a16:creationId xmlns:a16="http://schemas.microsoft.com/office/drawing/2014/main" id="{F859FB01-82CF-5E41-A2C9-BF3C1604CDB1}"/>
              </a:ext>
            </a:extLst>
          </p:cNvPr>
          <p:cNvSpPr>
            <a:spLocks noGrp="1"/>
          </p:cNvSpPr>
          <p:nvPr>
            <p:ph type="sldNum" sz="quarter" idx="12"/>
          </p:nvPr>
        </p:nvSpPr>
        <p:spPr/>
        <p:txBody>
          <a:bodyPr/>
          <a:lstStyle/>
          <a:p>
            <a:fld id="{A2EF37A0-74FC-AB4F-AE4C-D9BFC6719E9F}" type="slidenum">
              <a:rPr lang="en-US" smtClean="0"/>
              <a:pPr/>
              <a:t>40</a:t>
            </a:fld>
            <a:endParaRPr lang="en-US"/>
          </a:p>
        </p:txBody>
      </p:sp>
      <p:grpSp>
        <p:nvGrpSpPr>
          <p:cNvPr id="41987" name="Group 4"/>
          <p:cNvGrpSpPr>
            <a:grpSpLocks/>
          </p:cNvGrpSpPr>
          <p:nvPr/>
        </p:nvGrpSpPr>
        <p:grpSpPr bwMode="auto">
          <a:xfrm>
            <a:off x="8001000" y="1600200"/>
            <a:ext cx="3048000" cy="2754586"/>
            <a:chOff x="2400" y="1401"/>
            <a:chExt cx="1392" cy="1258"/>
          </a:xfrm>
        </p:grpSpPr>
        <p:sp>
          <p:nvSpPr>
            <p:cNvPr id="41989"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grpSp>
          <p:nvGrpSpPr>
            <p:cNvPr id="41990" name="Group 6"/>
            <p:cNvGrpSpPr>
              <a:grpSpLocks/>
            </p:cNvGrpSpPr>
            <p:nvPr/>
          </p:nvGrpSpPr>
          <p:grpSpPr bwMode="auto">
            <a:xfrm>
              <a:off x="2529" y="1617"/>
              <a:ext cx="1263" cy="361"/>
              <a:chOff x="1584" y="1680"/>
              <a:chExt cx="2352" cy="336"/>
            </a:xfrm>
          </p:grpSpPr>
          <p:sp>
            <p:nvSpPr>
              <p:cNvPr id="42003" name="Line 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4" name="Line 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5" name="Line 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sp>
            <p:nvSpPr>
              <p:cNvPr id="42006" name="Line 1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grpSp>
        <p:sp>
          <p:nvSpPr>
            <p:cNvPr id="41991"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41992" name="Group 12"/>
            <p:cNvGrpSpPr>
              <a:grpSpLocks/>
            </p:cNvGrpSpPr>
            <p:nvPr/>
          </p:nvGrpSpPr>
          <p:grpSpPr bwMode="auto">
            <a:xfrm>
              <a:off x="2400" y="2107"/>
              <a:ext cx="1057" cy="386"/>
              <a:chOff x="1536" y="2400"/>
              <a:chExt cx="1584" cy="624"/>
            </a:xfrm>
          </p:grpSpPr>
          <p:sp>
            <p:nvSpPr>
              <p:cNvPr id="41999"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0"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1"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42002"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41993" name="Text Box 17"/>
            <p:cNvSpPr txBox="1">
              <a:spLocks noChangeArrowheads="1"/>
            </p:cNvSpPr>
            <p:nvPr/>
          </p:nvSpPr>
          <p:spPr bwMode="auto">
            <a:xfrm>
              <a:off x="3071" y="1680"/>
              <a:ext cx="129" cy="211"/>
            </a:xfrm>
            <a:prstGeom prst="rect">
              <a:avLst/>
            </a:prstGeom>
            <a:noFill/>
            <a:ln w="9525">
              <a:noFill/>
              <a:miter lim="800000"/>
              <a:headEnd/>
              <a:tailEnd/>
            </a:ln>
          </p:spPr>
          <p:txBody>
            <a:bodyPr>
              <a:spAutoFit/>
            </a:bodyPr>
            <a:lstStyle/>
            <a:p>
              <a:pPr>
                <a:spcBef>
                  <a:spcPct val="50000"/>
                </a:spcBef>
              </a:pPr>
              <a:r>
                <a:rPr lang="en-US" sz="2400" dirty="0">
                  <a:latin typeface="Calibri"/>
                  <a:cs typeface="Calibri"/>
                </a:rPr>
                <a:t>a</a:t>
              </a:r>
            </a:p>
          </p:txBody>
        </p:sp>
        <p:sp>
          <p:nvSpPr>
            <p:cNvPr id="41994"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41995"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a:t>
              </a:r>
            </a:p>
          </p:txBody>
        </p:sp>
        <p:sp>
          <p:nvSpPr>
            <p:cNvPr id="41996" name="Text Box 20"/>
            <p:cNvSpPr txBox="1">
              <a:spLocks noChangeArrowheads="1"/>
            </p:cNvSpPr>
            <p:nvPr/>
          </p:nvSpPr>
          <p:spPr bwMode="auto">
            <a:xfrm>
              <a:off x="2609" y="2261"/>
              <a:ext cx="504" cy="211"/>
            </a:xfrm>
            <a:prstGeom prst="rect">
              <a:avLst/>
            </a:prstGeom>
            <a:noFill/>
            <a:ln w="9525">
              <a:noFill/>
              <a:miter lim="800000"/>
              <a:headEnd/>
              <a:tailEnd/>
            </a:ln>
          </p:spPr>
          <p:txBody>
            <a:bodyPr>
              <a:spAutoFit/>
            </a:bodyPr>
            <a:lstStyle/>
            <a:p>
              <a:pPr>
                <a:spcBef>
                  <a:spcPct val="50000"/>
                </a:spcBef>
              </a:pPr>
              <a:r>
                <a:rPr lang="en-US" sz="2400" dirty="0" err="1">
                  <a:latin typeface="Calibri"/>
                  <a:cs typeface="Calibri"/>
                </a:rPr>
                <a:t>s,a,s</a:t>
              </a:r>
              <a:r>
                <a:rPr lang="ja-JP" altLang="en-US" sz="2400" dirty="0">
                  <a:latin typeface="Calibri"/>
                  <a:cs typeface="Calibri"/>
                </a:rPr>
                <a:t>’</a:t>
              </a:r>
              <a:endParaRPr lang="en-US" sz="2400" dirty="0">
                <a:latin typeface="Calibri"/>
                <a:cs typeface="Calibri"/>
              </a:endParaRPr>
            </a:p>
          </p:txBody>
        </p:sp>
        <p:sp>
          <p:nvSpPr>
            <p:cNvPr id="41997"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41998"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p:spTree>
    <p:extLst>
      <p:ext uri="{BB962C8B-B14F-4D97-AF65-F5344CB8AC3E}">
        <p14:creationId xmlns:p14="http://schemas.microsoft.com/office/powerpoint/2010/main" val="322661248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MDPs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516187" y="1667339"/>
            <a:ext cx="7313613" cy="4275797"/>
          </a:xfrm>
          <a:prstGeom prst="rect">
            <a:avLst/>
          </a:prstGeom>
          <a:noFill/>
        </p:spPr>
      </p:pic>
      <p:sp>
        <p:nvSpPr>
          <p:cNvPr id="3" name="Slide Number Placeholder 2">
            <a:extLst>
              <a:ext uri="{FF2B5EF4-FFF2-40B4-BE49-F238E27FC236}">
                <a16:creationId xmlns:a16="http://schemas.microsoft.com/office/drawing/2014/main" id="{452F9D22-9C42-8247-AD67-28F99ACCF3E9}"/>
              </a:ext>
            </a:extLst>
          </p:cNvPr>
          <p:cNvSpPr>
            <a:spLocks noGrp="1"/>
          </p:cNvSpPr>
          <p:nvPr>
            <p:ph type="sldNum" sz="quarter" idx="12"/>
          </p:nvPr>
        </p:nvSpPr>
        <p:spPr/>
        <p:txBody>
          <a:bodyPr/>
          <a:lstStyle/>
          <a:p>
            <a:fld id="{A2EF37A0-74FC-AB4F-AE4C-D9BFC6719E9F}" type="slidenum">
              <a:rPr lang="en-US" smtClean="0"/>
              <a:t>41</a:t>
            </a:fld>
            <a:endParaRPr lang="en-US"/>
          </a:p>
        </p:txBody>
      </p:sp>
    </p:spTree>
    <p:extLst>
      <p:ext uri="{BB962C8B-B14F-4D97-AF65-F5344CB8AC3E}">
        <p14:creationId xmlns:p14="http://schemas.microsoft.com/office/powerpoint/2010/main" val="165126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dirty="0">
                <a:ea typeface="ＭＳ Ｐゴシック" pitchFamily="34" charset="-128"/>
              </a:rPr>
              <a:t>MDP Quantities</a:t>
            </a:r>
          </a:p>
        </p:txBody>
      </p:sp>
      <p:sp>
        <p:nvSpPr>
          <p:cNvPr id="41986" name="Rectangle 3"/>
          <p:cNvSpPr>
            <a:spLocks noGrp="1" noChangeArrowheads="1"/>
          </p:cNvSpPr>
          <p:nvPr>
            <p:ph idx="1"/>
          </p:nvPr>
        </p:nvSpPr>
        <p:spPr>
          <a:xfrm>
            <a:off x="406400" y="1443036"/>
            <a:ext cx="11379200" cy="4729164"/>
          </a:xfrm>
        </p:spPr>
        <p:txBody>
          <a:bodyPr/>
          <a:lstStyle/>
          <a:p>
            <a:pPr>
              <a:lnSpc>
                <a:spcPct val="80000"/>
              </a:lnSpc>
            </a:pPr>
            <a:r>
              <a:rPr lang="en-US" dirty="0">
                <a:ea typeface="ＭＳ Ｐゴシック" pitchFamily="34" charset="-128"/>
              </a:rPr>
              <a:t>Markov decision processes:</a:t>
            </a:r>
          </a:p>
          <a:p>
            <a:pPr lvl="1">
              <a:lnSpc>
                <a:spcPct val="80000"/>
              </a:lnSpc>
            </a:pPr>
            <a:r>
              <a:rPr lang="en-US" dirty="0">
                <a:ea typeface="ＭＳ Ｐゴシック" pitchFamily="34" charset="-128"/>
              </a:rPr>
              <a:t>States S</a:t>
            </a:r>
          </a:p>
          <a:p>
            <a:pPr lvl="1">
              <a:lnSpc>
                <a:spcPct val="80000"/>
              </a:lnSpc>
            </a:pPr>
            <a:r>
              <a:rPr lang="en-US" dirty="0">
                <a:ea typeface="ＭＳ Ｐゴシック" pitchFamily="34" charset="-128"/>
              </a:rPr>
              <a:t>Actions A</a:t>
            </a:r>
          </a:p>
          <a:p>
            <a:pPr lvl="1">
              <a:lnSpc>
                <a:spcPct val="80000"/>
              </a:lnSpc>
            </a:pPr>
            <a:r>
              <a:rPr lang="en-US" dirty="0">
                <a:ea typeface="ＭＳ Ｐゴシック" pitchFamily="34" charset="-128"/>
              </a:rPr>
              <a:t>Transitions P(</a:t>
            </a:r>
            <a:r>
              <a:rPr lang="en-US" dirty="0" err="1">
                <a:ea typeface="ＭＳ Ｐゴシック" pitchFamily="34" charset="-128"/>
              </a:rPr>
              <a:t>s’</a:t>
            </a:r>
            <a:r>
              <a:rPr lang="en-US" altLang="ja-JP" dirty="0" err="1">
                <a:ea typeface="ＭＳ Ｐゴシック" pitchFamily="34" charset="-128"/>
              </a:rPr>
              <a:t>|s,a</a:t>
            </a:r>
            <a:r>
              <a:rPr lang="en-US" altLang="ja-JP" dirty="0">
                <a:ea typeface="ＭＳ Ｐゴシック" pitchFamily="34" charset="-128"/>
              </a:rPr>
              <a:t>) (or T(</a:t>
            </a:r>
            <a:r>
              <a:rPr lang="en-US" altLang="ja-JP" dirty="0" err="1">
                <a:ea typeface="ＭＳ Ｐゴシック" pitchFamily="34" charset="-128"/>
              </a:rPr>
              <a:t>s,a,s</a:t>
            </a:r>
            <a:r>
              <a:rPr lang="en-US" altLang="ja-JP" dirty="0">
                <a:ea typeface="ＭＳ Ｐゴシック" pitchFamily="34" charset="-128"/>
              </a:rPr>
              <a:t>’))</a:t>
            </a:r>
          </a:p>
          <a:p>
            <a:pPr lvl="1">
              <a:lnSpc>
                <a:spcPct val="80000"/>
              </a:lnSpc>
            </a:pPr>
            <a:r>
              <a:rPr lang="en-US" dirty="0">
                <a:ea typeface="ＭＳ Ｐゴシック" pitchFamily="34" charset="-128"/>
              </a:rPr>
              <a:t>Rewards R(</a:t>
            </a:r>
            <a:r>
              <a:rPr lang="en-US" dirty="0" err="1">
                <a:ea typeface="ＭＳ Ｐゴシック" pitchFamily="34" charset="-128"/>
              </a:rPr>
              <a:t>s,a,s</a:t>
            </a:r>
            <a:r>
              <a:rPr lang="en-US" dirty="0">
                <a:ea typeface="ＭＳ Ｐゴシック" pitchFamily="34" charset="-128"/>
              </a:rPr>
              <a:t>’</a:t>
            </a:r>
            <a:r>
              <a:rPr lang="en-US" altLang="ja-JP" dirty="0">
                <a:ea typeface="ＭＳ Ｐゴシック" pitchFamily="34" charset="-128"/>
              </a:rPr>
              <a:t>) (and discount </a:t>
            </a:r>
            <a:r>
              <a:rPr lang="en-US" altLang="ja-JP" dirty="0">
                <a:ea typeface="ＭＳ Ｐゴシック" pitchFamily="34" charset="-128"/>
                <a:sym typeface="Symbol" pitchFamily="18" charset="2"/>
              </a:rPr>
              <a:t></a:t>
            </a:r>
            <a:r>
              <a:rPr lang="en-US" altLang="ja-JP" dirty="0">
                <a:ea typeface="ＭＳ Ｐゴシック" pitchFamily="34" charset="-128"/>
              </a:rPr>
              <a:t>)</a:t>
            </a:r>
          </a:p>
          <a:p>
            <a:pPr lvl="1">
              <a:lnSpc>
                <a:spcPct val="80000"/>
              </a:lnSpc>
            </a:pPr>
            <a:r>
              <a:rPr lang="en-US" dirty="0">
                <a:ea typeface="ＭＳ Ｐゴシック" pitchFamily="34" charset="-128"/>
              </a:rPr>
              <a:t>Start state s</a:t>
            </a:r>
            <a:r>
              <a:rPr lang="en-US" baseline="-25000" dirty="0">
                <a:ea typeface="ＭＳ Ｐゴシック" pitchFamily="34" charset="-128"/>
              </a:rPr>
              <a:t>0</a:t>
            </a:r>
          </a:p>
          <a:p>
            <a:pPr lvl="1">
              <a:lnSpc>
                <a:spcPct val="80000"/>
              </a:lnSpc>
            </a:pPr>
            <a:endParaRPr lang="en-US" baseline="-25000" dirty="0">
              <a:ea typeface="ＭＳ Ｐゴシック" pitchFamily="34" charset="-128"/>
            </a:endParaRPr>
          </a:p>
          <a:p>
            <a:pPr>
              <a:lnSpc>
                <a:spcPct val="80000"/>
              </a:lnSpc>
            </a:pPr>
            <a:r>
              <a:rPr lang="en-US" dirty="0">
                <a:ea typeface="ＭＳ Ｐゴシック" pitchFamily="34" charset="-128"/>
              </a:rPr>
              <a:t>MDP quantities:</a:t>
            </a:r>
          </a:p>
          <a:p>
            <a:pPr lvl="1">
              <a:lnSpc>
                <a:spcPct val="80000"/>
              </a:lnSpc>
            </a:pPr>
            <a:r>
              <a:rPr lang="en-US" dirty="0">
                <a:ea typeface="ＭＳ Ｐゴシック" pitchFamily="34" charset="-128"/>
              </a:rPr>
              <a:t>Policy = map of states to actions</a:t>
            </a:r>
          </a:p>
          <a:p>
            <a:pPr lvl="1">
              <a:lnSpc>
                <a:spcPct val="80000"/>
              </a:lnSpc>
            </a:pPr>
            <a:r>
              <a:rPr lang="en-US" dirty="0">
                <a:ea typeface="ＭＳ Ｐゴシック" pitchFamily="34" charset="-128"/>
              </a:rPr>
              <a:t>Utility = sum of (discounted) rewards</a:t>
            </a:r>
          </a:p>
          <a:p>
            <a:pPr lvl="1">
              <a:lnSpc>
                <a:spcPct val="80000"/>
              </a:lnSpc>
            </a:pPr>
            <a:r>
              <a:rPr lang="en-US" dirty="0">
                <a:solidFill>
                  <a:srgbClr val="C00000"/>
                </a:solidFill>
                <a:ea typeface="ＭＳ Ｐゴシック" pitchFamily="34" charset="-128"/>
              </a:rPr>
              <a:t>(State) Value = expected utility starting from a state (max node)</a:t>
            </a:r>
          </a:p>
          <a:p>
            <a:pPr lvl="1">
              <a:lnSpc>
                <a:spcPct val="80000"/>
              </a:lnSpc>
            </a:pPr>
            <a:r>
              <a:rPr lang="en-US" dirty="0">
                <a:solidFill>
                  <a:srgbClr val="C00000"/>
                </a:solidFill>
                <a:ea typeface="ＭＳ Ｐゴシック" pitchFamily="34" charset="-128"/>
              </a:rPr>
              <a:t>Q-Value = expected utility starting from a state-action pair, i.e., q-state (chance node)</a:t>
            </a:r>
          </a:p>
        </p:txBody>
      </p:sp>
      <p:grpSp>
        <p:nvGrpSpPr>
          <p:cNvPr id="41987" name="Group 4"/>
          <p:cNvGrpSpPr>
            <a:grpSpLocks/>
          </p:cNvGrpSpPr>
          <p:nvPr/>
        </p:nvGrpSpPr>
        <p:grpSpPr bwMode="auto">
          <a:xfrm>
            <a:off x="8001000" y="1600200"/>
            <a:ext cx="3048000" cy="2754586"/>
            <a:chOff x="2400" y="1401"/>
            <a:chExt cx="1392" cy="1258"/>
          </a:xfrm>
        </p:grpSpPr>
        <p:sp>
          <p:nvSpPr>
            <p:cNvPr id="41989"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grpSp>
          <p:nvGrpSpPr>
            <p:cNvPr id="41990" name="Group 6"/>
            <p:cNvGrpSpPr>
              <a:grpSpLocks/>
            </p:cNvGrpSpPr>
            <p:nvPr/>
          </p:nvGrpSpPr>
          <p:grpSpPr bwMode="auto">
            <a:xfrm>
              <a:off x="2529" y="1617"/>
              <a:ext cx="1263" cy="361"/>
              <a:chOff x="1584" y="1680"/>
              <a:chExt cx="2352" cy="336"/>
            </a:xfrm>
          </p:grpSpPr>
          <p:sp>
            <p:nvSpPr>
              <p:cNvPr id="42003" name="Line 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4" name="Line 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5" name="Line 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sp>
            <p:nvSpPr>
              <p:cNvPr id="42006" name="Line 1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grpSp>
        <p:sp>
          <p:nvSpPr>
            <p:cNvPr id="41991"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41992" name="Group 12"/>
            <p:cNvGrpSpPr>
              <a:grpSpLocks/>
            </p:cNvGrpSpPr>
            <p:nvPr/>
          </p:nvGrpSpPr>
          <p:grpSpPr bwMode="auto">
            <a:xfrm>
              <a:off x="2400" y="2107"/>
              <a:ext cx="1057" cy="386"/>
              <a:chOff x="1536" y="2400"/>
              <a:chExt cx="1584" cy="624"/>
            </a:xfrm>
          </p:grpSpPr>
          <p:sp>
            <p:nvSpPr>
              <p:cNvPr id="41999"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0"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1"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42002"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41993" name="Text Box 17"/>
            <p:cNvSpPr txBox="1">
              <a:spLocks noChangeArrowheads="1"/>
            </p:cNvSpPr>
            <p:nvPr/>
          </p:nvSpPr>
          <p:spPr bwMode="auto">
            <a:xfrm>
              <a:off x="3071" y="1680"/>
              <a:ext cx="129" cy="211"/>
            </a:xfrm>
            <a:prstGeom prst="rect">
              <a:avLst/>
            </a:prstGeom>
            <a:noFill/>
            <a:ln w="9525">
              <a:noFill/>
              <a:miter lim="800000"/>
              <a:headEnd/>
              <a:tailEnd/>
            </a:ln>
          </p:spPr>
          <p:txBody>
            <a:bodyPr>
              <a:spAutoFit/>
            </a:bodyPr>
            <a:lstStyle/>
            <a:p>
              <a:pPr>
                <a:spcBef>
                  <a:spcPct val="50000"/>
                </a:spcBef>
              </a:pPr>
              <a:r>
                <a:rPr lang="en-US" sz="2400" dirty="0">
                  <a:latin typeface="Calibri"/>
                  <a:cs typeface="Calibri"/>
                </a:rPr>
                <a:t>a</a:t>
              </a:r>
            </a:p>
          </p:txBody>
        </p:sp>
        <p:sp>
          <p:nvSpPr>
            <p:cNvPr id="41994"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41995"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a:t>
              </a:r>
            </a:p>
          </p:txBody>
        </p:sp>
        <p:sp>
          <p:nvSpPr>
            <p:cNvPr id="41996" name="Text Box 20"/>
            <p:cNvSpPr txBox="1">
              <a:spLocks noChangeArrowheads="1"/>
            </p:cNvSpPr>
            <p:nvPr/>
          </p:nvSpPr>
          <p:spPr bwMode="auto">
            <a:xfrm>
              <a:off x="2609" y="2261"/>
              <a:ext cx="504" cy="211"/>
            </a:xfrm>
            <a:prstGeom prst="rect">
              <a:avLst/>
            </a:prstGeom>
            <a:noFill/>
            <a:ln w="9525">
              <a:noFill/>
              <a:miter lim="800000"/>
              <a:headEnd/>
              <a:tailEnd/>
            </a:ln>
          </p:spPr>
          <p:txBody>
            <a:bodyPr>
              <a:spAutoFit/>
            </a:bodyPr>
            <a:lstStyle/>
            <a:p>
              <a:pPr>
                <a:spcBef>
                  <a:spcPct val="50000"/>
                </a:spcBef>
              </a:pPr>
              <a:r>
                <a:rPr lang="en-US" sz="2400" dirty="0" err="1">
                  <a:latin typeface="Calibri"/>
                  <a:cs typeface="Calibri"/>
                </a:rPr>
                <a:t>s,a,s</a:t>
              </a:r>
              <a:r>
                <a:rPr lang="ja-JP" altLang="en-US" sz="2400" dirty="0">
                  <a:latin typeface="Calibri"/>
                  <a:cs typeface="Calibri"/>
                </a:rPr>
                <a:t>’</a:t>
              </a:r>
              <a:endParaRPr lang="en-US" sz="2400" dirty="0">
                <a:latin typeface="Calibri"/>
                <a:cs typeface="Calibri"/>
              </a:endParaRPr>
            </a:p>
          </p:txBody>
        </p:sp>
        <p:sp>
          <p:nvSpPr>
            <p:cNvPr id="41997"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41998"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p:sp>
        <p:nvSpPr>
          <p:cNvPr id="2" name="Slide Number Placeholder 1">
            <a:extLst>
              <a:ext uri="{FF2B5EF4-FFF2-40B4-BE49-F238E27FC236}">
                <a16:creationId xmlns:a16="http://schemas.microsoft.com/office/drawing/2014/main" id="{89CBBB01-6CB4-E44C-A578-70F0D13228D8}"/>
              </a:ext>
            </a:extLst>
          </p:cNvPr>
          <p:cNvSpPr>
            <a:spLocks noGrp="1"/>
          </p:cNvSpPr>
          <p:nvPr>
            <p:ph type="sldNum" sz="quarter" idx="12"/>
          </p:nvPr>
        </p:nvSpPr>
        <p:spPr/>
        <p:txBody>
          <a:bodyPr/>
          <a:lstStyle/>
          <a:p>
            <a:fld id="{A2EF37A0-74FC-AB4F-AE4C-D9BFC6719E9F}" type="slidenum">
              <a:rPr lang="en-US" smtClean="0"/>
              <a:t>42</a:t>
            </a:fld>
            <a:endParaRPr lang="en-US"/>
          </a:p>
        </p:txBody>
      </p:sp>
    </p:spTree>
    <p:extLst>
      <p:ext uri="{BB962C8B-B14F-4D97-AF65-F5344CB8AC3E}">
        <p14:creationId xmlns:p14="http://schemas.microsoft.com/office/powerpoint/2010/main" val="37650113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6">
                                            <p:txEl>
                                              <p:pRg st="10" end="10"/>
                                            </p:txEl>
                                          </p:spTgt>
                                        </p:tgtEl>
                                        <p:attrNameLst>
                                          <p:attrName>style.visibility</p:attrName>
                                        </p:attrNameLst>
                                      </p:cBhvr>
                                      <p:to>
                                        <p:strVal val="visible"/>
                                      </p:to>
                                    </p:set>
                                    <p:animEffect transition="in" filter="fade">
                                      <p:cBhvr>
                                        <p:cTn id="7" dur="500"/>
                                        <p:tgtEl>
                                          <p:spTgt spid="41986">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86">
                                            <p:txEl>
                                              <p:pRg st="11" end="11"/>
                                            </p:txEl>
                                          </p:spTgt>
                                        </p:tgtEl>
                                        <p:attrNameLst>
                                          <p:attrName>style.visibility</p:attrName>
                                        </p:attrNameLst>
                                      </p:cBhvr>
                                      <p:to>
                                        <p:strVal val="visible"/>
                                      </p:to>
                                    </p:set>
                                    <p:animEffect transition="in" filter="fade">
                                      <p:cBhvr>
                                        <p:cTn id="12" dur="500"/>
                                        <p:tgtEl>
                                          <p:spTgt spid="4198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MDP Optimal Quantities</a:t>
            </a:r>
          </a:p>
        </p:txBody>
      </p:sp>
      <p:sp>
        <p:nvSpPr>
          <p:cNvPr id="7" name="Content Placeholder 6">
            <a:extLst>
              <a:ext uri="{FF2B5EF4-FFF2-40B4-BE49-F238E27FC236}">
                <a16:creationId xmlns:a16="http://schemas.microsoft.com/office/drawing/2014/main" id="{86201673-5FD2-024B-973E-FE1B3EF6AD7F}"/>
              </a:ext>
            </a:extLst>
          </p:cNvPr>
          <p:cNvSpPr>
            <a:spLocks noGrp="1"/>
          </p:cNvSpPr>
          <p:nvPr>
            <p:ph idx="1"/>
          </p:nvPr>
        </p:nvSpPr>
        <p:spPr/>
        <p:txBody>
          <a:bodyPr/>
          <a:lstStyle/>
          <a:p>
            <a:pPr lvl="0"/>
            <a:r>
              <a:rPr lang="en-US" dirty="0"/>
              <a:t>The optimal policy:</a:t>
            </a:r>
          </a:p>
          <a:p>
            <a:pPr lvl="1"/>
            <a:r>
              <a:rPr lang="en-US" dirty="0">
                <a:sym typeface="Symbol" pitchFamily="18" charset="2"/>
              </a:rPr>
              <a:t>*</a:t>
            </a:r>
            <a:r>
              <a:rPr lang="en-US" dirty="0"/>
              <a:t>(s) = optimal action from state s</a:t>
            </a:r>
          </a:p>
          <a:p>
            <a:pPr lvl="0"/>
            <a:endParaRPr lang="en-US" dirty="0"/>
          </a:p>
          <a:p>
            <a:pPr lvl="0"/>
            <a:r>
              <a:rPr lang="en-US" dirty="0"/>
              <a:t>The (true) value (or utility) of a state s:</a:t>
            </a:r>
          </a:p>
          <a:p>
            <a:pPr lvl="1"/>
            <a:r>
              <a:rPr lang="en-US" dirty="0"/>
              <a:t>V</a:t>
            </a:r>
            <a:r>
              <a:rPr lang="en-US" dirty="0">
                <a:sym typeface="Symbol" pitchFamily="18" charset="2"/>
              </a:rPr>
              <a:t>*</a:t>
            </a:r>
            <a:r>
              <a:rPr lang="en-US" dirty="0"/>
              <a:t>(s) = expected utility starting in s and acting optimally</a:t>
            </a:r>
          </a:p>
          <a:p>
            <a:pPr lvl="0"/>
            <a:endParaRPr lang="en-US" dirty="0"/>
          </a:p>
          <a:p>
            <a:pPr lvl="0"/>
            <a:r>
              <a:rPr lang="en-US" dirty="0"/>
              <a:t>The (true) value (or utility) of a q-state (</a:t>
            </a:r>
            <a:r>
              <a:rPr lang="en-US" dirty="0" err="1"/>
              <a:t>s,a</a:t>
            </a:r>
            <a:r>
              <a:rPr lang="en-US" dirty="0"/>
              <a:t>):</a:t>
            </a:r>
          </a:p>
          <a:p>
            <a:pPr lvl="1"/>
            <a:r>
              <a:rPr lang="en-US" dirty="0"/>
              <a:t>Q</a:t>
            </a:r>
            <a:r>
              <a:rPr lang="en-US" dirty="0">
                <a:sym typeface="Symbol" pitchFamily="18" charset="2"/>
              </a:rPr>
              <a:t>*</a:t>
            </a:r>
            <a:r>
              <a:rPr lang="en-US" dirty="0"/>
              <a:t>(</a:t>
            </a:r>
            <a:r>
              <a:rPr lang="en-US" dirty="0" err="1"/>
              <a:t>s,a</a:t>
            </a:r>
            <a:r>
              <a:rPr lang="en-US" dirty="0"/>
              <a:t>) = expected utility starting out having taken action a from state s and (thereafter) acting optimally</a:t>
            </a:r>
          </a:p>
        </p:txBody>
      </p:sp>
      <p:sp>
        <p:nvSpPr>
          <p:cNvPr id="3" name="Slide Number Placeholder 2">
            <a:extLst>
              <a:ext uri="{FF2B5EF4-FFF2-40B4-BE49-F238E27FC236}">
                <a16:creationId xmlns:a16="http://schemas.microsoft.com/office/drawing/2014/main" id="{897F98EE-FCBE-3945-BA62-6C6D6A4B36D3}"/>
              </a:ext>
            </a:extLst>
          </p:cNvPr>
          <p:cNvSpPr>
            <a:spLocks noGrp="1"/>
          </p:cNvSpPr>
          <p:nvPr>
            <p:ph type="sldNum" sz="quarter" idx="12"/>
          </p:nvPr>
        </p:nvSpPr>
        <p:spPr/>
        <p:txBody>
          <a:bodyPr/>
          <a:lstStyle/>
          <a:p>
            <a:fld id="{A2EF37A0-74FC-AB4F-AE4C-D9BFC6719E9F}" type="slidenum">
              <a:rPr lang="en-US" smtClean="0"/>
              <a:pPr/>
              <a:t>43</a:t>
            </a:fld>
            <a:endParaRPr lang="en-US"/>
          </a:p>
        </p:txBody>
      </p:sp>
      <p:grpSp>
        <p:nvGrpSpPr>
          <p:cNvPr id="27" name="Group 4">
            <a:extLst>
              <a:ext uri="{FF2B5EF4-FFF2-40B4-BE49-F238E27FC236}">
                <a16:creationId xmlns:a16="http://schemas.microsoft.com/office/drawing/2014/main" id="{C7F6D9E6-2CC1-4132-98A2-7CE1CFA3A5F3}"/>
              </a:ext>
            </a:extLst>
          </p:cNvPr>
          <p:cNvGrpSpPr>
            <a:grpSpLocks/>
          </p:cNvGrpSpPr>
          <p:nvPr/>
        </p:nvGrpSpPr>
        <p:grpSpPr bwMode="auto">
          <a:xfrm>
            <a:off x="7406570" y="681037"/>
            <a:ext cx="4326147" cy="3839526"/>
            <a:chOff x="2400" y="1401"/>
            <a:chExt cx="1392" cy="1255"/>
          </a:xfrm>
        </p:grpSpPr>
        <p:sp>
          <p:nvSpPr>
            <p:cNvPr id="28" name="AutoShape 5">
              <a:extLst>
                <a:ext uri="{FF2B5EF4-FFF2-40B4-BE49-F238E27FC236}">
                  <a16:creationId xmlns:a16="http://schemas.microsoft.com/office/drawing/2014/main" id="{6F9569BA-16A2-4A4E-95FE-BC01D9C34A64}"/>
                </a:ext>
              </a:extLst>
            </p:cNvPr>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3200">
                <a:latin typeface="Calibri"/>
                <a:cs typeface="Calibri"/>
              </a:endParaRPr>
            </a:p>
          </p:txBody>
        </p:sp>
        <p:grpSp>
          <p:nvGrpSpPr>
            <p:cNvPr id="29" name="Group 6">
              <a:extLst>
                <a:ext uri="{FF2B5EF4-FFF2-40B4-BE49-F238E27FC236}">
                  <a16:creationId xmlns:a16="http://schemas.microsoft.com/office/drawing/2014/main" id="{5E82F9F6-A8F7-41D3-8BBA-9038BF909F7B}"/>
                </a:ext>
              </a:extLst>
            </p:cNvPr>
            <p:cNvGrpSpPr>
              <a:grpSpLocks/>
            </p:cNvGrpSpPr>
            <p:nvPr/>
          </p:nvGrpSpPr>
          <p:grpSpPr bwMode="auto">
            <a:xfrm>
              <a:off x="2529" y="1617"/>
              <a:ext cx="1263" cy="361"/>
              <a:chOff x="1584" y="1680"/>
              <a:chExt cx="2352" cy="336"/>
            </a:xfrm>
          </p:grpSpPr>
          <p:sp>
            <p:nvSpPr>
              <p:cNvPr id="42" name="Line 7">
                <a:extLst>
                  <a:ext uri="{FF2B5EF4-FFF2-40B4-BE49-F238E27FC236}">
                    <a16:creationId xmlns:a16="http://schemas.microsoft.com/office/drawing/2014/main" id="{BC58C926-B423-4428-B55C-DF49599D80DB}"/>
                  </a:ext>
                </a:extLst>
              </p:cNvPr>
              <p:cNvSpPr>
                <a:spLocks noChangeShapeType="1"/>
              </p:cNvSpPr>
              <p:nvPr/>
            </p:nvSpPr>
            <p:spPr bwMode="auto">
              <a:xfrm flipH="1">
                <a:off x="1584" y="1680"/>
                <a:ext cx="1152" cy="336"/>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43" name="Line 8">
                <a:extLst>
                  <a:ext uri="{FF2B5EF4-FFF2-40B4-BE49-F238E27FC236}">
                    <a16:creationId xmlns:a16="http://schemas.microsoft.com/office/drawing/2014/main" id="{2CD710A8-6479-4E20-AF87-B3E62FCABD31}"/>
                  </a:ext>
                </a:extLst>
              </p:cNvPr>
              <p:cNvSpPr>
                <a:spLocks noChangeShapeType="1"/>
              </p:cNvSpPr>
              <p:nvPr/>
            </p:nvSpPr>
            <p:spPr bwMode="auto">
              <a:xfrm>
                <a:off x="2736" y="1680"/>
                <a:ext cx="1200" cy="288"/>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44" name="Line 9">
                <a:extLst>
                  <a:ext uri="{FF2B5EF4-FFF2-40B4-BE49-F238E27FC236}">
                    <a16:creationId xmlns:a16="http://schemas.microsoft.com/office/drawing/2014/main" id="{77436827-07FA-482E-8AC9-627BF401EFA0}"/>
                  </a:ext>
                </a:extLst>
              </p:cNvPr>
              <p:cNvSpPr>
                <a:spLocks noChangeShapeType="1"/>
              </p:cNvSpPr>
              <p:nvPr/>
            </p:nvSpPr>
            <p:spPr bwMode="auto">
              <a:xfrm flipH="1">
                <a:off x="2304" y="1680"/>
                <a:ext cx="432" cy="336"/>
              </a:xfrm>
              <a:prstGeom prst="line">
                <a:avLst/>
              </a:prstGeom>
              <a:noFill/>
              <a:ln w="25400">
                <a:solidFill>
                  <a:schemeClr val="tx1"/>
                </a:solidFill>
                <a:round/>
                <a:headEnd/>
                <a:tailEnd type="triangle" w="lg" len="lg"/>
              </a:ln>
            </p:spPr>
            <p:txBody>
              <a:bodyPr/>
              <a:lstStyle/>
              <a:p>
                <a:endParaRPr lang="en-US" sz="3200">
                  <a:latin typeface="Calibri"/>
                  <a:cs typeface="Calibri"/>
                </a:endParaRPr>
              </a:p>
            </p:txBody>
          </p:sp>
          <p:sp>
            <p:nvSpPr>
              <p:cNvPr id="45" name="Line 10">
                <a:extLst>
                  <a:ext uri="{FF2B5EF4-FFF2-40B4-BE49-F238E27FC236}">
                    <a16:creationId xmlns:a16="http://schemas.microsoft.com/office/drawing/2014/main" id="{9437F7AB-7379-43E5-AC3D-1EED3CADF34A}"/>
                  </a:ext>
                </a:extLst>
              </p:cNvPr>
              <p:cNvSpPr>
                <a:spLocks noChangeShapeType="1"/>
              </p:cNvSpPr>
              <p:nvPr/>
            </p:nvSpPr>
            <p:spPr bwMode="auto">
              <a:xfrm>
                <a:off x="2736" y="1680"/>
                <a:ext cx="432" cy="288"/>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grpSp>
        <p:grpSp>
          <p:nvGrpSpPr>
            <p:cNvPr id="30" name="Group 12">
              <a:extLst>
                <a:ext uri="{FF2B5EF4-FFF2-40B4-BE49-F238E27FC236}">
                  <a16:creationId xmlns:a16="http://schemas.microsoft.com/office/drawing/2014/main" id="{C9D0AD78-E6F3-4CE9-A9CC-DEEE754D7914}"/>
                </a:ext>
              </a:extLst>
            </p:cNvPr>
            <p:cNvGrpSpPr>
              <a:grpSpLocks/>
            </p:cNvGrpSpPr>
            <p:nvPr/>
          </p:nvGrpSpPr>
          <p:grpSpPr bwMode="auto">
            <a:xfrm>
              <a:off x="2400" y="2095"/>
              <a:ext cx="1057" cy="397"/>
              <a:chOff x="1536" y="2382"/>
              <a:chExt cx="1584" cy="642"/>
            </a:xfrm>
          </p:grpSpPr>
          <p:sp>
            <p:nvSpPr>
              <p:cNvPr id="38" name="Line 13">
                <a:extLst>
                  <a:ext uri="{FF2B5EF4-FFF2-40B4-BE49-F238E27FC236}">
                    <a16:creationId xmlns:a16="http://schemas.microsoft.com/office/drawing/2014/main" id="{1B9D5482-A766-4CDB-83C8-10214FA8DED5}"/>
                  </a:ext>
                </a:extLst>
              </p:cNvPr>
              <p:cNvSpPr>
                <a:spLocks noChangeShapeType="1"/>
              </p:cNvSpPr>
              <p:nvPr/>
            </p:nvSpPr>
            <p:spPr bwMode="auto">
              <a:xfrm flipH="1">
                <a:off x="1536" y="2400"/>
                <a:ext cx="776" cy="624"/>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39" name="Line 14">
                <a:extLst>
                  <a:ext uri="{FF2B5EF4-FFF2-40B4-BE49-F238E27FC236}">
                    <a16:creationId xmlns:a16="http://schemas.microsoft.com/office/drawing/2014/main" id="{F8EA5D42-472D-485E-9355-56CE2E738C83}"/>
                  </a:ext>
                </a:extLst>
              </p:cNvPr>
              <p:cNvSpPr>
                <a:spLocks noChangeShapeType="1"/>
              </p:cNvSpPr>
              <p:nvPr/>
            </p:nvSpPr>
            <p:spPr bwMode="auto">
              <a:xfrm>
                <a:off x="2312" y="2400"/>
                <a:ext cx="808" cy="624"/>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40" name="Line 15">
                <a:extLst>
                  <a:ext uri="{FF2B5EF4-FFF2-40B4-BE49-F238E27FC236}">
                    <a16:creationId xmlns:a16="http://schemas.microsoft.com/office/drawing/2014/main" id="{45256E29-0207-486A-A0BC-7C8321BAE6D2}"/>
                  </a:ext>
                </a:extLst>
              </p:cNvPr>
              <p:cNvSpPr>
                <a:spLocks noChangeShapeType="1"/>
              </p:cNvSpPr>
              <p:nvPr/>
            </p:nvSpPr>
            <p:spPr bwMode="auto">
              <a:xfrm flipH="1">
                <a:off x="2021" y="2382"/>
                <a:ext cx="291" cy="624"/>
              </a:xfrm>
              <a:prstGeom prst="line">
                <a:avLst/>
              </a:prstGeom>
              <a:noFill/>
              <a:ln w="25400">
                <a:solidFill>
                  <a:schemeClr val="bg1"/>
                </a:solidFill>
                <a:prstDash val="dash"/>
                <a:round/>
                <a:headEnd/>
                <a:tailEnd type="triangle" w="lg" len="lg"/>
              </a:ln>
            </p:spPr>
            <p:txBody>
              <a:bodyPr/>
              <a:lstStyle/>
              <a:p>
                <a:endParaRPr lang="en-US" sz="3200">
                  <a:latin typeface="Calibri"/>
                  <a:cs typeface="Calibri"/>
                </a:endParaRPr>
              </a:p>
            </p:txBody>
          </p:sp>
          <p:sp>
            <p:nvSpPr>
              <p:cNvPr id="41" name="Line 16">
                <a:extLst>
                  <a:ext uri="{FF2B5EF4-FFF2-40B4-BE49-F238E27FC236}">
                    <a16:creationId xmlns:a16="http://schemas.microsoft.com/office/drawing/2014/main" id="{F8817495-582E-4A5C-829D-5FEDD3DBBC07}"/>
                  </a:ext>
                </a:extLst>
              </p:cNvPr>
              <p:cNvSpPr>
                <a:spLocks noChangeShapeType="1"/>
              </p:cNvSpPr>
              <p:nvPr/>
            </p:nvSpPr>
            <p:spPr bwMode="auto">
              <a:xfrm>
                <a:off x="2312" y="2400"/>
                <a:ext cx="280" cy="624"/>
              </a:xfrm>
              <a:prstGeom prst="line">
                <a:avLst/>
              </a:prstGeom>
              <a:noFill/>
              <a:ln w="25400">
                <a:solidFill>
                  <a:schemeClr val="tx2"/>
                </a:solidFill>
                <a:round/>
                <a:headEnd/>
                <a:tailEnd type="triangle" w="lg" len="lg"/>
              </a:ln>
            </p:spPr>
            <p:txBody>
              <a:bodyPr/>
              <a:lstStyle/>
              <a:p>
                <a:endParaRPr lang="en-US" sz="3200" dirty="0">
                  <a:latin typeface="Calibri"/>
                  <a:cs typeface="Calibri"/>
                </a:endParaRPr>
              </a:p>
            </p:txBody>
          </p:sp>
        </p:grpSp>
        <p:sp>
          <p:nvSpPr>
            <p:cNvPr id="31" name="Text Box 17">
              <a:extLst>
                <a:ext uri="{FF2B5EF4-FFF2-40B4-BE49-F238E27FC236}">
                  <a16:creationId xmlns:a16="http://schemas.microsoft.com/office/drawing/2014/main" id="{DC01B5CE-2679-4375-B9DF-AB4E356C1233}"/>
                </a:ext>
              </a:extLst>
            </p:cNvPr>
            <p:cNvSpPr txBox="1">
              <a:spLocks noChangeArrowheads="1"/>
            </p:cNvSpPr>
            <p:nvPr/>
          </p:nvSpPr>
          <p:spPr bwMode="auto">
            <a:xfrm>
              <a:off x="3044" y="1690"/>
              <a:ext cx="129" cy="191"/>
            </a:xfrm>
            <a:prstGeom prst="rect">
              <a:avLst/>
            </a:prstGeom>
            <a:noFill/>
            <a:ln w="9525">
              <a:noFill/>
              <a:miter lim="800000"/>
              <a:headEnd/>
              <a:tailEnd/>
            </a:ln>
          </p:spPr>
          <p:txBody>
            <a:bodyPr>
              <a:spAutoFit/>
            </a:bodyPr>
            <a:lstStyle/>
            <a:p>
              <a:pPr>
                <a:spcBef>
                  <a:spcPct val="50000"/>
                </a:spcBef>
              </a:pPr>
              <a:r>
                <a:rPr lang="en-US" sz="3200" dirty="0">
                  <a:latin typeface="Calibri"/>
                  <a:cs typeface="Calibri"/>
                </a:rPr>
                <a:t>a</a:t>
              </a:r>
            </a:p>
          </p:txBody>
        </p:sp>
        <p:sp>
          <p:nvSpPr>
            <p:cNvPr id="32" name="Text Box 18">
              <a:extLst>
                <a:ext uri="{FF2B5EF4-FFF2-40B4-BE49-F238E27FC236}">
                  <a16:creationId xmlns:a16="http://schemas.microsoft.com/office/drawing/2014/main" id="{F185E963-C8DA-4CAB-82EB-D47BDA186A58}"/>
                </a:ext>
              </a:extLst>
            </p:cNvPr>
            <p:cNvSpPr txBox="1">
              <a:spLocks noChangeArrowheads="1"/>
            </p:cNvSpPr>
            <p:nvPr/>
          </p:nvSpPr>
          <p:spPr bwMode="auto">
            <a:xfrm>
              <a:off x="3216" y="1401"/>
              <a:ext cx="129" cy="191"/>
            </a:xfrm>
            <a:prstGeom prst="rect">
              <a:avLst/>
            </a:prstGeom>
            <a:noFill/>
            <a:ln w="9525">
              <a:noFill/>
              <a:miter lim="800000"/>
              <a:headEnd/>
              <a:tailEnd/>
            </a:ln>
          </p:spPr>
          <p:txBody>
            <a:bodyPr>
              <a:spAutoFit/>
            </a:bodyPr>
            <a:lstStyle/>
            <a:p>
              <a:pPr>
                <a:spcBef>
                  <a:spcPct val="50000"/>
                </a:spcBef>
              </a:pPr>
              <a:r>
                <a:rPr lang="en-US" sz="3200" dirty="0">
                  <a:solidFill>
                    <a:srgbClr val="0000FF"/>
                  </a:solidFill>
                  <a:latin typeface="Calibri"/>
                  <a:cs typeface="Calibri"/>
                </a:rPr>
                <a:t>s</a:t>
              </a:r>
            </a:p>
          </p:txBody>
        </p:sp>
        <p:sp>
          <p:nvSpPr>
            <p:cNvPr id="33" name="Text Box 19">
              <a:extLst>
                <a:ext uri="{FF2B5EF4-FFF2-40B4-BE49-F238E27FC236}">
                  <a16:creationId xmlns:a16="http://schemas.microsoft.com/office/drawing/2014/main" id="{6492F549-3AF9-4C8C-93CD-622127054981}"/>
                </a:ext>
              </a:extLst>
            </p:cNvPr>
            <p:cNvSpPr txBox="1">
              <a:spLocks noChangeArrowheads="1"/>
            </p:cNvSpPr>
            <p:nvPr/>
          </p:nvSpPr>
          <p:spPr bwMode="auto">
            <a:xfrm>
              <a:off x="2991" y="1926"/>
              <a:ext cx="559" cy="191"/>
            </a:xfrm>
            <a:prstGeom prst="rect">
              <a:avLst/>
            </a:prstGeom>
            <a:noFill/>
            <a:ln w="9525">
              <a:noFill/>
              <a:miter lim="800000"/>
              <a:headEnd/>
              <a:tailEnd/>
            </a:ln>
          </p:spPr>
          <p:txBody>
            <a:bodyPr>
              <a:spAutoFit/>
            </a:bodyPr>
            <a:lstStyle/>
            <a:p>
              <a:pPr>
                <a:spcBef>
                  <a:spcPct val="50000"/>
                </a:spcBef>
              </a:pPr>
              <a:r>
                <a:rPr lang="en-US" sz="3200" dirty="0">
                  <a:solidFill>
                    <a:srgbClr val="008000"/>
                  </a:solidFill>
                  <a:latin typeface="Calibri"/>
                  <a:cs typeface="Calibri"/>
                </a:rPr>
                <a:t>s, a</a:t>
              </a:r>
            </a:p>
          </p:txBody>
        </p:sp>
        <p:sp>
          <p:nvSpPr>
            <p:cNvPr id="34" name="Text Box 20">
              <a:extLst>
                <a:ext uri="{FF2B5EF4-FFF2-40B4-BE49-F238E27FC236}">
                  <a16:creationId xmlns:a16="http://schemas.microsoft.com/office/drawing/2014/main" id="{26B45B7C-9AEC-47F1-9A61-89A338A55295}"/>
                </a:ext>
              </a:extLst>
            </p:cNvPr>
            <p:cNvSpPr txBox="1">
              <a:spLocks noChangeArrowheads="1"/>
            </p:cNvSpPr>
            <p:nvPr/>
          </p:nvSpPr>
          <p:spPr bwMode="auto">
            <a:xfrm>
              <a:off x="2704" y="2289"/>
              <a:ext cx="504" cy="191"/>
            </a:xfrm>
            <a:prstGeom prst="rect">
              <a:avLst/>
            </a:prstGeom>
            <a:noFill/>
            <a:ln w="9525">
              <a:noFill/>
              <a:miter lim="800000"/>
              <a:headEnd/>
              <a:tailEnd/>
            </a:ln>
          </p:spPr>
          <p:txBody>
            <a:bodyPr>
              <a:spAutoFit/>
            </a:bodyPr>
            <a:lstStyle/>
            <a:p>
              <a:pPr>
                <a:spcBef>
                  <a:spcPct val="50000"/>
                </a:spcBef>
              </a:pPr>
              <a:r>
                <a:rPr lang="en-US" sz="3200" dirty="0" err="1">
                  <a:latin typeface="Calibri"/>
                  <a:cs typeface="Calibri"/>
                </a:rPr>
                <a:t>s,a,s</a:t>
              </a:r>
              <a:r>
                <a:rPr lang="ja-JP" altLang="en-US" sz="3200" dirty="0">
                  <a:latin typeface="Calibri"/>
                  <a:cs typeface="Calibri"/>
                </a:rPr>
                <a:t>’</a:t>
              </a:r>
              <a:endParaRPr lang="en-US" sz="3200" dirty="0">
                <a:latin typeface="Calibri"/>
                <a:cs typeface="Calibri"/>
              </a:endParaRPr>
            </a:p>
          </p:txBody>
        </p:sp>
        <p:sp>
          <p:nvSpPr>
            <p:cNvPr id="35" name="AutoShape 21">
              <a:extLst>
                <a:ext uri="{FF2B5EF4-FFF2-40B4-BE49-F238E27FC236}">
                  <a16:creationId xmlns:a16="http://schemas.microsoft.com/office/drawing/2014/main" id="{52EB808A-3326-41F5-852F-E8053441510F}"/>
                </a:ext>
              </a:extLst>
            </p:cNvPr>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3200">
                <a:latin typeface="Calibri"/>
                <a:cs typeface="Calibri"/>
              </a:endParaRPr>
            </a:p>
          </p:txBody>
        </p:sp>
        <p:sp>
          <p:nvSpPr>
            <p:cNvPr id="36" name="Text Box 22">
              <a:extLst>
                <a:ext uri="{FF2B5EF4-FFF2-40B4-BE49-F238E27FC236}">
                  <a16:creationId xmlns:a16="http://schemas.microsoft.com/office/drawing/2014/main" id="{BC051B17-1A38-4FD2-B5E6-9E4D5B1B0BC9}"/>
                </a:ext>
              </a:extLst>
            </p:cNvPr>
            <p:cNvSpPr txBox="1">
              <a:spLocks noChangeArrowheads="1"/>
            </p:cNvSpPr>
            <p:nvPr/>
          </p:nvSpPr>
          <p:spPr bwMode="auto">
            <a:xfrm>
              <a:off x="3001" y="2465"/>
              <a:ext cx="331" cy="191"/>
            </a:xfrm>
            <a:prstGeom prst="rect">
              <a:avLst/>
            </a:prstGeom>
            <a:noFill/>
            <a:ln w="9525">
              <a:noFill/>
              <a:miter lim="800000"/>
              <a:headEnd/>
              <a:tailEnd/>
            </a:ln>
          </p:spPr>
          <p:txBody>
            <a:bodyPr wrap="square">
              <a:spAutoFit/>
            </a:bodyPr>
            <a:lstStyle/>
            <a:p>
              <a:pPr algn="r" rtl="1">
                <a:spcBef>
                  <a:spcPct val="50000"/>
                </a:spcBef>
              </a:pPr>
              <a:r>
                <a:rPr lang="en-US" sz="3200" dirty="0">
                  <a:solidFill>
                    <a:srgbClr val="0000FF"/>
                  </a:solidFill>
                  <a:latin typeface="Calibri"/>
                  <a:cs typeface="Calibri"/>
                </a:rPr>
                <a:t>s</a:t>
              </a:r>
              <a:r>
                <a:rPr lang="ja-JP" altLang="en-US" sz="3200" dirty="0">
                  <a:solidFill>
                    <a:srgbClr val="0000FF"/>
                  </a:solidFill>
                  <a:latin typeface="Calibri"/>
                  <a:cs typeface="Calibri"/>
                </a:rPr>
                <a:t>’</a:t>
              </a:r>
              <a:endParaRPr lang="en-US" sz="3200" dirty="0">
                <a:solidFill>
                  <a:srgbClr val="0000FF"/>
                </a:solidFill>
                <a:latin typeface="Calibri"/>
                <a:cs typeface="Calibri"/>
              </a:endParaRPr>
            </a:p>
          </p:txBody>
        </p:sp>
        <p:sp>
          <p:nvSpPr>
            <p:cNvPr id="37" name="Oval 11">
              <a:extLst>
                <a:ext uri="{FF2B5EF4-FFF2-40B4-BE49-F238E27FC236}">
                  <a16:creationId xmlns:a16="http://schemas.microsoft.com/office/drawing/2014/main" id="{A762802A-D648-46C1-8797-18BF28BD54EB}"/>
                </a:ext>
              </a:extLst>
            </p:cNvPr>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3200">
                <a:latin typeface="Calibri"/>
                <a:cs typeface="Calibri"/>
              </a:endParaRPr>
            </a:p>
          </p:txBody>
        </p:sp>
      </p:grpSp>
      <mc:AlternateContent xmlns:mc="http://schemas.openxmlformats.org/markup-compatibility/2006" xmlns:a14="http://schemas.microsoft.com/office/drawing/2010/main">
        <mc:Choice Requires="a14">
          <p:sp>
            <p:nvSpPr>
              <p:cNvPr id="25" name="TextBox 24"/>
              <p:cNvSpPr txBox="1"/>
              <p:nvPr/>
            </p:nvSpPr>
            <p:spPr>
              <a:xfrm>
                <a:off x="3483194" y="5698553"/>
                <a:ext cx="4412811" cy="461665"/>
              </a:xfrm>
              <a:prstGeom prst="rect">
                <a:avLst/>
              </a:prstGeom>
              <a:noFill/>
            </p:spPr>
            <p:txBody>
              <a:bodyPr wrap="none" rtlCol="0">
                <a:spAutoFit/>
              </a:bodyPr>
              <a:lstStyle/>
              <a:p>
                <a:r>
                  <a:rPr lang="en-US" sz="2400" dirty="0">
                    <a:solidFill>
                      <a:srgbClr val="C00000"/>
                    </a:solidFill>
                  </a:rPr>
                  <a:t>Solve MDP: Find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𝜋</m:t>
                        </m:r>
                      </m:e>
                      <m:sup>
                        <m:r>
                          <a:rPr lang="en-US" sz="2400" b="0" i="1" smtClean="0">
                            <a:solidFill>
                              <a:srgbClr val="C00000"/>
                            </a:solidFill>
                            <a:latin typeface="Cambria Math" panose="02040503050406030204" pitchFamily="18" charset="0"/>
                          </a:rPr>
                          <m:t>∗</m:t>
                        </m:r>
                      </m:sup>
                    </m:sSup>
                  </m:oMath>
                </a14:m>
                <a:r>
                  <a:rPr lang="en-US" sz="2400" dirty="0">
                    <a:solidFill>
                      <a:srgbClr val="C00000"/>
                    </a:solidFill>
                  </a:rPr>
                  <a:t>,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m:t>
                        </m:r>
                      </m:sup>
                    </m:sSup>
                  </m:oMath>
                </a14:m>
                <a:r>
                  <a:rPr lang="en-US" sz="2400" dirty="0">
                    <a:solidFill>
                      <a:srgbClr val="C00000"/>
                    </a:solidFill>
                  </a:rPr>
                  <a:t> and/or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𝑄</m:t>
                        </m:r>
                      </m:e>
                      <m:sup>
                        <m:r>
                          <a:rPr lang="en-US" sz="2400" b="0" i="1" smtClean="0">
                            <a:solidFill>
                              <a:srgbClr val="C00000"/>
                            </a:solidFill>
                            <a:latin typeface="Cambria Math" panose="02040503050406030204" pitchFamily="18" charset="0"/>
                          </a:rPr>
                          <m:t>∗</m:t>
                        </m:r>
                      </m:sup>
                    </m:sSup>
                  </m:oMath>
                </a14:m>
                <a:endParaRPr lang="en-US" sz="2400" dirty="0">
                  <a:solidFill>
                    <a:srgbClr val="C0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483194" y="5698553"/>
                <a:ext cx="4412811" cy="461665"/>
              </a:xfrm>
              <a:prstGeom prst="rect">
                <a:avLst/>
              </a:prstGeom>
              <a:blipFill>
                <a:blip r:embed="rId3"/>
                <a:stretch>
                  <a:fillRect l="-2006" t="-10811" r="-6017" b="-24324"/>
                </a:stretch>
              </a:blipFill>
            </p:spPr>
            <p:txBody>
              <a:bodyPr/>
              <a:lstStyle/>
              <a:p>
                <a:r>
                  <a:rPr lang="en-US">
                    <a:noFill/>
                  </a:rPr>
                  <a:t> </a:t>
                </a:r>
              </a:p>
            </p:txBody>
          </p:sp>
        </mc:Fallback>
      </mc:AlternateContent>
      <p:sp>
        <p:nvSpPr>
          <p:cNvPr id="46" name="Text Box 27">
            <a:extLst>
              <a:ext uri="{FF2B5EF4-FFF2-40B4-BE49-F238E27FC236}">
                <a16:creationId xmlns:a16="http://schemas.microsoft.com/office/drawing/2014/main" id="{EF86F7E9-12F8-CA44-AD17-BD835B1C89BA}"/>
              </a:ext>
            </a:extLst>
          </p:cNvPr>
          <p:cNvSpPr txBox="1">
            <a:spLocks noChangeArrowheads="1"/>
          </p:cNvSpPr>
          <p:nvPr/>
        </p:nvSpPr>
        <p:spPr bwMode="auto">
          <a:xfrm>
            <a:off x="10521687" y="3206247"/>
            <a:ext cx="2163762" cy="708025"/>
          </a:xfrm>
          <a:prstGeom prst="rect">
            <a:avLst/>
          </a:prstGeom>
          <a:noFill/>
          <a:ln w="9525">
            <a:noFill/>
            <a:miter lim="800000"/>
            <a:headEnd/>
            <a:tailEnd/>
          </a:ln>
        </p:spPr>
        <p:txBody>
          <a:bodyPr>
            <a:spAutoFit/>
          </a:bodyPr>
          <a:lstStyle/>
          <a:p>
            <a:pPr>
              <a:spcBef>
                <a:spcPct val="50000"/>
              </a:spcBef>
            </a:pPr>
            <a:r>
              <a:rPr lang="en-US" sz="2000" dirty="0">
                <a:solidFill>
                  <a:srgbClr val="C00000"/>
                </a:solidFill>
                <a:latin typeface="Calibri"/>
                <a:cs typeface="Calibri"/>
              </a:rPr>
              <a:t>(</a:t>
            </a:r>
            <a:r>
              <a:rPr lang="en-US" sz="2000" dirty="0" err="1">
                <a:solidFill>
                  <a:srgbClr val="C00000"/>
                </a:solidFill>
                <a:latin typeface="Calibri"/>
                <a:cs typeface="Calibri"/>
              </a:rPr>
              <a:t>s,a,s</a:t>
            </a:r>
            <a:r>
              <a:rPr lang="en-US" sz="2000" dirty="0">
                <a:solidFill>
                  <a:srgbClr val="C00000"/>
                </a:solidFill>
                <a:latin typeface="Calibri"/>
                <a:cs typeface="Calibri"/>
              </a:rPr>
              <a:t>’) is a </a:t>
            </a:r>
            <a:br>
              <a:rPr lang="en-US" sz="2000" dirty="0">
                <a:solidFill>
                  <a:srgbClr val="C00000"/>
                </a:solidFill>
                <a:latin typeface="Calibri"/>
                <a:cs typeface="Calibri"/>
              </a:rPr>
            </a:br>
            <a:r>
              <a:rPr lang="en-US" sz="2000" i="1" dirty="0">
                <a:solidFill>
                  <a:srgbClr val="C00000"/>
                </a:solidFill>
                <a:latin typeface="Calibri"/>
                <a:cs typeface="Calibri"/>
              </a:rPr>
              <a:t>transition</a:t>
            </a:r>
          </a:p>
        </p:txBody>
      </p:sp>
      <p:sp>
        <p:nvSpPr>
          <p:cNvPr id="47" name="Text Box 30">
            <a:extLst>
              <a:ext uri="{FF2B5EF4-FFF2-40B4-BE49-F238E27FC236}">
                <a16:creationId xmlns:a16="http://schemas.microsoft.com/office/drawing/2014/main" id="{B6126F75-0090-DC45-AAF0-AC8D9C6B8119}"/>
              </a:ext>
            </a:extLst>
          </p:cNvPr>
          <p:cNvSpPr txBox="1">
            <a:spLocks noChangeArrowheads="1"/>
          </p:cNvSpPr>
          <p:nvPr/>
        </p:nvSpPr>
        <p:spPr bwMode="auto">
          <a:xfrm>
            <a:off x="10595611" y="771630"/>
            <a:ext cx="1052512" cy="708025"/>
          </a:xfrm>
          <a:prstGeom prst="rect">
            <a:avLst/>
          </a:prstGeom>
          <a:noFill/>
          <a:ln w="9525">
            <a:noFill/>
            <a:miter lim="800000"/>
            <a:headEnd/>
            <a:tailEnd/>
          </a:ln>
        </p:spPr>
        <p:txBody>
          <a:bodyPr>
            <a:spAutoFit/>
          </a:bodyPr>
          <a:lstStyle/>
          <a:p>
            <a:pPr>
              <a:spcBef>
                <a:spcPct val="50000"/>
              </a:spcBef>
            </a:pPr>
            <a:r>
              <a:rPr lang="en-US" sz="2000" dirty="0">
                <a:solidFill>
                  <a:srgbClr val="0000FF"/>
                </a:solidFill>
                <a:latin typeface="Calibri"/>
                <a:cs typeface="Calibri"/>
              </a:rPr>
              <a:t>s is a </a:t>
            </a:r>
            <a:r>
              <a:rPr lang="en-US" sz="2000" i="1" dirty="0">
                <a:solidFill>
                  <a:srgbClr val="0000FF"/>
                </a:solidFill>
                <a:latin typeface="Calibri"/>
                <a:cs typeface="Calibri"/>
              </a:rPr>
              <a:t>state</a:t>
            </a:r>
          </a:p>
        </p:txBody>
      </p:sp>
      <p:sp>
        <p:nvSpPr>
          <p:cNvPr id="48" name="Text Box 32">
            <a:extLst>
              <a:ext uri="{FF2B5EF4-FFF2-40B4-BE49-F238E27FC236}">
                <a16:creationId xmlns:a16="http://schemas.microsoft.com/office/drawing/2014/main" id="{032C75A1-AB86-1D4E-8F7F-A416FBD3F707}"/>
              </a:ext>
            </a:extLst>
          </p:cNvPr>
          <p:cNvSpPr txBox="1">
            <a:spLocks noChangeArrowheads="1"/>
          </p:cNvSpPr>
          <p:nvPr/>
        </p:nvSpPr>
        <p:spPr bwMode="auto">
          <a:xfrm>
            <a:off x="10490864" y="2318651"/>
            <a:ext cx="1295400" cy="708025"/>
          </a:xfrm>
          <a:prstGeom prst="rect">
            <a:avLst/>
          </a:prstGeom>
          <a:noFill/>
          <a:ln w="9525">
            <a:noFill/>
            <a:miter lim="800000"/>
            <a:headEnd/>
            <a:tailEnd/>
          </a:ln>
        </p:spPr>
        <p:txBody>
          <a:bodyPr>
            <a:spAutoFit/>
          </a:bodyPr>
          <a:lstStyle/>
          <a:p>
            <a:pPr>
              <a:spcBef>
                <a:spcPct val="50000"/>
              </a:spcBef>
            </a:pPr>
            <a:r>
              <a:rPr lang="en-US" sz="2000" dirty="0">
                <a:solidFill>
                  <a:srgbClr val="008000"/>
                </a:solidFill>
                <a:latin typeface="Calibri"/>
                <a:cs typeface="Calibri"/>
              </a:rPr>
              <a:t>(s, a) is a </a:t>
            </a:r>
            <a:r>
              <a:rPr lang="en-US" sz="2000" i="1" dirty="0">
                <a:solidFill>
                  <a:srgbClr val="008000"/>
                </a:solidFill>
                <a:latin typeface="Calibri"/>
                <a:cs typeface="Calibri"/>
              </a:rPr>
              <a:t>q-state</a:t>
            </a:r>
          </a:p>
        </p:txBody>
      </p:sp>
    </p:spTree>
    <p:extLst>
      <p:ext uri="{BB962C8B-B14F-4D97-AF65-F5344CB8AC3E}">
        <p14:creationId xmlns:p14="http://schemas.microsoft.com/office/powerpoint/2010/main" val="58148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5" grpId="0"/>
      <p:bldP spid="46" grpId="0"/>
      <p:bldP spid="47" grpId="0"/>
      <p:bldP spid="4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AF2CE-7051-BC45-A41F-831C40EE9E37}"/>
              </a:ext>
            </a:extLst>
          </p:cNvPr>
          <p:cNvSpPr>
            <a:spLocks noGrp="1"/>
          </p:cNvSpPr>
          <p:nvPr>
            <p:ph type="title"/>
          </p:nvPr>
        </p:nvSpPr>
        <p:spPr>
          <a:xfrm>
            <a:off x="694661" y="4724399"/>
            <a:ext cx="7721600" cy="1371600"/>
          </a:xfrm>
        </p:spPr>
        <p:txBody>
          <a:bodyPr>
            <a:normAutofit fontScale="90000"/>
          </a:bodyPr>
          <a:lstStyle/>
          <a:p>
            <a:r>
              <a:rPr lang="en-US" dirty="0"/>
              <a:t>Examples where we assume we have V and Q Values …</a:t>
            </a:r>
          </a:p>
        </p:txBody>
      </p:sp>
      <p:sp>
        <p:nvSpPr>
          <p:cNvPr id="4" name="Slide Number Placeholder 3">
            <a:extLst>
              <a:ext uri="{FF2B5EF4-FFF2-40B4-BE49-F238E27FC236}">
                <a16:creationId xmlns:a16="http://schemas.microsoft.com/office/drawing/2014/main" id="{D3E30DB0-3FD4-7742-B02C-9386665DDA5C}"/>
              </a:ext>
            </a:extLst>
          </p:cNvPr>
          <p:cNvSpPr>
            <a:spLocks noGrp="1"/>
          </p:cNvSpPr>
          <p:nvPr>
            <p:ph type="sldNum" sz="quarter" idx="12"/>
          </p:nvPr>
        </p:nvSpPr>
        <p:spPr/>
        <p:txBody>
          <a:bodyPr/>
          <a:lstStyle/>
          <a:p>
            <a:fld id="{A2EF37A0-74FC-AB4F-AE4C-D9BFC6719E9F}" type="slidenum">
              <a:rPr lang="en-US" smtClean="0"/>
              <a:t>44</a:t>
            </a:fld>
            <a:endParaRPr lang="en-US"/>
          </a:p>
        </p:txBody>
      </p:sp>
    </p:spTree>
    <p:extLst>
      <p:ext uri="{BB962C8B-B14F-4D97-AF65-F5344CB8AC3E}">
        <p14:creationId xmlns:p14="http://schemas.microsoft.com/office/powerpoint/2010/main" val="699203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825477"/>
          </a:xfrm>
        </p:spPr>
        <p:txBody>
          <a:bodyPr/>
          <a:lstStyle/>
          <a:p>
            <a:r>
              <a:rPr lang="en-US" dirty="0" err="1"/>
              <a:t>Gridworld</a:t>
            </a:r>
            <a:r>
              <a:rPr lang="en-US" dirty="0"/>
              <a:t> V Values</a:t>
            </a:r>
          </a:p>
        </p:txBody>
      </p:sp>
      <p:sp>
        <p:nvSpPr>
          <p:cNvPr id="5" name="TextBox 4"/>
          <p:cNvSpPr txBox="1"/>
          <p:nvPr/>
        </p:nvSpPr>
        <p:spPr>
          <a:xfrm>
            <a:off x="9523229" y="3538835"/>
            <a:ext cx="2286000" cy="923330"/>
          </a:xfrm>
          <a:prstGeom prst="rect">
            <a:avLst/>
          </a:prstGeom>
          <a:noFill/>
        </p:spPr>
        <p:txBody>
          <a:bodyPr wrap="square" rtlCol="0">
            <a:spAutoFit/>
          </a:bodyPr>
          <a:lstStyle/>
          <a:p>
            <a:r>
              <a:rPr lang="en-US" dirty="0">
                <a:latin typeface="Calibri"/>
                <a:cs typeface="Calibri"/>
              </a:rPr>
              <a:t>Noise = 0</a:t>
            </a:r>
          </a:p>
          <a:p>
            <a:r>
              <a:rPr lang="en-US" dirty="0">
                <a:latin typeface="Calibri"/>
                <a:cs typeface="Calibri"/>
              </a:rPr>
              <a:t>Discount = 1</a:t>
            </a:r>
          </a:p>
          <a:p>
            <a:r>
              <a:rPr lang="en-US" dirty="0">
                <a:latin typeface="Calibri"/>
                <a:cs typeface="Calibri"/>
              </a:rPr>
              <a:t>Living reward = 0</a:t>
            </a:r>
          </a:p>
        </p:txBody>
      </p:sp>
      <p:pic>
        <p:nvPicPr>
          <p:cNvPr id="6" name="Picture 5" descr="Screen Shot 2014-08-10 at 7.36.1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1892" y="1143000"/>
            <a:ext cx="6188217" cy="5715000"/>
          </a:xfrm>
          <a:prstGeom prst="rect">
            <a:avLst/>
          </a:prstGeom>
        </p:spPr>
      </p:pic>
      <p:sp>
        <p:nvSpPr>
          <p:cNvPr id="3" name="Slide Number Placeholder 2">
            <a:extLst>
              <a:ext uri="{FF2B5EF4-FFF2-40B4-BE49-F238E27FC236}">
                <a16:creationId xmlns:a16="http://schemas.microsoft.com/office/drawing/2014/main" id="{9FF7F30B-7D78-E345-831D-192B4F43B59C}"/>
              </a:ext>
            </a:extLst>
          </p:cNvPr>
          <p:cNvSpPr>
            <a:spLocks noGrp="1"/>
          </p:cNvSpPr>
          <p:nvPr>
            <p:ph type="sldNum" sz="quarter" idx="12"/>
          </p:nvPr>
        </p:nvSpPr>
        <p:spPr/>
        <p:txBody>
          <a:bodyPr/>
          <a:lstStyle/>
          <a:p>
            <a:fld id="{A2EF37A0-74FC-AB4F-AE4C-D9BFC6719E9F}" type="slidenum">
              <a:rPr lang="en-US" smtClean="0"/>
              <a:t>45</a:t>
            </a:fld>
            <a:endParaRPr lang="en-US"/>
          </a:p>
        </p:txBody>
      </p:sp>
    </p:spTree>
    <p:extLst>
      <p:ext uri="{BB962C8B-B14F-4D97-AF65-F5344CB8AC3E}">
        <p14:creationId xmlns:p14="http://schemas.microsoft.com/office/powerpoint/2010/main" val="4089849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761682"/>
          </a:xfrm>
        </p:spPr>
        <p:txBody>
          <a:bodyPr/>
          <a:lstStyle/>
          <a:p>
            <a:r>
              <a:rPr lang="en-US" dirty="0" err="1"/>
              <a:t>Gridworld</a:t>
            </a:r>
            <a:r>
              <a:rPr lang="en-US" dirty="0"/>
              <a:t> Q Values</a:t>
            </a:r>
          </a:p>
        </p:txBody>
      </p:sp>
      <p:sp>
        <p:nvSpPr>
          <p:cNvPr id="6" name="TextBox 5"/>
          <p:cNvSpPr txBox="1"/>
          <p:nvPr/>
        </p:nvSpPr>
        <p:spPr>
          <a:xfrm>
            <a:off x="9523229" y="3538834"/>
            <a:ext cx="2286000" cy="923330"/>
          </a:xfrm>
          <a:prstGeom prst="rect">
            <a:avLst/>
          </a:prstGeom>
          <a:noFill/>
        </p:spPr>
        <p:txBody>
          <a:bodyPr wrap="square" rtlCol="0">
            <a:spAutoFit/>
          </a:bodyPr>
          <a:lstStyle/>
          <a:p>
            <a:r>
              <a:rPr lang="en-US" dirty="0">
                <a:latin typeface="Calibri"/>
                <a:cs typeface="Calibri"/>
              </a:rPr>
              <a:t>Noise = 0</a:t>
            </a:r>
          </a:p>
          <a:p>
            <a:r>
              <a:rPr lang="en-US" dirty="0">
                <a:latin typeface="Calibri"/>
                <a:cs typeface="Calibri"/>
              </a:rPr>
              <a:t>Discount = 1</a:t>
            </a:r>
          </a:p>
          <a:p>
            <a:r>
              <a:rPr lang="en-US" dirty="0">
                <a:latin typeface="Calibri"/>
                <a:cs typeface="Calibri"/>
              </a:rPr>
              <a:t>Living reward = 0</a:t>
            </a:r>
          </a:p>
        </p:txBody>
      </p:sp>
      <p:pic>
        <p:nvPicPr>
          <p:cNvPr id="7" name="Picture 6" descr="Screen Shot 2014-08-10 at 7.37.39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11355" y="1143000"/>
            <a:ext cx="6169291" cy="5714999"/>
          </a:xfrm>
          <a:prstGeom prst="rect">
            <a:avLst/>
          </a:prstGeom>
        </p:spPr>
      </p:pic>
      <p:sp>
        <p:nvSpPr>
          <p:cNvPr id="3" name="Slide Number Placeholder 2">
            <a:extLst>
              <a:ext uri="{FF2B5EF4-FFF2-40B4-BE49-F238E27FC236}">
                <a16:creationId xmlns:a16="http://schemas.microsoft.com/office/drawing/2014/main" id="{5A7720A7-9D2B-B846-9C1F-ABCEEFAA7238}"/>
              </a:ext>
            </a:extLst>
          </p:cNvPr>
          <p:cNvSpPr>
            <a:spLocks noGrp="1"/>
          </p:cNvSpPr>
          <p:nvPr>
            <p:ph type="sldNum" sz="quarter" idx="12"/>
          </p:nvPr>
        </p:nvSpPr>
        <p:spPr/>
        <p:txBody>
          <a:bodyPr/>
          <a:lstStyle/>
          <a:p>
            <a:fld id="{A2EF37A0-74FC-AB4F-AE4C-D9BFC6719E9F}" type="slidenum">
              <a:rPr lang="en-US" smtClean="0"/>
              <a:t>46</a:t>
            </a:fld>
            <a:endParaRPr lang="en-US"/>
          </a:p>
        </p:txBody>
      </p:sp>
    </p:spTree>
    <p:extLst>
      <p:ext uri="{BB962C8B-B14F-4D97-AF65-F5344CB8AC3E}">
        <p14:creationId xmlns:p14="http://schemas.microsoft.com/office/powerpoint/2010/main" val="2691787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740417"/>
          </a:xfrm>
        </p:spPr>
        <p:txBody>
          <a:bodyPr/>
          <a:lstStyle/>
          <a:p>
            <a:r>
              <a:rPr lang="en-US" dirty="0" err="1"/>
              <a:t>Gridworld</a:t>
            </a:r>
            <a:r>
              <a:rPr lang="en-US" dirty="0"/>
              <a:t> V Values</a:t>
            </a:r>
          </a:p>
        </p:txBody>
      </p:sp>
      <p:sp>
        <p:nvSpPr>
          <p:cNvPr id="5" name="TextBox 4"/>
          <p:cNvSpPr txBox="1"/>
          <p:nvPr/>
        </p:nvSpPr>
        <p:spPr>
          <a:xfrm>
            <a:off x="9544494" y="342900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1</a:t>
            </a:r>
          </a:p>
          <a:p>
            <a:r>
              <a:rPr lang="en-US" dirty="0">
                <a:latin typeface="Calibri"/>
                <a:cs typeface="Calibri"/>
              </a:rPr>
              <a:t>Living reward = 0</a:t>
            </a:r>
          </a:p>
        </p:txBody>
      </p:sp>
      <p:pic>
        <p:nvPicPr>
          <p:cNvPr id="3" name="Picture 2" descr="Screen Shot 2014-08-10 at 7.39.1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6811" y="1143000"/>
            <a:ext cx="6178378" cy="5715000"/>
          </a:xfrm>
          <a:prstGeom prst="rect">
            <a:avLst/>
          </a:prstGeom>
        </p:spPr>
      </p:pic>
      <p:sp>
        <p:nvSpPr>
          <p:cNvPr id="4" name="Slide Number Placeholder 3">
            <a:extLst>
              <a:ext uri="{FF2B5EF4-FFF2-40B4-BE49-F238E27FC236}">
                <a16:creationId xmlns:a16="http://schemas.microsoft.com/office/drawing/2014/main" id="{8746570D-C508-0847-8720-23F27F8123F3}"/>
              </a:ext>
            </a:extLst>
          </p:cNvPr>
          <p:cNvSpPr>
            <a:spLocks noGrp="1"/>
          </p:cNvSpPr>
          <p:nvPr>
            <p:ph type="sldNum" sz="quarter" idx="12"/>
          </p:nvPr>
        </p:nvSpPr>
        <p:spPr/>
        <p:txBody>
          <a:bodyPr/>
          <a:lstStyle/>
          <a:p>
            <a:fld id="{A2EF37A0-74FC-AB4F-AE4C-D9BFC6719E9F}" type="slidenum">
              <a:rPr lang="en-US" smtClean="0"/>
              <a:t>47</a:t>
            </a:fld>
            <a:endParaRPr lang="en-US"/>
          </a:p>
        </p:txBody>
      </p:sp>
    </p:spTree>
    <p:extLst>
      <p:ext uri="{BB962C8B-B14F-4D97-AF65-F5344CB8AC3E}">
        <p14:creationId xmlns:p14="http://schemas.microsoft.com/office/powerpoint/2010/main" val="3071168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697887"/>
          </a:xfrm>
        </p:spPr>
        <p:txBody>
          <a:bodyPr/>
          <a:lstStyle/>
          <a:p>
            <a:r>
              <a:rPr lang="en-US" dirty="0" err="1"/>
              <a:t>Gridworld</a:t>
            </a:r>
            <a:r>
              <a:rPr lang="en-US" dirty="0"/>
              <a:t> Q Values</a:t>
            </a:r>
          </a:p>
        </p:txBody>
      </p:sp>
      <p:sp>
        <p:nvSpPr>
          <p:cNvPr id="6" name="TextBox 5"/>
          <p:cNvSpPr txBox="1"/>
          <p:nvPr/>
        </p:nvSpPr>
        <p:spPr>
          <a:xfrm>
            <a:off x="9608290" y="3538835"/>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1</a:t>
            </a:r>
          </a:p>
          <a:p>
            <a:r>
              <a:rPr lang="en-US" dirty="0">
                <a:latin typeface="Calibri"/>
                <a:cs typeface="Calibri"/>
              </a:rPr>
              <a:t>Living reward = 0</a:t>
            </a:r>
          </a:p>
        </p:txBody>
      </p:sp>
      <p:pic>
        <p:nvPicPr>
          <p:cNvPr id="3" name="Picture 2" descr="Screen Shot 2014-08-10 at 7.39.2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8107" y="1143000"/>
            <a:ext cx="6195786" cy="5715000"/>
          </a:xfrm>
          <a:prstGeom prst="rect">
            <a:avLst/>
          </a:prstGeom>
        </p:spPr>
      </p:pic>
      <p:sp>
        <p:nvSpPr>
          <p:cNvPr id="4" name="Slide Number Placeholder 3">
            <a:extLst>
              <a:ext uri="{FF2B5EF4-FFF2-40B4-BE49-F238E27FC236}">
                <a16:creationId xmlns:a16="http://schemas.microsoft.com/office/drawing/2014/main" id="{C5A7566A-D9F5-8442-B401-1069874BC6A0}"/>
              </a:ext>
            </a:extLst>
          </p:cNvPr>
          <p:cNvSpPr>
            <a:spLocks noGrp="1"/>
          </p:cNvSpPr>
          <p:nvPr>
            <p:ph type="sldNum" sz="quarter" idx="12"/>
          </p:nvPr>
        </p:nvSpPr>
        <p:spPr/>
        <p:txBody>
          <a:bodyPr/>
          <a:lstStyle/>
          <a:p>
            <a:fld id="{A2EF37A0-74FC-AB4F-AE4C-D9BFC6719E9F}" type="slidenum">
              <a:rPr lang="en-US" smtClean="0"/>
              <a:t>48</a:t>
            </a:fld>
            <a:endParaRPr lang="en-US"/>
          </a:p>
        </p:txBody>
      </p:sp>
    </p:spTree>
    <p:extLst>
      <p:ext uri="{BB962C8B-B14F-4D97-AF65-F5344CB8AC3E}">
        <p14:creationId xmlns:p14="http://schemas.microsoft.com/office/powerpoint/2010/main" val="3905074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719152"/>
          </a:xfrm>
        </p:spPr>
        <p:txBody>
          <a:bodyPr/>
          <a:lstStyle/>
          <a:p>
            <a:r>
              <a:rPr lang="en-US" dirty="0" err="1"/>
              <a:t>Gridworld</a:t>
            </a:r>
            <a:r>
              <a:rPr lang="en-US" dirty="0"/>
              <a:t> V Values</a:t>
            </a:r>
          </a:p>
        </p:txBody>
      </p:sp>
      <p:sp>
        <p:nvSpPr>
          <p:cNvPr id="5" name="TextBox 4"/>
          <p:cNvSpPr txBox="1"/>
          <p:nvPr/>
        </p:nvSpPr>
        <p:spPr>
          <a:xfrm>
            <a:off x="9565759" y="3534667"/>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0.54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88265" y="1134664"/>
            <a:ext cx="6215470" cy="5723336"/>
          </a:xfrm>
          <a:prstGeom prst="rect">
            <a:avLst/>
          </a:prstGeom>
        </p:spPr>
      </p:pic>
      <p:sp>
        <p:nvSpPr>
          <p:cNvPr id="4" name="Slide Number Placeholder 3">
            <a:extLst>
              <a:ext uri="{FF2B5EF4-FFF2-40B4-BE49-F238E27FC236}">
                <a16:creationId xmlns:a16="http://schemas.microsoft.com/office/drawing/2014/main" id="{21C518F3-328B-E746-8BA2-A1355436A558}"/>
              </a:ext>
            </a:extLst>
          </p:cNvPr>
          <p:cNvSpPr>
            <a:spLocks noGrp="1"/>
          </p:cNvSpPr>
          <p:nvPr>
            <p:ph type="sldNum" sz="quarter" idx="12"/>
          </p:nvPr>
        </p:nvSpPr>
        <p:spPr/>
        <p:txBody>
          <a:bodyPr/>
          <a:lstStyle/>
          <a:p>
            <a:fld id="{A2EF37A0-74FC-AB4F-AE4C-D9BFC6719E9F}" type="slidenum">
              <a:rPr lang="en-US" smtClean="0"/>
              <a:t>49</a:t>
            </a:fld>
            <a:endParaRPr lang="en-US"/>
          </a:p>
        </p:txBody>
      </p:sp>
    </p:spTree>
    <p:extLst>
      <p:ext uri="{BB962C8B-B14F-4D97-AF65-F5344CB8AC3E}">
        <p14:creationId xmlns:p14="http://schemas.microsoft.com/office/powerpoint/2010/main" val="314600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33898" y="2028145"/>
            <a:ext cx="3823167" cy="1000434"/>
            <a:chOff x="5700228" y="1495525"/>
            <a:chExt cx="4214334" cy="1102793"/>
          </a:xfrm>
        </p:grpSpPr>
        <p:sp>
          <p:nvSpPr>
            <p:cNvPr id="37" name="Text Box 41"/>
            <p:cNvSpPr txBox="1">
              <a:spLocks noChangeAspect="1" noChangeArrowheads="1"/>
            </p:cNvSpPr>
            <p:nvPr/>
          </p:nvSpPr>
          <p:spPr bwMode="auto">
            <a:xfrm>
              <a:off x="5700228" y="1495525"/>
              <a:ext cx="4214334" cy="532648"/>
            </a:xfrm>
            <a:prstGeom prst="rect">
              <a:avLst/>
            </a:prstGeom>
            <a:noFill/>
            <a:ln w="9525">
              <a:noFill/>
              <a:miter lim="800000"/>
              <a:headEnd/>
              <a:tailEnd/>
            </a:ln>
            <a:effectLst/>
          </p:spPr>
          <p:txBody>
            <a:bodyPr wrap="square">
              <a:spAutoFit/>
            </a:bodyPr>
            <a:lstStyle/>
            <a:p>
              <a:pPr algn="ctr">
                <a:spcBef>
                  <a:spcPct val="50000"/>
                </a:spcBef>
              </a:pPr>
              <a:r>
                <a:rPr lang="en-US" sz="2540" dirty="0">
                  <a:solidFill>
                    <a:srgbClr val="0033CC"/>
                  </a:solidFill>
                </a:rPr>
                <a:t>Total cost – finite horizon</a:t>
              </a:r>
            </a:p>
          </p:txBody>
        </p:sp>
        <p:grpSp>
          <p:nvGrpSpPr>
            <p:cNvPr id="2" name="Group 1"/>
            <p:cNvGrpSpPr/>
            <p:nvPr/>
          </p:nvGrpSpPr>
          <p:grpSpPr>
            <a:xfrm>
              <a:off x="6073469" y="1996004"/>
              <a:ext cx="3467853" cy="602314"/>
              <a:chOff x="5711114" y="1996004"/>
              <a:chExt cx="3467853" cy="602314"/>
            </a:xfrm>
          </p:grpSpPr>
          <p:sp>
            <p:nvSpPr>
              <p:cNvPr id="42" name="Text Box 49"/>
              <p:cNvSpPr txBox="1">
                <a:spLocks noChangeArrowheads="1"/>
              </p:cNvSpPr>
              <p:nvPr/>
            </p:nvSpPr>
            <p:spPr bwMode="auto">
              <a:xfrm>
                <a:off x="5711114" y="1996004"/>
                <a:ext cx="1910445" cy="532648"/>
              </a:xfrm>
              <a:prstGeom prst="rect">
                <a:avLst/>
              </a:prstGeom>
              <a:noFill/>
              <a:ln w="9525">
                <a:noFill/>
                <a:miter lim="800000"/>
                <a:headEnd/>
                <a:tailEnd/>
              </a:ln>
              <a:effectLst/>
            </p:spPr>
            <p:txBody>
              <a:bodyPr wrap="square">
                <a:spAutoFit/>
              </a:bodyPr>
              <a:lstStyle/>
              <a:p>
                <a:pPr algn="ctr">
                  <a:spcBef>
                    <a:spcPct val="50000"/>
                  </a:spcBef>
                </a:pPr>
                <a:r>
                  <a:rPr lang="en-US" sz="2540" dirty="0">
                    <a:solidFill>
                      <a:srgbClr val="00B050"/>
                    </a:solidFill>
                    <a:latin typeface="Times New Roman" panose="02020603050405020304" pitchFamily="18" charset="0"/>
                    <a:cs typeface="Times New Roman" panose="02020603050405020304" pitchFamily="18" charset="0"/>
                  </a:rPr>
                  <a:t>min</a:t>
                </a:r>
                <a:r>
                  <a:rPr lang="en-US" sz="2540" dirty="0">
                    <a:latin typeface="Times New Roman" panose="02020603050405020304" pitchFamily="18" charset="0"/>
                    <a:cs typeface="Times New Roman" panose="02020603050405020304" pitchFamily="18" charset="0"/>
                  </a:rPr>
                  <a:t>/</a:t>
                </a:r>
                <a:r>
                  <a:rPr lang="en-US" sz="2540" dirty="0">
                    <a:solidFill>
                      <a:srgbClr val="FF0000"/>
                    </a:solidFill>
                    <a:latin typeface="Times New Roman" panose="02020603050405020304" pitchFamily="18" charset="0"/>
                    <a:cs typeface="Times New Roman" panose="02020603050405020304" pitchFamily="18" charset="0"/>
                  </a:rPr>
                  <a:t>max</a:t>
                </a:r>
              </a:p>
            </p:txBody>
          </p:sp>
          <mc:AlternateContent xmlns:mc="http://schemas.openxmlformats.org/markup-compatibility/2006" xmlns:a14="http://schemas.microsoft.com/office/drawing/2010/main">
            <mc:Choice Requires="a14">
              <p:sp>
                <p:nvSpPr>
                  <p:cNvPr id="43" name="Text Box 49"/>
                  <p:cNvSpPr txBox="1">
                    <a:spLocks noChangeArrowheads="1"/>
                  </p:cNvSpPr>
                  <p:nvPr/>
                </p:nvSpPr>
                <p:spPr bwMode="auto">
                  <a:xfrm>
                    <a:off x="7268522" y="2010185"/>
                    <a:ext cx="1910445" cy="588133"/>
                  </a:xfrm>
                  <a:prstGeom prst="rect">
                    <a:avLst/>
                  </a:prstGeom>
                  <a:noFill/>
                  <a:ln w="9525">
                    <a:noFill/>
                    <a:miter lim="800000"/>
                    <a:headEnd/>
                    <a:tailEnd/>
                  </a:ln>
                  <a:effectLst/>
                </p:spPr>
                <p:txBody>
                  <a:bodyPr wrap="square">
                    <a:spAutoFit/>
                  </a:bodyPr>
                  <a:lstStyle/>
                  <a:p>
                    <a:pPr algn="ctr">
                      <a:spcBef>
                        <a:spcPct val="50000"/>
                      </a:spcBef>
                    </a:pPr>
                    <a:r>
                      <a:rPr lang="en-US" sz="2540" dirty="0">
                        <a:ea typeface="Cambria Math" panose="02040503050406030204" pitchFamily="18" charset="0"/>
                        <a:cs typeface="Times New Roman" panose="02020603050405020304" pitchFamily="18" charset="0"/>
                      </a:rPr>
                      <a:t> </a:t>
                    </a:r>
                    <a14:m>
                      <m:oMath xmlns:m="http://schemas.openxmlformats.org/officeDocument/2006/math">
                        <m:r>
                          <a:rPr lang="en-US" sz="2540" i="1">
                            <a:latin typeface="Cambria Math" panose="02040503050406030204" pitchFamily="18" charset="0"/>
                            <a:ea typeface="Cambria Math" panose="02040503050406030204" pitchFamily="18" charset="0"/>
                            <a:cs typeface="Times New Roman" panose="02020603050405020304" pitchFamily="18" charset="0"/>
                          </a:rPr>
                          <m:t>𝔼</m:t>
                        </m:r>
                        <m:d>
                          <m:dPr>
                            <m:begChr m:val="["/>
                            <m:endChr m:val="]"/>
                            <m:ctrlPr>
                              <a:rPr lang="en-US" sz="2540" i="1">
                                <a:latin typeface="Cambria Math" panose="02040503050406030204" pitchFamily="18" charset="0"/>
                                <a:ea typeface="Cambria Math" panose="02040503050406030204" pitchFamily="18" charset="0"/>
                                <a:cs typeface="Times New Roman" panose="02020603050405020304" pitchFamily="18" charset="0"/>
                              </a:rPr>
                            </m:ctrlPr>
                          </m:dPr>
                          <m:e>
                            <m:r>
                              <a:rPr lang="en-US" sz="2540" i="1">
                                <a:latin typeface="Cambria Math" panose="02040503050406030204" pitchFamily="18" charset="0"/>
                                <a:ea typeface="Cambria Math" panose="02040503050406030204" pitchFamily="18" charset="0"/>
                                <a:cs typeface="Times New Roman" panose="02020603050405020304" pitchFamily="18" charset="0"/>
                              </a:rPr>
                              <m:t> </m:t>
                            </m:r>
                            <m:nary>
                              <m:naryPr>
                                <m:chr m:val="∑"/>
                                <m:ctrlPr>
                                  <a:rPr lang="en-US" sz="2540" i="1">
                                    <a:latin typeface="Cambria Math" panose="02040503050406030204" pitchFamily="18" charset="0"/>
                                    <a:ea typeface="Cambria Math" panose="02040503050406030204" pitchFamily="18" charset="0"/>
                                    <a:cs typeface="Times New Roman" panose="02020603050405020304" pitchFamily="18" charset="0"/>
                                  </a:rPr>
                                </m:ctrlPr>
                              </m:naryPr>
                              <m:sub>
                                <m:r>
                                  <a:rPr lang="en-US" sz="2540" i="1">
                                    <a:latin typeface="Cambria Math" panose="02040503050406030204" pitchFamily="18" charset="0"/>
                                    <a:ea typeface="Cambria Math" panose="02040503050406030204" pitchFamily="18" charset="0"/>
                                    <a:cs typeface="Times New Roman" panose="02020603050405020304" pitchFamily="18" charset="0"/>
                                  </a:rPr>
                                  <m:t>𝑖</m:t>
                                </m:r>
                                <m:r>
                                  <a:rPr lang="en-US" sz="2540" i="1">
                                    <a:latin typeface="Cambria Math" panose="02040503050406030204" pitchFamily="18" charset="0"/>
                                    <a:ea typeface="Cambria Math" panose="02040503050406030204" pitchFamily="18" charset="0"/>
                                    <a:cs typeface="Times New Roman" panose="02020603050405020304" pitchFamily="18" charset="0"/>
                                  </a:rPr>
                                  <m:t>=0</m:t>
                                </m:r>
                              </m:sub>
                              <m:sup>
                                <m:r>
                                  <a:rPr lang="en-US" sz="2540" i="1">
                                    <a:latin typeface="Cambria Math" panose="02040503050406030204" pitchFamily="18" charset="0"/>
                                    <a:ea typeface="Cambria Math" panose="02040503050406030204" pitchFamily="18" charset="0"/>
                                    <a:cs typeface="Times New Roman" panose="02020603050405020304" pitchFamily="18" charset="0"/>
                                  </a:rPr>
                                  <m:t>𝑇</m:t>
                                </m:r>
                              </m:sup>
                              <m:e>
                                <m:sSub>
                                  <m:sSubPr>
                                    <m:ctrlP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𝑐</m:t>
                                    </m:r>
                                  </m:e>
                                  <m:sub>
                                    <m: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𝑖</m:t>
                                    </m:r>
                                  </m:sub>
                                </m:sSub>
                              </m:e>
                            </m:nary>
                          </m:e>
                        </m:d>
                      </m:oMath>
                    </a14:m>
                    <a:endParaRPr lang="en-US" sz="254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43" name="Text Box 49"/>
                  <p:cNvSpPr txBox="1">
                    <a:spLocks noRot="1" noChangeAspect="1" noMove="1" noResize="1" noEditPoints="1" noAdjustHandles="1" noChangeArrowheads="1" noChangeShapeType="1" noTextEdit="1"/>
                  </p:cNvSpPr>
                  <p:nvPr/>
                </p:nvSpPr>
                <p:spPr bwMode="auto">
                  <a:xfrm>
                    <a:off x="7268522" y="2010185"/>
                    <a:ext cx="1910445" cy="588133"/>
                  </a:xfrm>
                  <a:prstGeom prst="rect">
                    <a:avLst/>
                  </a:prstGeom>
                  <a:blipFill>
                    <a:blip r:embed="rId9"/>
                    <a:stretch>
                      <a:fillRect t="-104651" b="-172093"/>
                    </a:stretch>
                  </a:blipFill>
                  <a:ln w="9525">
                    <a:noFill/>
                    <a:miter lim="800000"/>
                    <a:headEnd/>
                    <a:tailEnd/>
                  </a:ln>
                  <a:effectLst/>
                </p:spPr>
                <p:txBody>
                  <a:bodyPr/>
                  <a:lstStyle/>
                  <a:p>
                    <a:r>
                      <a:rPr lang="en-US">
                        <a:noFill/>
                      </a:rPr>
                      <a:t> </a:t>
                    </a:r>
                  </a:p>
                </p:txBody>
              </p:sp>
            </mc:Fallback>
          </mc:AlternateContent>
        </p:grpSp>
      </p:grpSp>
      <p:grpSp>
        <p:nvGrpSpPr>
          <p:cNvPr id="5" name="Group 4"/>
          <p:cNvGrpSpPr/>
          <p:nvPr/>
        </p:nvGrpSpPr>
        <p:grpSpPr>
          <a:xfrm>
            <a:off x="2041045" y="4405391"/>
            <a:ext cx="3608873" cy="1001154"/>
            <a:chOff x="5587126" y="4485861"/>
            <a:chExt cx="3978114" cy="1103587"/>
          </a:xfrm>
        </p:grpSpPr>
        <p:sp>
          <p:nvSpPr>
            <p:cNvPr id="256042" name="Text Box 42"/>
            <p:cNvSpPr txBox="1">
              <a:spLocks noChangeAspect="1" noChangeArrowheads="1"/>
            </p:cNvSpPr>
            <p:nvPr/>
          </p:nvSpPr>
          <p:spPr bwMode="auto">
            <a:xfrm>
              <a:off x="6068512" y="4485861"/>
              <a:ext cx="3015343" cy="532649"/>
            </a:xfrm>
            <a:prstGeom prst="rect">
              <a:avLst/>
            </a:prstGeom>
            <a:noFill/>
            <a:ln w="9525">
              <a:noFill/>
              <a:miter lim="800000"/>
              <a:headEnd/>
              <a:tailEnd/>
            </a:ln>
            <a:effectLst/>
          </p:spPr>
          <p:txBody>
            <a:bodyPr wrap="square">
              <a:spAutoFit/>
            </a:bodyPr>
            <a:lstStyle/>
            <a:p>
              <a:pPr algn="ctr">
                <a:spcBef>
                  <a:spcPct val="50000"/>
                </a:spcBef>
              </a:pPr>
              <a:r>
                <a:rPr lang="en-US" sz="2540" dirty="0">
                  <a:solidFill>
                    <a:srgbClr val="00B050"/>
                  </a:solidFill>
                </a:rPr>
                <a:t>Discounted </a:t>
              </a:r>
              <a:r>
                <a:rPr lang="en-US" sz="2540" dirty="0">
                  <a:solidFill>
                    <a:srgbClr val="0033CC"/>
                  </a:solidFill>
                </a:rPr>
                <a:t>cost</a:t>
              </a:r>
            </a:p>
          </p:txBody>
        </p:sp>
        <p:grpSp>
          <p:nvGrpSpPr>
            <p:cNvPr id="4" name="Group 3"/>
            <p:cNvGrpSpPr/>
            <p:nvPr/>
          </p:nvGrpSpPr>
          <p:grpSpPr>
            <a:xfrm>
              <a:off x="5587126" y="5001315"/>
              <a:ext cx="3978114" cy="588133"/>
              <a:chOff x="5587126" y="5001315"/>
              <a:chExt cx="3978114" cy="588133"/>
            </a:xfrm>
          </p:grpSpPr>
          <p:sp>
            <p:nvSpPr>
              <p:cNvPr id="48" name="Text Box 49"/>
              <p:cNvSpPr txBox="1">
                <a:spLocks noChangeArrowheads="1"/>
              </p:cNvSpPr>
              <p:nvPr/>
            </p:nvSpPr>
            <p:spPr bwMode="auto">
              <a:xfrm>
                <a:off x="5587126" y="5007184"/>
                <a:ext cx="1910445" cy="532648"/>
              </a:xfrm>
              <a:prstGeom prst="rect">
                <a:avLst/>
              </a:prstGeom>
              <a:noFill/>
              <a:ln w="9525">
                <a:noFill/>
                <a:miter lim="800000"/>
                <a:headEnd/>
                <a:tailEnd/>
              </a:ln>
              <a:effectLst/>
            </p:spPr>
            <p:txBody>
              <a:bodyPr wrap="square">
                <a:spAutoFit/>
              </a:bodyPr>
              <a:lstStyle/>
              <a:p>
                <a:pPr algn="ctr">
                  <a:spcBef>
                    <a:spcPct val="50000"/>
                  </a:spcBef>
                </a:pPr>
                <a:r>
                  <a:rPr lang="en-US" sz="2540" dirty="0">
                    <a:solidFill>
                      <a:srgbClr val="00B050"/>
                    </a:solidFill>
                    <a:latin typeface="Times New Roman" panose="02020603050405020304" pitchFamily="18" charset="0"/>
                    <a:cs typeface="Times New Roman" panose="02020603050405020304" pitchFamily="18" charset="0"/>
                  </a:rPr>
                  <a:t>min</a:t>
                </a:r>
                <a:r>
                  <a:rPr lang="en-US" sz="2540" dirty="0">
                    <a:latin typeface="Times New Roman" panose="02020603050405020304" pitchFamily="18" charset="0"/>
                    <a:cs typeface="Times New Roman" panose="02020603050405020304" pitchFamily="18" charset="0"/>
                  </a:rPr>
                  <a:t>/</a:t>
                </a:r>
                <a:r>
                  <a:rPr lang="en-US" sz="2540" dirty="0">
                    <a:solidFill>
                      <a:srgbClr val="FF0000"/>
                    </a:solidFill>
                    <a:latin typeface="Times New Roman" panose="02020603050405020304" pitchFamily="18" charset="0"/>
                    <a:cs typeface="Times New Roman" panose="02020603050405020304" pitchFamily="18" charset="0"/>
                  </a:rPr>
                  <a:t>max</a:t>
                </a:r>
              </a:p>
            </p:txBody>
          </p:sp>
          <mc:AlternateContent xmlns:mc="http://schemas.openxmlformats.org/markup-compatibility/2006" xmlns:a14="http://schemas.microsoft.com/office/drawing/2010/main">
            <mc:Choice Requires="a14">
              <p:sp>
                <p:nvSpPr>
                  <p:cNvPr id="49" name="Text Box 49"/>
                  <p:cNvSpPr txBox="1">
                    <a:spLocks noChangeArrowheads="1"/>
                  </p:cNvSpPr>
                  <p:nvPr/>
                </p:nvSpPr>
                <p:spPr bwMode="auto">
                  <a:xfrm>
                    <a:off x="6886607" y="5001315"/>
                    <a:ext cx="2678633" cy="588133"/>
                  </a:xfrm>
                  <a:prstGeom prst="rect">
                    <a:avLst/>
                  </a:prstGeom>
                  <a:noFill/>
                  <a:ln w="9525">
                    <a:noFill/>
                    <a:miter lim="800000"/>
                    <a:headEnd/>
                    <a:tailEnd/>
                  </a:ln>
                  <a:effectLst/>
                </p:spPr>
                <p:txBody>
                  <a:bodyPr wrap="square">
                    <a:spAutoFit/>
                  </a:bodyPr>
                  <a:lstStyle/>
                  <a:p>
                    <a:pPr algn="ctr">
                      <a:spcBef>
                        <a:spcPct val="50000"/>
                      </a:spcBef>
                    </a:pPr>
                    <a:r>
                      <a:rPr lang="en-US" sz="2540" dirty="0">
                        <a:ea typeface="Cambria Math" panose="02040503050406030204" pitchFamily="18" charset="0"/>
                        <a:cs typeface="Times New Roman" panose="02020603050405020304" pitchFamily="18" charset="0"/>
                      </a:rPr>
                      <a:t> </a:t>
                    </a:r>
                    <a14:m>
                      <m:oMath xmlns:m="http://schemas.openxmlformats.org/officeDocument/2006/math">
                        <m:r>
                          <a:rPr lang="en-US" sz="2540" i="1">
                            <a:latin typeface="Cambria Math" panose="02040503050406030204" pitchFamily="18" charset="0"/>
                            <a:ea typeface="Cambria Math" panose="02040503050406030204" pitchFamily="18" charset="0"/>
                            <a:cs typeface="Times New Roman" panose="02020603050405020304" pitchFamily="18" charset="0"/>
                          </a:rPr>
                          <m:t>𝔼</m:t>
                        </m:r>
                        <m:d>
                          <m:dPr>
                            <m:begChr m:val="["/>
                            <m:endChr m:val="]"/>
                            <m:ctrlPr>
                              <a:rPr lang="en-US" sz="2540" i="1">
                                <a:latin typeface="Cambria Math" panose="02040503050406030204" pitchFamily="18" charset="0"/>
                                <a:ea typeface="Cambria Math" panose="02040503050406030204" pitchFamily="18" charset="0"/>
                                <a:cs typeface="Times New Roman" panose="02020603050405020304" pitchFamily="18" charset="0"/>
                              </a:rPr>
                            </m:ctrlPr>
                          </m:dPr>
                          <m:e>
                            <m:r>
                              <a:rPr lang="en-US" sz="2540" i="1">
                                <a:latin typeface="Cambria Math" panose="02040503050406030204" pitchFamily="18" charset="0"/>
                                <a:ea typeface="Cambria Math" panose="02040503050406030204" pitchFamily="18" charset="0"/>
                                <a:cs typeface="Times New Roman" panose="02020603050405020304" pitchFamily="18" charset="0"/>
                              </a:rPr>
                              <m:t> </m:t>
                            </m:r>
                            <m:nary>
                              <m:naryPr>
                                <m:chr m:val="∑"/>
                                <m:ctrlPr>
                                  <a:rPr lang="en-US" sz="2540" i="1">
                                    <a:latin typeface="Cambria Math" panose="02040503050406030204" pitchFamily="18" charset="0"/>
                                    <a:ea typeface="Cambria Math" panose="02040503050406030204" pitchFamily="18" charset="0"/>
                                    <a:cs typeface="Times New Roman" panose="02020603050405020304" pitchFamily="18" charset="0"/>
                                  </a:rPr>
                                </m:ctrlPr>
                              </m:naryPr>
                              <m:sub>
                                <m:r>
                                  <a:rPr lang="en-US" sz="2540" i="1">
                                    <a:latin typeface="Cambria Math" panose="02040503050406030204" pitchFamily="18" charset="0"/>
                                    <a:ea typeface="Cambria Math" panose="02040503050406030204" pitchFamily="18" charset="0"/>
                                    <a:cs typeface="Times New Roman" panose="02020603050405020304" pitchFamily="18" charset="0"/>
                                  </a:rPr>
                                  <m:t>𝑖</m:t>
                                </m:r>
                                <m:r>
                                  <a:rPr lang="en-US" sz="2540" i="1">
                                    <a:latin typeface="Cambria Math" panose="02040503050406030204" pitchFamily="18" charset="0"/>
                                    <a:ea typeface="Cambria Math" panose="02040503050406030204" pitchFamily="18" charset="0"/>
                                    <a:cs typeface="Times New Roman" panose="02020603050405020304" pitchFamily="18" charset="0"/>
                                  </a:rPr>
                                  <m:t>=0</m:t>
                                </m:r>
                              </m:sub>
                              <m:sup>
                                <m:r>
                                  <a:rPr lang="en-US" sz="2540" i="1">
                                    <a:latin typeface="Cambria Math" panose="02040503050406030204" pitchFamily="18" charset="0"/>
                                    <a:ea typeface="Cambria Math" panose="02040503050406030204" pitchFamily="18" charset="0"/>
                                    <a:cs typeface="Times New Roman" panose="02020603050405020304" pitchFamily="18" charset="0"/>
                                  </a:rPr>
                                  <m:t>∞</m:t>
                                </m:r>
                              </m:sup>
                              <m:e>
                                <m:sSup>
                                  <m:sSupPr>
                                    <m:ctrlPr>
                                      <a:rPr lang="en-US" sz="254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540" i="1">
                                        <a:latin typeface="Cambria Math" panose="02040503050406030204" pitchFamily="18" charset="0"/>
                                        <a:ea typeface="Cambria Math" panose="02040503050406030204" pitchFamily="18" charset="0"/>
                                        <a:cs typeface="Times New Roman" panose="02020603050405020304" pitchFamily="18" charset="0"/>
                                      </a:rPr>
                                      <m:t>𝜆</m:t>
                                    </m:r>
                                  </m:e>
                                  <m:sup>
                                    <m:r>
                                      <a:rPr lang="en-US" sz="2540" i="1">
                                        <a:latin typeface="Cambria Math" panose="02040503050406030204" pitchFamily="18" charset="0"/>
                                        <a:ea typeface="Cambria Math" panose="02040503050406030204" pitchFamily="18" charset="0"/>
                                        <a:cs typeface="Times New Roman" panose="02020603050405020304" pitchFamily="18" charset="0"/>
                                      </a:rPr>
                                      <m:t>𝑖</m:t>
                                    </m:r>
                                  </m:sup>
                                </m:sSup>
                                <m:sSub>
                                  <m:sSubPr>
                                    <m:ctrlP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𝑐</m:t>
                                    </m:r>
                                  </m:e>
                                  <m:sub>
                                    <m: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𝑖</m:t>
                                    </m:r>
                                  </m:sub>
                                </m:sSub>
                              </m:e>
                            </m:nary>
                          </m:e>
                        </m:d>
                      </m:oMath>
                    </a14:m>
                    <a:endParaRPr lang="en-US" sz="254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49" name="Text Box 49"/>
                  <p:cNvSpPr txBox="1">
                    <a:spLocks noRot="1" noChangeAspect="1" noMove="1" noResize="1" noEditPoints="1" noAdjustHandles="1" noChangeArrowheads="1" noChangeShapeType="1" noTextEdit="1"/>
                  </p:cNvSpPr>
                  <p:nvPr/>
                </p:nvSpPr>
                <p:spPr bwMode="auto">
                  <a:xfrm>
                    <a:off x="6886607" y="5001315"/>
                    <a:ext cx="2678633" cy="588133"/>
                  </a:xfrm>
                  <a:prstGeom prst="rect">
                    <a:avLst/>
                  </a:prstGeom>
                  <a:blipFill>
                    <a:blip r:embed="rId10"/>
                    <a:stretch>
                      <a:fillRect t="-111905" b="-173810"/>
                    </a:stretch>
                  </a:blipFill>
                  <a:ln w="9525">
                    <a:noFill/>
                    <a:miter lim="800000"/>
                    <a:headEnd/>
                    <a:tailEnd/>
                  </a:ln>
                  <a:effectLst/>
                </p:spPr>
                <p:txBody>
                  <a:bodyPr/>
                  <a:lstStyle/>
                  <a:p>
                    <a:r>
                      <a:rPr lang="en-US">
                        <a:noFill/>
                      </a:rPr>
                      <a:t> </a:t>
                    </a:r>
                  </a:p>
                </p:txBody>
              </p:sp>
            </mc:Fallback>
          </mc:AlternateContent>
        </p:grpSp>
      </p:grpSp>
      <p:grpSp>
        <p:nvGrpSpPr>
          <p:cNvPr id="8" name="Group 7"/>
          <p:cNvGrpSpPr/>
          <p:nvPr/>
        </p:nvGrpSpPr>
        <p:grpSpPr>
          <a:xfrm>
            <a:off x="1672850" y="5660626"/>
            <a:ext cx="4115960" cy="1164913"/>
            <a:chOff x="5281624" y="5653771"/>
            <a:chExt cx="4537084" cy="1284100"/>
          </a:xfrm>
        </p:grpSpPr>
        <p:sp>
          <p:nvSpPr>
            <p:cNvPr id="256041" name="Text Box 41"/>
            <p:cNvSpPr txBox="1">
              <a:spLocks noChangeAspect="1" noChangeArrowheads="1"/>
            </p:cNvSpPr>
            <p:nvPr/>
          </p:nvSpPr>
          <p:spPr bwMode="auto">
            <a:xfrm>
              <a:off x="5779343" y="5653771"/>
              <a:ext cx="3794411" cy="532648"/>
            </a:xfrm>
            <a:prstGeom prst="rect">
              <a:avLst/>
            </a:prstGeom>
            <a:noFill/>
            <a:ln w="9525">
              <a:noFill/>
              <a:miter lim="800000"/>
              <a:headEnd/>
              <a:tailEnd/>
            </a:ln>
            <a:effectLst/>
          </p:spPr>
          <p:txBody>
            <a:bodyPr wrap="square">
              <a:spAutoFit/>
            </a:bodyPr>
            <a:lstStyle/>
            <a:p>
              <a:pPr algn="ctr">
                <a:spcBef>
                  <a:spcPct val="50000"/>
                </a:spcBef>
              </a:pPr>
              <a:r>
                <a:rPr lang="en-US" sz="2540" dirty="0">
                  <a:solidFill>
                    <a:srgbClr val="990099"/>
                  </a:solidFill>
                </a:rPr>
                <a:t>Limiting average </a:t>
              </a:r>
              <a:r>
                <a:rPr lang="en-US" sz="2540" dirty="0">
                  <a:solidFill>
                    <a:schemeClr val="accent2"/>
                  </a:solidFill>
                </a:rPr>
                <a:t>cost</a:t>
              </a:r>
            </a:p>
          </p:txBody>
        </p:sp>
        <p:grpSp>
          <p:nvGrpSpPr>
            <p:cNvPr id="6" name="Group 5"/>
            <p:cNvGrpSpPr/>
            <p:nvPr/>
          </p:nvGrpSpPr>
          <p:grpSpPr>
            <a:xfrm>
              <a:off x="5281624" y="6169008"/>
              <a:ext cx="4537084" cy="768863"/>
              <a:chOff x="5428849" y="6169008"/>
              <a:chExt cx="4537084" cy="768863"/>
            </a:xfrm>
          </p:grpSpPr>
          <p:sp>
            <p:nvSpPr>
              <p:cNvPr id="52" name="Text Box 49"/>
              <p:cNvSpPr txBox="1">
                <a:spLocks noChangeArrowheads="1"/>
              </p:cNvSpPr>
              <p:nvPr/>
            </p:nvSpPr>
            <p:spPr bwMode="auto">
              <a:xfrm>
                <a:off x="5428849" y="6237782"/>
                <a:ext cx="1717419" cy="532648"/>
              </a:xfrm>
              <a:prstGeom prst="rect">
                <a:avLst/>
              </a:prstGeom>
              <a:noFill/>
              <a:ln w="9525">
                <a:noFill/>
                <a:miter lim="800000"/>
                <a:headEnd/>
                <a:tailEnd/>
              </a:ln>
              <a:effectLst/>
            </p:spPr>
            <p:txBody>
              <a:bodyPr wrap="square">
                <a:spAutoFit/>
              </a:bodyPr>
              <a:lstStyle/>
              <a:p>
                <a:pPr algn="ctr">
                  <a:spcBef>
                    <a:spcPct val="50000"/>
                  </a:spcBef>
                </a:pPr>
                <a:r>
                  <a:rPr lang="en-US" sz="2540" dirty="0">
                    <a:solidFill>
                      <a:srgbClr val="00B050"/>
                    </a:solidFill>
                    <a:latin typeface="Times New Roman" panose="02020603050405020304" pitchFamily="18" charset="0"/>
                    <a:cs typeface="Times New Roman" panose="02020603050405020304" pitchFamily="18" charset="0"/>
                  </a:rPr>
                  <a:t>min</a:t>
                </a:r>
                <a:r>
                  <a:rPr lang="en-US" sz="2540" dirty="0">
                    <a:latin typeface="Times New Roman" panose="02020603050405020304" pitchFamily="18" charset="0"/>
                    <a:cs typeface="Times New Roman" panose="02020603050405020304" pitchFamily="18" charset="0"/>
                  </a:rPr>
                  <a:t>/</a:t>
                </a:r>
                <a:r>
                  <a:rPr lang="en-US" sz="2540" dirty="0">
                    <a:solidFill>
                      <a:srgbClr val="FF0000"/>
                    </a:solidFill>
                    <a:latin typeface="Times New Roman" panose="02020603050405020304" pitchFamily="18" charset="0"/>
                    <a:cs typeface="Times New Roman" panose="02020603050405020304" pitchFamily="18" charset="0"/>
                  </a:rPr>
                  <a:t>max</a:t>
                </a:r>
              </a:p>
            </p:txBody>
          </p:sp>
          <mc:AlternateContent xmlns:mc="http://schemas.openxmlformats.org/markup-compatibility/2006" xmlns:a14="http://schemas.microsoft.com/office/drawing/2010/main">
            <mc:Choice Requires="a14">
              <p:sp>
                <p:nvSpPr>
                  <p:cNvPr id="53" name="Text Box 49"/>
                  <p:cNvSpPr txBox="1">
                    <a:spLocks noChangeArrowheads="1"/>
                  </p:cNvSpPr>
                  <p:nvPr/>
                </p:nvSpPr>
                <p:spPr bwMode="auto">
                  <a:xfrm>
                    <a:off x="6990955" y="6169008"/>
                    <a:ext cx="2974978" cy="768863"/>
                  </a:xfrm>
                  <a:prstGeom prst="rect">
                    <a:avLst/>
                  </a:prstGeom>
                  <a:noFill/>
                  <a:ln w="9525">
                    <a:noFill/>
                    <a:miter lim="800000"/>
                    <a:headEnd/>
                    <a:tailEnd/>
                  </a:ln>
                  <a:effectLst/>
                </p:spPr>
                <p:txBody>
                  <a:bodyPr wrap="square">
                    <a:spAutoFit/>
                  </a:bodyPr>
                  <a:lstStyle/>
                  <a:p>
                    <a:pPr algn="ctr">
                      <a:spcBef>
                        <a:spcPct val="50000"/>
                      </a:spcBef>
                    </a:pPr>
                    <a:r>
                      <a:rPr lang="en-US" sz="2540" dirty="0">
                        <a:ea typeface="Cambria Math" panose="02040503050406030204" pitchFamily="18" charset="0"/>
                        <a:cs typeface="Times New Roman" panose="02020603050405020304" pitchFamily="18" charset="0"/>
                      </a:rPr>
                      <a:t> </a:t>
                    </a:r>
                    <a14:m>
                      <m:oMath xmlns:m="http://schemas.openxmlformats.org/officeDocument/2006/math">
                        <m:r>
                          <a:rPr lang="en-US" sz="2540" i="1">
                            <a:latin typeface="Cambria Math" panose="02040503050406030204" pitchFamily="18" charset="0"/>
                            <a:ea typeface="Cambria Math" panose="02040503050406030204" pitchFamily="18" charset="0"/>
                            <a:cs typeface="Times New Roman" panose="02020603050405020304" pitchFamily="18" charset="0"/>
                          </a:rPr>
                          <m:t>𝔼</m:t>
                        </m:r>
                        <m:d>
                          <m:dPr>
                            <m:begChr m:val="["/>
                            <m:endChr m:val="]"/>
                            <m:ctrlPr>
                              <a:rPr lang="en-US" sz="2540" i="1">
                                <a:latin typeface="Cambria Math" panose="02040503050406030204" pitchFamily="18" charset="0"/>
                                <a:ea typeface="Cambria Math" panose="02040503050406030204" pitchFamily="18" charset="0"/>
                                <a:cs typeface="Times New Roman" panose="02020603050405020304" pitchFamily="18" charset="0"/>
                              </a:rPr>
                            </m:ctrlPr>
                          </m:dPr>
                          <m:e>
                            <m:r>
                              <a:rPr lang="en-US" sz="2540" i="1">
                                <a:latin typeface="Cambria Math" panose="02040503050406030204" pitchFamily="18" charset="0"/>
                                <a:ea typeface="Cambria Math" panose="02040503050406030204" pitchFamily="18" charset="0"/>
                                <a:cs typeface="Times New Roman" panose="02020603050405020304" pitchFamily="18" charset="0"/>
                              </a:rPr>
                              <m:t> </m:t>
                            </m:r>
                            <m:func>
                              <m:funcPr>
                                <m:ctrlPr>
                                  <a:rPr lang="en-US" sz="2540" i="1">
                                    <a:latin typeface="Cambria Math" panose="02040503050406030204" pitchFamily="18" charset="0"/>
                                    <a:ea typeface="Cambria Math" panose="02040503050406030204" pitchFamily="18" charset="0"/>
                                    <a:cs typeface="Times New Roman" panose="02020603050405020304" pitchFamily="18" charset="0"/>
                                  </a:rPr>
                                </m:ctrlPr>
                              </m:funcPr>
                              <m:fName>
                                <m:limLow>
                                  <m:limLowPr>
                                    <m:ctrlPr>
                                      <a:rPr lang="en-US" sz="2540" i="1">
                                        <a:latin typeface="Cambria Math" panose="02040503050406030204" pitchFamily="18" charset="0"/>
                                        <a:ea typeface="Cambria Math" panose="02040503050406030204" pitchFamily="18" charset="0"/>
                                        <a:cs typeface="Times New Roman" panose="02020603050405020304" pitchFamily="18" charset="0"/>
                                      </a:rPr>
                                    </m:ctrlPr>
                                  </m:limLowPr>
                                  <m:e>
                                    <m:r>
                                      <m:rPr>
                                        <m:sty m:val="p"/>
                                      </m:rPr>
                                      <a:rPr lang="en-US" sz="2540">
                                        <a:latin typeface="Cambria Math" panose="02040503050406030204" pitchFamily="18" charset="0"/>
                                        <a:ea typeface="Cambria Math" panose="02040503050406030204" pitchFamily="18" charset="0"/>
                                        <a:cs typeface="Times New Roman" panose="02020603050405020304" pitchFamily="18" charset="0"/>
                                      </a:rPr>
                                      <m:t>lim</m:t>
                                    </m:r>
                                  </m:e>
                                  <m:lim>
                                    <m:r>
                                      <a:rPr lang="en-US" sz="2540" i="1">
                                        <a:latin typeface="Cambria Math" panose="02040503050406030204" pitchFamily="18" charset="0"/>
                                        <a:ea typeface="Cambria Math" panose="02040503050406030204" pitchFamily="18" charset="0"/>
                                        <a:cs typeface="Times New Roman" panose="02020603050405020304" pitchFamily="18" charset="0"/>
                                      </a:rPr>
                                      <m:t>𝑇</m:t>
                                    </m:r>
                                    <m:r>
                                      <m:rPr>
                                        <m:brk m:alnAt="23"/>
                                      </m:rPr>
                                      <a:rPr lang="en-US" sz="2540" i="1">
                                        <a:latin typeface="Cambria Math" panose="02040503050406030204" pitchFamily="18" charset="0"/>
                                        <a:ea typeface="Cambria Math" panose="02040503050406030204" pitchFamily="18" charset="0"/>
                                        <a:cs typeface="Times New Roman" panose="02020603050405020304" pitchFamily="18" charset="0"/>
                                      </a:rPr>
                                      <m:t>→</m:t>
                                    </m:r>
                                    <m:r>
                                      <a:rPr lang="en-US" sz="2540" i="1">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540" i="1">
                                        <a:latin typeface="Cambria Math" panose="02040503050406030204" pitchFamily="18" charset="0"/>
                                        <a:ea typeface="Cambria Math" panose="02040503050406030204" pitchFamily="18" charset="0"/>
                                        <a:cs typeface="Times New Roman" panose="02020603050405020304" pitchFamily="18" charset="0"/>
                                      </a:rPr>
                                    </m:ctrlPr>
                                  </m:fPr>
                                  <m:num>
                                    <m:r>
                                      <a:rPr lang="en-US" sz="2540" i="1">
                                        <a:latin typeface="Cambria Math" panose="02040503050406030204" pitchFamily="18" charset="0"/>
                                        <a:ea typeface="Cambria Math" panose="02040503050406030204" pitchFamily="18" charset="0"/>
                                        <a:cs typeface="Times New Roman" panose="02020603050405020304" pitchFamily="18" charset="0"/>
                                      </a:rPr>
                                      <m:t>1</m:t>
                                    </m:r>
                                  </m:num>
                                  <m:den>
                                    <m:r>
                                      <a:rPr lang="en-US" sz="2540" i="1">
                                        <a:latin typeface="Cambria Math" panose="02040503050406030204" pitchFamily="18" charset="0"/>
                                        <a:ea typeface="Cambria Math" panose="02040503050406030204" pitchFamily="18" charset="0"/>
                                        <a:cs typeface="Times New Roman" panose="02020603050405020304" pitchFamily="18" charset="0"/>
                                      </a:rPr>
                                      <m:t>𝑇</m:t>
                                    </m:r>
                                  </m:den>
                                </m:f>
                                <m:nary>
                                  <m:naryPr>
                                    <m:chr m:val="∑"/>
                                    <m:ctrlPr>
                                      <a:rPr lang="en-US" sz="2540" i="1">
                                        <a:latin typeface="Cambria Math" panose="02040503050406030204" pitchFamily="18" charset="0"/>
                                        <a:ea typeface="Cambria Math" panose="02040503050406030204" pitchFamily="18" charset="0"/>
                                        <a:cs typeface="Times New Roman" panose="02020603050405020304" pitchFamily="18" charset="0"/>
                                      </a:rPr>
                                    </m:ctrlPr>
                                  </m:naryPr>
                                  <m:sub>
                                    <m:r>
                                      <a:rPr lang="en-US" sz="2540" i="1">
                                        <a:latin typeface="Cambria Math" panose="02040503050406030204" pitchFamily="18" charset="0"/>
                                        <a:ea typeface="Cambria Math" panose="02040503050406030204" pitchFamily="18" charset="0"/>
                                        <a:cs typeface="Times New Roman" panose="02020603050405020304" pitchFamily="18" charset="0"/>
                                      </a:rPr>
                                      <m:t>𝑖</m:t>
                                    </m:r>
                                    <m:r>
                                      <a:rPr lang="en-US" sz="2540" i="1">
                                        <a:latin typeface="Cambria Math" panose="02040503050406030204" pitchFamily="18" charset="0"/>
                                        <a:ea typeface="Cambria Math" panose="02040503050406030204" pitchFamily="18" charset="0"/>
                                        <a:cs typeface="Times New Roman" panose="02020603050405020304" pitchFamily="18" charset="0"/>
                                      </a:rPr>
                                      <m:t>=0</m:t>
                                    </m:r>
                                  </m:sub>
                                  <m:sup>
                                    <m:r>
                                      <a:rPr lang="en-US" sz="2540" i="1">
                                        <a:latin typeface="Cambria Math" panose="02040503050406030204" pitchFamily="18" charset="0"/>
                                        <a:ea typeface="Cambria Math" panose="02040503050406030204" pitchFamily="18" charset="0"/>
                                        <a:cs typeface="Times New Roman" panose="02020603050405020304" pitchFamily="18" charset="0"/>
                                      </a:rPr>
                                      <m:t>𝑇</m:t>
                                    </m:r>
                                    <m:r>
                                      <a:rPr lang="en-US" sz="2540" i="1">
                                        <a:latin typeface="Cambria Math" panose="02040503050406030204" pitchFamily="18" charset="0"/>
                                        <a:ea typeface="Cambria Math" panose="02040503050406030204" pitchFamily="18" charset="0"/>
                                        <a:cs typeface="Times New Roman" panose="02020603050405020304" pitchFamily="18" charset="0"/>
                                      </a:rPr>
                                      <m:t>−1</m:t>
                                    </m:r>
                                  </m:sup>
                                  <m:e>
                                    <m:sSub>
                                      <m:sSubPr>
                                        <m:ctrlP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𝑐</m:t>
                                        </m:r>
                                      </m:e>
                                      <m:sub>
                                        <m: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𝑖</m:t>
                                        </m:r>
                                      </m:sub>
                                    </m:sSub>
                                  </m:e>
                                </m:nary>
                              </m:e>
                            </m:func>
                          </m:e>
                        </m:d>
                      </m:oMath>
                    </a14:m>
                    <a:endParaRPr lang="en-US" sz="254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3" name="Text Box 49"/>
                  <p:cNvSpPr txBox="1">
                    <a:spLocks noRot="1" noChangeAspect="1" noMove="1" noResize="1" noEditPoints="1" noAdjustHandles="1" noChangeArrowheads="1" noChangeShapeType="1" noTextEdit="1"/>
                  </p:cNvSpPr>
                  <p:nvPr/>
                </p:nvSpPr>
                <p:spPr bwMode="auto">
                  <a:xfrm>
                    <a:off x="6990955" y="6169008"/>
                    <a:ext cx="2974978" cy="768863"/>
                  </a:xfrm>
                  <a:prstGeom prst="rect">
                    <a:avLst/>
                  </a:prstGeom>
                  <a:blipFill>
                    <a:blip r:embed="rId11"/>
                    <a:stretch>
                      <a:fillRect t="-70909" b="-121818"/>
                    </a:stretch>
                  </a:blipFill>
                  <a:ln w="9525">
                    <a:noFill/>
                    <a:miter lim="800000"/>
                    <a:headEnd/>
                    <a:tailEnd/>
                  </a:ln>
                  <a:effectLst/>
                </p:spPr>
                <p:txBody>
                  <a:bodyPr/>
                  <a:lstStyle/>
                  <a:p>
                    <a:r>
                      <a:rPr lang="en-US">
                        <a:noFill/>
                      </a:rPr>
                      <a:t> </a:t>
                    </a:r>
                  </a:p>
                </p:txBody>
              </p:sp>
            </mc:Fallback>
          </mc:AlternateContent>
        </p:grpSp>
      </p:grpSp>
      <p:cxnSp>
        <p:nvCxnSpPr>
          <p:cNvPr id="16" name="Straight Connector 15"/>
          <p:cNvCxnSpPr/>
          <p:nvPr/>
        </p:nvCxnSpPr>
        <p:spPr bwMode="auto">
          <a:xfrm>
            <a:off x="3773310" y="5927611"/>
            <a:ext cx="455766" cy="0"/>
          </a:xfrm>
          <a:prstGeom prst="line">
            <a:avLst/>
          </a:prstGeom>
          <a:solidFill>
            <a:srgbClr val="00B8FF"/>
          </a:solidFill>
          <a:ln w="25400" cap="flat" cmpd="sng" algn="ctr">
            <a:solidFill>
              <a:srgbClr val="0033CC"/>
            </a:solidFill>
            <a:prstDash val="solid"/>
            <a:round/>
            <a:headEnd type="none" w="med" len="med"/>
            <a:tailEnd type="none" w="med" len="med"/>
          </a:ln>
          <a:effectLst/>
        </p:spPr>
      </p:cxnSp>
      <p:grpSp>
        <p:nvGrpSpPr>
          <p:cNvPr id="54" name="Group 53"/>
          <p:cNvGrpSpPr/>
          <p:nvPr/>
        </p:nvGrpSpPr>
        <p:grpSpPr>
          <a:xfrm>
            <a:off x="1830600" y="3266220"/>
            <a:ext cx="4029764" cy="950741"/>
            <a:chOff x="5700227" y="1495525"/>
            <a:chExt cx="4442069" cy="1048015"/>
          </a:xfrm>
        </p:grpSpPr>
        <p:sp>
          <p:nvSpPr>
            <p:cNvPr id="57" name="Text Box 41"/>
            <p:cNvSpPr txBox="1">
              <a:spLocks noChangeAspect="1" noChangeArrowheads="1"/>
            </p:cNvSpPr>
            <p:nvPr/>
          </p:nvSpPr>
          <p:spPr bwMode="auto">
            <a:xfrm>
              <a:off x="5700227" y="1495525"/>
              <a:ext cx="4442069" cy="532648"/>
            </a:xfrm>
            <a:prstGeom prst="rect">
              <a:avLst/>
            </a:prstGeom>
            <a:noFill/>
            <a:ln w="9525">
              <a:noFill/>
              <a:miter lim="800000"/>
              <a:headEnd/>
              <a:tailEnd/>
            </a:ln>
            <a:effectLst/>
          </p:spPr>
          <p:txBody>
            <a:bodyPr wrap="square">
              <a:spAutoFit/>
            </a:bodyPr>
            <a:lstStyle/>
            <a:p>
              <a:pPr algn="ctr">
                <a:spcBef>
                  <a:spcPct val="50000"/>
                </a:spcBef>
              </a:pPr>
              <a:r>
                <a:rPr lang="en-US" sz="2540" dirty="0">
                  <a:solidFill>
                    <a:srgbClr val="0033CC"/>
                  </a:solidFill>
                </a:rPr>
                <a:t>Total cost – infinite horizon</a:t>
              </a:r>
            </a:p>
          </p:txBody>
        </p:sp>
        <p:grpSp>
          <p:nvGrpSpPr>
            <p:cNvPr id="58" name="Group 57"/>
            <p:cNvGrpSpPr/>
            <p:nvPr/>
          </p:nvGrpSpPr>
          <p:grpSpPr>
            <a:xfrm>
              <a:off x="6073469" y="1996004"/>
              <a:ext cx="3467853" cy="547536"/>
              <a:chOff x="5711114" y="1996004"/>
              <a:chExt cx="3467853" cy="547536"/>
            </a:xfrm>
          </p:grpSpPr>
          <p:sp>
            <p:nvSpPr>
              <p:cNvPr id="59" name="Text Box 49"/>
              <p:cNvSpPr txBox="1">
                <a:spLocks noChangeArrowheads="1"/>
              </p:cNvSpPr>
              <p:nvPr/>
            </p:nvSpPr>
            <p:spPr bwMode="auto">
              <a:xfrm>
                <a:off x="5711114" y="1996004"/>
                <a:ext cx="1910445" cy="532648"/>
              </a:xfrm>
              <a:prstGeom prst="rect">
                <a:avLst/>
              </a:prstGeom>
              <a:noFill/>
              <a:ln w="9525">
                <a:noFill/>
                <a:miter lim="800000"/>
                <a:headEnd/>
                <a:tailEnd/>
              </a:ln>
              <a:effectLst/>
            </p:spPr>
            <p:txBody>
              <a:bodyPr wrap="square">
                <a:spAutoFit/>
              </a:bodyPr>
              <a:lstStyle/>
              <a:p>
                <a:pPr algn="ctr">
                  <a:spcBef>
                    <a:spcPct val="50000"/>
                  </a:spcBef>
                </a:pPr>
                <a:r>
                  <a:rPr lang="en-US" sz="2540" dirty="0">
                    <a:solidFill>
                      <a:srgbClr val="00B050"/>
                    </a:solidFill>
                    <a:latin typeface="Times New Roman" panose="02020603050405020304" pitchFamily="18" charset="0"/>
                    <a:cs typeface="Times New Roman" panose="02020603050405020304" pitchFamily="18" charset="0"/>
                  </a:rPr>
                  <a:t>min</a:t>
                </a:r>
                <a:r>
                  <a:rPr lang="en-US" sz="2540" dirty="0">
                    <a:latin typeface="Times New Roman" panose="02020603050405020304" pitchFamily="18" charset="0"/>
                    <a:cs typeface="Times New Roman" panose="02020603050405020304" pitchFamily="18" charset="0"/>
                  </a:rPr>
                  <a:t>/</a:t>
                </a:r>
                <a:r>
                  <a:rPr lang="en-US" sz="2540" dirty="0">
                    <a:solidFill>
                      <a:srgbClr val="FF0000"/>
                    </a:solidFill>
                    <a:latin typeface="Times New Roman" panose="02020603050405020304" pitchFamily="18" charset="0"/>
                    <a:cs typeface="Times New Roman" panose="02020603050405020304" pitchFamily="18" charset="0"/>
                  </a:rPr>
                  <a:t>max</a:t>
                </a:r>
              </a:p>
            </p:txBody>
          </p:sp>
          <mc:AlternateContent xmlns:mc="http://schemas.openxmlformats.org/markup-compatibility/2006" xmlns:a14="http://schemas.microsoft.com/office/drawing/2010/main">
            <mc:Choice Requires="a14">
              <p:sp>
                <p:nvSpPr>
                  <p:cNvPr id="60" name="Text Box 49"/>
                  <p:cNvSpPr txBox="1">
                    <a:spLocks noChangeArrowheads="1"/>
                  </p:cNvSpPr>
                  <p:nvPr/>
                </p:nvSpPr>
                <p:spPr bwMode="auto">
                  <a:xfrm>
                    <a:off x="7268522" y="2010185"/>
                    <a:ext cx="1910445" cy="533355"/>
                  </a:xfrm>
                  <a:prstGeom prst="rect">
                    <a:avLst/>
                  </a:prstGeom>
                  <a:noFill/>
                  <a:ln w="9525">
                    <a:noFill/>
                    <a:miter lim="800000"/>
                    <a:headEnd/>
                    <a:tailEnd/>
                  </a:ln>
                  <a:effectLst/>
                </p:spPr>
                <p:txBody>
                  <a:bodyPr wrap="square">
                    <a:spAutoFit/>
                  </a:bodyPr>
                  <a:lstStyle/>
                  <a:p>
                    <a:pPr algn="ctr">
                      <a:spcBef>
                        <a:spcPct val="50000"/>
                      </a:spcBef>
                    </a:pPr>
                    <a:r>
                      <a:rPr lang="en-US" sz="2540" dirty="0">
                        <a:ea typeface="Cambria Math" panose="02040503050406030204" pitchFamily="18" charset="0"/>
                        <a:cs typeface="Times New Roman" panose="02020603050405020304" pitchFamily="18" charset="0"/>
                      </a:rPr>
                      <a:t> </a:t>
                    </a:r>
                    <a14:m>
                      <m:oMath xmlns:m="http://schemas.openxmlformats.org/officeDocument/2006/math">
                        <m:r>
                          <a:rPr lang="en-US" sz="2540" i="1">
                            <a:latin typeface="Cambria Math" panose="02040503050406030204" pitchFamily="18" charset="0"/>
                            <a:ea typeface="Cambria Math" panose="02040503050406030204" pitchFamily="18" charset="0"/>
                            <a:cs typeface="Times New Roman" panose="02020603050405020304" pitchFamily="18" charset="0"/>
                          </a:rPr>
                          <m:t>𝔼</m:t>
                        </m:r>
                        <m:d>
                          <m:dPr>
                            <m:begChr m:val="["/>
                            <m:endChr m:val="]"/>
                            <m:ctrlPr>
                              <a:rPr lang="en-US" sz="2540" i="1">
                                <a:latin typeface="Cambria Math" panose="02040503050406030204" pitchFamily="18" charset="0"/>
                                <a:ea typeface="Cambria Math" panose="02040503050406030204" pitchFamily="18" charset="0"/>
                                <a:cs typeface="Times New Roman" panose="02020603050405020304" pitchFamily="18" charset="0"/>
                              </a:rPr>
                            </m:ctrlPr>
                          </m:dPr>
                          <m:e>
                            <m:r>
                              <a:rPr lang="en-US" sz="2540" i="1">
                                <a:latin typeface="Cambria Math" panose="02040503050406030204" pitchFamily="18" charset="0"/>
                                <a:ea typeface="Cambria Math" panose="02040503050406030204" pitchFamily="18" charset="0"/>
                                <a:cs typeface="Times New Roman" panose="02020603050405020304" pitchFamily="18" charset="0"/>
                              </a:rPr>
                              <m:t> </m:t>
                            </m:r>
                            <m:nary>
                              <m:naryPr>
                                <m:chr m:val="∑"/>
                                <m:ctrlPr>
                                  <a:rPr lang="en-US" sz="2540" i="1">
                                    <a:latin typeface="Cambria Math" panose="02040503050406030204" pitchFamily="18" charset="0"/>
                                    <a:ea typeface="Cambria Math" panose="02040503050406030204" pitchFamily="18" charset="0"/>
                                    <a:cs typeface="Times New Roman" panose="02020603050405020304" pitchFamily="18" charset="0"/>
                                  </a:rPr>
                                </m:ctrlPr>
                              </m:naryPr>
                              <m:sub>
                                <m:r>
                                  <a:rPr lang="en-US" sz="2540" i="1">
                                    <a:latin typeface="Cambria Math" panose="02040503050406030204" pitchFamily="18" charset="0"/>
                                    <a:ea typeface="Cambria Math" panose="02040503050406030204" pitchFamily="18" charset="0"/>
                                    <a:cs typeface="Times New Roman" panose="02020603050405020304" pitchFamily="18" charset="0"/>
                                  </a:rPr>
                                  <m:t>𝑖</m:t>
                                </m:r>
                                <m:r>
                                  <a:rPr lang="en-US" sz="2540" i="1">
                                    <a:latin typeface="Cambria Math" panose="02040503050406030204" pitchFamily="18" charset="0"/>
                                    <a:ea typeface="Cambria Math" panose="02040503050406030204" pitchFamily="18" charset="0"/>
                                    <a:cs typeface="Times New Roman" panose="02020603050405020304" pitchFamily="18" charset="0"/>
                                  </a:rPr>
                                  <m:t>=0</m:t>
                                </m:r>
                              </m:sub>
                              <m:sup>
                                <m:r>
                                  <a:rPr lang="en-US" sz="2540" i="1">
                                    <a:latin typeface="Cambria Math" panose="02040503050406030204" pitchFamily="18" charset="0"/>
                                    <a:ea typeface="Cambria Math" panose="02040503050406030204" pitchFamily="18" charset="0"/>
                                    <a:cs typeface="Times New Roman" panose="02020603050405020304" pitchFamily="18" charset="0"/>
                                  </a:rPr>
                                  <m:t>∞</m:t>
                                </m:r>
                              </m:sup>
                              <m:e>
                                <m:sSub>
                                  <m:sSubPr>
                                    <m:ctrlP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𝑐</m:t>
                                    </m:r>
                                  </m:e>
                                  <m:sub>
                                    <m:r>
                                      <a:rPr lang="en-US" sz="254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𝑖</m:t>
                                    </m:r>
                                  </m:sub>
                                </m:sSub>
                              </m:e>
                            </m:nary>
                          </m:e>
                        </m:d>
                      </m:oMath>
                    </a14:m>
                    <a:endParaRPr lang="en-US" sz="254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0" name="Text Box 49"/>
                  <p:cNvSpPr txBox="1">
                    <a:spLocks noRot="1" noChangeAspect="1" noMove="1" noResize="1" noEditPoints="1" noAdjustHandles="1" noChangeArrowheads="1" noChangeShapeType="1" noTextEdit="1"/>
                  </p:cNvSpPr>
                  <p:nvPr/>
                </p:nvSpPr>
                <p:spPr bwMode="auto">
                  <a:xfrm>
                    <a:off x="7268522" y="2010185"/>
                    <a:ext cx="1910445" cy="533355"/>
                  </a:xfrm>
                  <a:prstGeom prst="rect">
                    <a:avLst/>
                  </a:prstGeom>
                  <a:blipFill>
                    <a:blip r:embed="rId12"/>
                    <a:stretch>
                      <a:fillRect t="-120513" b="-192308"/>
                    </a:stretch>
                  </a:blipFill>
                  <a:ln w="9525">
                    <a:noFill/>
                    <a:miter lim="800000"/>
                    <a:headEnd/>
                    <a:tailEnd/>
                  </a:ln>
                  <a:effectLst/>
                </p:spPr>
                <p:txBody>
                  <a:bodyPr/>
                  <a:lstStyle/>
                  <a:p>
                    <a:r>
                      <a:rPr lang="en-US">
                        <a:noFill/>
                      </a:rPr>
                      <a:t> </a:t>
                    </a:r>
                  </a:p>
                </p:txBody>
              </p:sp>
            </mc:Fallback>
          </mc:AlternateContent>
        </p:grpSp>
      </p:grpSp>
      <p:sp>
        <p:nvSpPr>
          <p:cNvPr id="7" name="Title 6">
            <a:extLst>
              <a:ext uri="{FF2B5EF4-FFF2-40B4-BE49-F238E27FC236}">
                <a16:creationId xmlns:a16="http://schemas.microsoft.com/office/drawing/2014/main" id="{E110A179-8959-4340-930D-FF68C815186A}"/>
              </a:ext>
            </a:extLst>
          </p:cNvPr>
          <p:cNvSpPr>
            <a:spLocks noGrp="1"/>
          </p:cNvSpPr>
          <p:nvPr>
            <p:ph type="title"/>
          </p:nvPr>
        </p:nvSpPr>
        <p:spPr/>
        <p:txBody>
          <a:bodyPr/>
          <a:lstStyle/>
          <a:p>
            <a:r>
              <a:rPr lang="en-US" dirty="0">
                <a:cs typeface="Times New Roman" panose="02020603050405020304" pitchFamily="18" charset="0"/>
              </a:rPr>
              <a:t>Turn-based Stochastic Games (TBSGs)</a:t>
            </a:r>
            <a:endParaRPr lang="en-US" dirty="0"/>
          </a:p>
        </p:txBody>
      </p:sp>
      <p:sp>
        <p:nvSpPr>
          <p:cNvPr id="9" name="Content Placeholder 8">
            <a:extLst>
              <a:ext uri="{FF2B5EF4-FFF2-40B4-BE49-F238E27FC236}">
                <a16:creationId xmlns:a16="http://schemas.microsoft.com/office/drawing/2014/main" id="{AD2B4089-8C50-0543-9B89-08DFC4FDE34A}"/>
              </a:ext>
            </a:extLst>
          </p:cNvPr>
          <p:cNvSpPr>
            <a:spLocks noGrp="1"/>
          </p:cNvSpPr>
          <p:nvPr>
            <p:ph idx="1"/>
          </p:nvPr>
        </p:nvSpPr>
        <p:spPr>
          <a:xfrm>
            <a:off x="609601" y="1625012"/>
            <a:ext cx="2556226" cy="682974"/>
          </a:xfrm>
        </p:spPr>
        <p:txBody>
          <a:bodyPr/>
          <a:lstStyle/>
          <a:p>
            <a:r>
              <a:rPr lang="en-US" dirty="0"/>
              <a:t>Objective function?</a:t>
            </a:r>
          </a:p>
        </p:txBody>
      </p:sp>
      <p:sp>
        <p:nvSpPr>
          <p:cNvPr id="63" name="TextBox 62">
            <a:extLst>
              <a:ext uri="{FF2B5EF4-FFF2-40B4-BE49-F238E27FC236}">
                <a16:creationId xmlns:a16="http://schemas.microsoft.com/office/drawing/2014/main" id="{B24D907D-7578-6144-97F4-5878F14E5973}"/>
              </a:ext>
            </a:extLst>
          </p:cNvPr>
          <p:cNvSpPr txBox="1"/>
          <p:nvPr/>
        </p:nvSpPr>
        <p:spPr>
          <a:xfrm>
            <a:off x="0" y="6488668"/>
            <a:ext cx="2085971" cy="369332"/>
          </a:xfrm>
          <a:prstGeom prst="rect">
            <a:avLst/>
          </a:prstGeom>
          <a:noFill/>
        </p:spPr>
        <p:txBody>
          <a:bodyPr wrap="square" rtlCol="0">
            <a:spAutoFit/>
          </a:bodyPr>
          <a:lstStyle/>
          <a:p>
            <a:r>
              <a:rPr lang="en-US" i="1" dirty="0">
                <a:solidFill>
                  <a:schemeClr val="accent1"/>
                </a:solidFill>
              </a:rPr>
              <a:t>Uri Zwick</a:t>
            </a:r>
          </a:p>
        </p:txBody>
      </p:sp>
      <p:grpSp>
        <p:nvGrpSpPr>
          <p:cNvPr id="64" name="Group 63">
            <a:extLst>
              <a:ext uri="{FF2B5EF4-FFF2-40B4-BE49-F238E27FC236}">
                <a16:creationId xmlns:a16="http://schemas.microsoft.com/office/drawing/2014/main" id="{8222EB99-7BE8-164E-B6F2-A1484C3A689A}"/>
              </a:ext>
            </a:extLst>
          </p:cNvPr>
          <p:cNvGrpSpPr/>
          <p:nvPr/>
        </p:nvGrpSpPr>
        <p:grpSpPr>
          <a:xfrm>
            <a:off x="8331200" y="2739652"/>
            <a:ext cx="2713245" cy="2763651"/>
            <a:chOff x="562428" y="3652861"/>
            <a:chExt cx="2990850" cy="3046413"/>
          </a:xfrm>
        </p:grpSpPr>
        <p:grpSp>
          <p:nvGrpSpPr>
            <p:cNvPr id="65" name="Group 64">
              <a:extLst>
                <a:ext uri="{FF2B5EF4-FFF2-40B4-BE49-F238E27FC236}">
                  <a16:creationId xmlns:a16="http://schemas.microsoft.com/office/drawing/2014/main" id="{811BE086-3ED1-FB42-A621-AB43B00B03C6}"/>
                </a:ext>
              </a:extLst>
            </p:cNvPr>
            <p:cNvGrpSpPr/>
            <p:nvPr/>
          </p:nvGrpSpPr>
          <p:grpSpPr>
            <a:xfrm>
              <a:off x="562428" y="3652861"/>
              <a:ext cx="2990850" cy="3046413"/>
              <a:chOff x="584200" y="2076450"/>
              <a:chExt cx="2990850" cy="3046413"/>
            </a:xfrm>
          </p:grpSpPr>
          <p:sp>
            <p:nvSpPr>
              <p:cNvPr id="68" name="Oval 4">
                <a:extLst>
                  <a:ext uri="{FF2B5EF4-FFF2-40B4-BE49-F238E27FC236}">
                    <a16:creationId xmlns:a16="http://schemas.microsoft.com/office/drawing/2014/main" id="{5AA34D24-2C23-0342-A41A-DB26BD1ED682}"/>
                  </a:ext>
                </a:extLst>
              </p:cNvPr>
              <p:cNvSpPr>
                <a:spLocks noChangeAspect="1" noChangeArrowheads="1"/>
              </p:cNvSpPr>
              <p:nvPr/>
            </p:nvSpPr>
            <p:spPr bwMode="auto">
              <a:xfrm>
                <a:off x="584200" y="2863850"/>
                <a:ext cx="379413"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69" name="Oval 6">
                <a:extLst>
                  <a:ext uri="{FF2B5EF4-FFF2-40B4-BE49-F238E27FC236}">
                    <a16:creationId xmlns:a16="http://schemas.microsoft.com/office/drawing/2014/main" id="{2C5A89CF-11A5-CE49-AA01-D4D19C0FB1D3}"/>
                  </a:ext>
                </a:extLst>
              </p:cNvPr>
              <p:cNvSpPr>
                <a:spLocks noChangeAspect="1" noChangeArrowheads="1"/>
              </p:cNvSpPr>
              <p:nvPr/>
            </p:nvSpPr>
            <p:spPr bwMode="auto">
              <a:xfrm>
                <a:off x="2441575" y="2090738"/>
                <a:ext cx="379413"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70" name="Oval 7">
                <a:extLst>
                  <a:ext uri="{FF2B5EF4-FFF2-40B4-BE49-F238E27FC236}">
                    <a16:creationId xmlns:a16="http://schemas.microsoft.com/office/drawing/2014/main" id="{A13DA9D8-E598-1C49-B9BD-85AAEEE118DE}"/>
                  </a:ext>
                </a:extLst>
              </p:cNvPr>
              <p:cNvSpPr>
                <a:spLocks noChangeAspect="1" noChangeArrowheads="1"/>
              </p:cNvSpPr>
              <p:nvPr/>
            </p:nvSpPr>
            <p:spPr bwMode="auto">
              <a:xfrm>
                <a:off x="2584450" y="2222500"/>
                <a:ext cx="93663" cy="85725"/>
              </a:xfrm>
              <a:prstGeom prst="ellipse">
                <a:avLst/>
              </a:prstGeom>
              <a:solidFill>
                <a:srgbClr val="FFFF00"/>
              </a:solidFill>
              <a:ln w="9525">
                <a:solidFill>
                  <a:schemeClr val="tx1"/>
                </a:solidFill>
                <a:round/>
                <a:headEnd/>
                <a:tailEnd/>
              </a:ln>
              <a:effectLst/>
            </p:spPr>
            <p:txBody>
              <a:bodyPr wrap="none" anchor="ctr"/>
              <a:lstStyle/>
              <a:p>
                <a:pPr algn="ctr"/>
                <a:endParaRPr lang="en-US" sz="2177"/>
              </a:p>
            </p:txBody>
          </p:sp>
          <p:sp>
            <p:nvSpPr>
              <p:cNvPr id="71" name="Oval 8">
                <a:extLst>
                  <a:ext uri="{FF2B5EF4-FFF2-40B4-BE49-F238E27FC236}">
                    <a16:creationId xmlns:a16="http://schemas.microsoft.com/office/drawing/2014/main" id="{89ADB1B2-15C3-BF40-BBCD-3127C301898C}"/>
                  </a:ext>
                </a:extLst>
              </p:cNvPr>
              <p:cNvSpPr>
                <a:spLocks noChangeAspect="1" noChangeArrowheads="1"/>
              </p:cNvSpPr>
              <p:nvPr/>
            </p:nvSpPr>
            <p:spPr bwMode="auto">
              <a:xfrm>
                <a:off x="3186113" y="2859088"/>
                <a:ext cx="381000"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72" name="Oval 9">
                <a:extLst>
                  <a:ext uri="{FF2B5EF4-FFF2-40B4-BE49-F238E27FC236}">
                    <a16:creationId xmlns:a16="http://schemas.microsoft.com/office/drawing/2014/main" id="{2B1227C2-9A7E-8741-830E-F2EF98166937}"/>
                  </a:ext>
                </a:extLst>
              </p:cNvPr>
              <p:cNvSpPr>
                <a:spLocks noChangeAspect="1" noChangeArrowheads="1"/>
              </p:cNvSpPr>
              <p:nvPr/>
            </p:nvSpPr>
            <p:spPr bwMode="auto">
              <a:xfrm>
                <a:off x="1382713" y="4773613"/>
                <a:ext cx="379412"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73" name="Oval 10">
                <a:extLst>
                  <a:ext uri="{FF2B5EF4-FFF2-40B4-BE49-F238E27FC236}">
                    <a16:creationId xmlns:a16="http://schemas.microsoft.com/office/drawing/2014/main" id="{F6AC0A30-2AF4-3E41-9148-CE6546C89571}"/>
                  </a:ext>
                </a:extLst>
              </p:cNvPr>
              <p:cNvSpPr>
                <a:spLocks noChangeAspect="1" noChangeArrowheads="1"/>
              </p:cNvSpPr>
              <p:nvPr/>
            </p:nvSpPr>
            <p:spPr bwMode="auto">
              <a:xfrm>
                <a:off x="1382713" y="2076450"/>
                <a:ext cx="379412"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74" name="Oval 11">
                <a:extLst>
                  <a:ext uri="{FF2B5EF4-FFF2-40B4-BE49-F238E27FC236}">
                    <a16:creationId xmlns:a16="http://schemas.microsoft.com/office/drawing/2014/main" id="{5670A24A-2DC1-2F4E-821A-9136AA61C8D4}"/>
                  </a:ext>
                </a:extLst>
              </p:cNvPr>
              <p:cNvSpPr>
                <a:spLocks noChangeAspect="1" noChangeArrowheads="1"/>
              </p:cNvSpPr>
              <p:nvPr/>
            </p:nvSpPr>
            <p:spPr bwMode="auto">
              <a:xfrm>
                <a:off x="596900" y="3975100"/>
                <a:ext cx="379413"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75" name="Oval 12">
                <a:extLst>
                  <a:ext uri="{FF2B5EF4-FFF2-40B4-BE49-F238E27FC236}">
                    <a16:creationId xmlns:a16="http://schemas.microsoft.com/office/drawing/2014/main" id="{F7B548D2-0920-BA43-AA9E-0019C1D2359F}"/>
                  </a:ext>
                </a:extLst>
              </p:cNvPr>
              <p:cNvSpPr>
                <a:spLocks noChangeAspect="1" noChangeArrowheads="1"/>
              </p:cNvSpPr>
              <p:nvPr/>
            </p:nvSpPr>
            <p:spPr bwMode="auto">
              <a:xfrm>
                <a:off x="2452688" y="4767263"/>
                <a:ext cx="379412" cy="349250"/>
              </a:xfrm>
              <a:prstGeom prst="ellipse">
                <a:avLst/>
              </a:prstGeom>
              <a:solidFill>
                <a:srgbClr val="FF0000"/>
              </a:solidFill>
              <a:ln w="9525">
                <a:solidFill>
                  <a:schemeClr val="tx1"/>
                </a:solidFill>
                <a:round/>
                <a:headEnd/>
                <a:tailEnd/>
              </a:ln>
              <a:effectLst/>
            </p:spPr>
            <p:txBody>
              <a:bodyPr wrap="none" anchor="ctr"/>
              <a:lstStyle/>
              <a:p>
                <a:pPr algn="ctr"/>
                <a:endParaRPr lang="en-US" sz="2177"/>
              </a:p>
            </p:txBody>
          </p:sp>
          <p:sp>
            <p:nvSpPr>
              <p:cNvPr id="76" name="Oval 13">
                <a:extLst>
                  <a:ext uri="{FF2B5EF4-FFF2-40B4-BE49-F238E27FC236}">
                    <a16:creationId xmlns:a16="http://schemas.microsoft.com/office/drawing/2014/main" id="{6291FCA7-81FA-A449-8BB2-5BC06F707E75}"/>
                  </a:ext>
                </a:extLst>
              </p:cNvPr>
              <p:cNvSpPr>
                <a:spLocks noChangeAspect="1" noChangeArrowheads="1"/>
              </p:cNvSpPr>
              <p:nvPr/>
            </p:nvSpPr>
            <p:spPr bwMode="auto">
              <a:xfrm>
                <a:off x="3195638" y="4008438"/>
                <a:ext cx="379412" cy="349250"/>
              </a:xfrm>
              <a:prstGeom prst="ellipse">
                <a:avLst/>
              </a:prstGeom>
              <a:solidFill>
                <a:srgbClr val="00B050"/>
              </a:solidFill>
              <a:ln w="9525">
                <a:solidFill>
                  <a:schemeClr val="tx1"/>
                </a:solidFill>
                <a:round/>
                <a:headEnd/>
                <a:tailEnd/>
              </a:ln>
              <a:effectLst/>
            </p:spPr>
            <p:txBody>
              <a:bodyPr wrap="none" anchor="ctr"/>
              <a:lstStyle/>
              <a:p>
                <a:pPr algn="ctr"/>
                <a:endParaRPr lang="en-US" sz="2177"/>
              </a:p>
            </p:txBody>
          </p:sp>
          <p:sp>
            <p:nvSpPr>
              <p:cNvPr id="77" name="Rectangle 14">
                <a:extLst>
                  <a:ext uri="{FF2B5EF4-FFF2-40B4-BE49-F238E27FC236}">
                    <a16:creationId xmlns:a16="http://schemas.microsoft.com/office/drawing/2014/main" id="{58DF3027-D1C7-5E40-B5D4-15CD7687F363}"/>
                  </a:ext>
                </a:extLst>
              </p:cNvPr>
              <p:cNvSpPr>
                <a:spLocks noChangeAspect="1" noChangeArrowheads="1"/>
              </p:cNvSpPr>
              <p:nvPr/>
            </p:nvSpPr>
            <p:spPr bwMode="auto">
              <a:xfrm>
                <a:off x="1874838" y="3082925"/>
                <a:ext cx="68262" cy="93663"/>
              </a:xfrm>
              <a:prstGeom prst="rect">
                <a:avLst/>
              </a:prstGeom>
              <a:solidFill>
                <a:srgbClr val="00B0F0"/>
              </a:solidFill>
              <a:ln w="9525">
                <a:solidFill>
                  <a:schemeClr val="tx1"/>
                </a:solidFill>
                <a:miter lim="800000"/>
                <a:headEnd/>
                <a:tailEnd/>
              </a:ln>
              <a:effectLst/>
            </p:spPr>
            <p:txBody>
              <a:bodyPr wrap="none" anchor="ctr"/>
              <a:lstStyle/>
              <a:p>
                <a:endParaRPr lang="he-IL" sz="1633"/>
              </a:p>
            </p:txBody>
          </p:sp>
          <p:cxnSp>
            <p:nvCxnSpPr>
              <p:cNvPr id="78" name="AutoShape 15">
                <a:extLst>
                  <a:ext uri="{FF2B5EF4-FFF2-40B4-BE49-F238E27FC236}">
                    <a16:creationId xmlns:a16="http://schemas.microsoft.com/office/drawing/2014/main" id="{681EED21-C7CD-104C-86D0-8DEDBE1AFF81}"/>
                  </a:ext>
                </a:extLst>
              </p:cNvPr>
              <p:cNvCxnSpPr>
                <a:cxnSpLocks noChangeAspect="1" noChangeShapeType="1"/>
                <a:stCxn id="69" idx="3"/>
                <a:endCxn id="77" idx="3"/>
              </p:cNvCxnSpPr>
              <p:nvPr/>
            </p:nvCxnSpPr>
            <p:spPr bwMode="auto">
              <a:xfrm flipH="1">
                <a:off x="1943100" y="2389188"/>
                <a:ext cx="554038" cy="741362"/>
              </a:xfrm>
              <a:prstGeom prst="straightConnector1">
                <a:avLst/>
              </a:prstGeom>
              <a:noFill/>
              <a:ln w="9525">
                <a:solidFill>
                  <a:schemeClr val="tx1"/>
                </a:solidFill>
                <a:round/>
                <a:headEnd/>
                <a:tailEnd type="triangle" w="med" len="med"/>
              </a:ln>
              <a:effectLst/>
            </p:spPr>
          </p:cxnSp>
          <p:cxnSp>
            <p:nvCxnSpPr>
              <p:cNvPr id="79" name="AutoShape 16">
                <a:extLst>
                  <a:ext uri="{FF2B5EF4-FFF2-40B4-BE49-F238E27FC236}">
                    <a16:creationId xmlns:a16="http://schemas.microsoft.com/office/drawing/2014/main" id="{E59707E1-E2CE-E741-ABBC-888A1B370D05}"/>
                  </a:ext>
                </a:extLst>
              </p:cNvPr>
              <p:cNvCxnSpPr>
                <a:cxnSpLocks noChangeAspect="1" noChangeShapeType="1"/>
                <a:stCxn id="77" idx="1"/>
                <a:endCxn id="73" idx="5"/>
              </p:cNvCxnSpPr>
              <p:nvPr/>
            </p:nvCxnSpPr>
            <p:spPr bwMode="auto">
              <a:xfrm flipH="1" flipV="1">
                <a:off x="1706563" y="2374900"/>
                <a:ext cx="168275" cy="755650"/>
              </a:xfrm>
              <a:prstGeom prst="straightConnector1">
                <a:avLst/>
              </a:prstGeom>
              <a:noFill/>
              <a:ln w="9525">
                <a:solidFill>
                  <a:schemeClr val="tx1"/>
                </a:solidFill>
                <a:round/>
                <a:headEnd/>
                <a:tailEnd type="triangle" w="med" len="med"/>
              </a:ln>
              <a:effectLst/>
            </p:spPr>
          </p:cxnSp>
          <p:cxnSp>
            <p:nvCxnSpPr>
              <p:cNvPr id="80" name="AutoShape 17">
                <a:extLst>
                  <a:ext uri="{FF2B5EF4-FFF2-40B4-BE49-F238E27FC236}">
                    <a16:creationId xmlns:a16="http://schemas.microsoft.com/office/drawing/2014/main" id="{EE47FEFB-5F74-F641-8492-BA4C58D8C784}"/>
                  </a:ext>
                </a:extLst>
              </p:cNvPr>
              <p:cNvCxnSpPr>
                <a:cxnSpLocks noChangeAspect="1" noChangeShapeType="1"/>
                <a:stCxn id="77" idx="1"/>
                <a:endCxn id="68" idx="6"/>
              </p:cNvCxnSpPr>
              <p:nvPr/>
            </p:nvCxnSpPr>
            <p:spPr bwMode="auto">
              <a:xfrm flipH="1" flipV="1">
                <a:off x="963613" y="3038475"/>
                <a:ext cx="911225" cy="92075"/>
              </a:xfrm>
              <a:prstGeom prst="straightConnector1">
                <a:avLst/>
              </a:prstGeom>
              <a:noFill/>
              <a:ln w="9525">
                <a:solidFill>
                  <a:schemeClr val="tx1"/>
                </a:solidFill>
                <a:round/>
                <a:headEnd/>
                <a:tailEnd type="triangle" w="med" len="med"/>
              </a:ln>
              <a:effectLst/>
            </p:spPr>
          </p:cxnSp>
          <p:cxnSp>
            <p:nvCxnSpPr>
              <p:cNvPr id="81" name="AutoShape 18">
                <a:extLst>
                  <a:ext uri="{FF2B5EF4-FFF2-40B4-BE49-F238E27FC236}">
                    <a16:creationId xmlns:a16="http://schemas.microsoft.com/office/drawing/2014/main" id="{B77CDE49-3081-A849-A8E1-ED905AAFE1F3}"/>
                  </a:ext>
                </a:extLst>
              </p:cNvPr>
              <p:cNvCxnSpPr>
                <a:cxnSpLocks noChangeAspect="1" noChangeShapeType="1"/>
                <a:stCxn id="77" idx="1"/>
                <a:endCxn id="74" idx="7"/>
              </p:cNvCxnSpPr>
              <p:nvPr/>
            </p:nvCxnSpPr>
            <p:spPr bwMode="auto">
              <a:xfrm flipH="1">
                <a:off x="920750" y="3130550"/>
                <a:ext cx="954088" cy="895350"/>
              </a:xfrm>
              <a:prstGeom prst="straightConnector1">
                <a:avLst/>
              </a:prstGeom>
              <a:noFill/>
              <a:ln w="9525">
                <a:solidFill>
                  <a:schemeClr val="tx1"/>
                </a:solidFill>
                <a:round/>
                <a:headEnd/>
                <a:tailEnd type="triangle" w="med" len="med"/>
              </a:ln>
              <a:effectLst/>
            </p:spPr>
          </p:cxnSp>
          <p:sp>
            <p:nvSpPr>
              <p:cNvPr id="82" name="Rectangle 19">
                <a:extLst>
                  <a:ext uri="{FF2B5EF4-FFF2-40B4-BE49-F238E27FC236}">
                    <a16:creationId xmlns:a16="http://schemas.microsoft.com/office/drawing/2014/main" id="{F60D7929-7B66-A74E-95F3-50C37982EC84}"/>
                  </a:ext>
                </a:extLst>
              </p:cNvPr>
              <p:cNvSpPr>
                <a:spLocks noChangeAspect="1" noChangeArrowheads="1"/>
              </p:cNvSpPr>
              <p:nvPr/>
            </p:nvSpPr>
            <p:spPr bwMode="auto">
              <a:xfrm>
                <a:off x="2670455" y="3316288"/>
                <a:ext cx="68262" cy="93662"/>
              </a:xfrm>
              <a:prstGeom prst="rect">
                <a:avLst/>
              </a:prstGeom>
              <a:solidFill>
                <a:srgbClr val="00B0F0"/>
              </a:solidFill>
              <a:ln w="9525">
                <a:solidFill>
                  <a:schemeClr val="tx1"/>
                </a:solidFill>
                <a:miter lim="800000"/>
                <a:headEnd/>
                <a:tailEnd/>
              </a:ln>
              <a:effectLst/>
            </p:spPr>
            <p:txBody>
              <a:bodyPr wrap="none" anchor="ctr"/>
              <a:lstStyle/>
              <a:p>
                <a:endParaRPr lang="he-IL" sz="1633"/>
              </a:p>
            </p:txBody>
          </p:sp>
          <p:cxnSp>
            <p:nvCxnSpPr>
              <p:cNvPr id="83" name="AutoShape 20">
                <a:extLst>
                  <a:ext uri="{FF2B5EF4-FFF2-40B4-BE49-F238E27FC236}">
                    <a16:creationId xmlns:a16="http://schemas.microsoft.com/office/drawing/2014/main" id="{42891488-B919-8E42-826D-D2ADE0CB207D}"/>
                  </a:ext>
                </a:extLst>
              </p:cNvPr>
              <p:cNvCxnSpPr>
                <a:cxnSpLocks noChangeAspect="1" noChangeShapeType="1"/>
                <a:stCxn id="69" idx="4"/>
                <a:endCxn id="82" idx="0"/>
              </p:cNvCxnSpPr>
              <p:nvPr/>
            </p:nvCxnSpPr>
            <p:spPr bwMode="auto">
              <a:xfrm rot="16200000" flipH="1">
                <a:off x="2229784" y="2841486"/>
                <a:ext cx="876300" cy="73304"/>
              </a:xfrm>
              <a:prstGeom prst="straightConnector1">
                <a:avLst/>
              </a:prstGeom>
              <a:noFill/>
              <a:ln w="9525">
                <a:solidFill>
                  <a:srgbClr val="800000"/>
                </a:solidFill>
                <a:round/>
                <a:headEnd/>
                <a:tailEnd type="triangle" w="med" len="med"/>
              </a:ln>
              <a:effectLst/>
            </p:spPr>
          </p:cxnSp>
          <p:cxnSp>
            <p:nvCxnSpPr>
              <p:cNvPr id="84" name="AutoShape 21">
                <a:extLst>
                  <a:ext uri="{FF2B5EF4-FFF2-40B4-BE49-F238E27FC236}">
                    <a16:creationId xmlns:a16="http://schemas.microsoft.com/office/drawing/2014/main" id="{3F51C2AA-78E5-654F-AACA-84D64D0880FF}"/>
                  </a:ext>
                </a:extLst>
              </p:cNvPr>
              <p:cNvCxnSpPr>
                <a:cxnSpLocks noChangeAspect="1" noChangeShapeType="1"/>
                <a:stCxn id="82" idx="2"/>
                <a:endCxn id="76" idx="1"/>
              </p:cNvCxnSpPr>
              <p:nvPr/>
            </p:nvCxnSpPr>
            <p:spPr bwMode="auto">
              <a:xfrm rot="16200000" flipH="1">
                <a:off x="2653077" y="3461459"/>
                <a:ext cx="649634" cy="546616"/>
              </a:xfrm>
              <a:prstGeom prst="straightConnector1">
                <a:avLst/>
              </a:prstGeom>
              <a:noFill/>
              <a:ln w="9525">
                <a:solidFill>
                  <a:srgbClr val="800000"/>
                </a:solidFill>
                <a:round/>
                <a:headEnd/>
                <a:tailEnd type="triangle" w="med" len="med"/>
              </a:ln>
              <a:effectLst/>
            </p:spPr>
          </p:cxnSp>
          <p:cxnSp>
            <p:nvCxnSpPr>
              <p:cNvPr id="85" name="AutoShape 22">
                <a:extLst>
                  <a:ext uri="{FF2B5EF4-FFF2-40B4-BE49-F238E27FC236}">
                    <a16:creationId xmlns:a16="http://schemas.microsoft.com/office/drawing/2014/main" id="{51C80977-72A8-A34D-AAF5-F72E29D8B0CB}"/>
                  </a:ext>
                </a:extLst>
              </p:cNvPr>
              <p:cNvCxnSpPr>
                <a:cxnSpLocks noChangeAspect="1" noChangeShapeType="1"/>
                <a:stCxn id="82" idx="2"/>
                <a:endCxn id="91" idx="6"/>
              </p:cNvCxnSpPr>
              <p:nvPr/>
            </p:nvCxnSpPr>
            <p:spPr bwMode="auto">
              <a:xfrm rot="5400000">
                <a:off x="2441073" y="3332515"/>
                <a:ext cx="186079" cy="340949"/>
              </a:xfrm>
              <a:prstGeom prst="straightConnector1">
                <a:avLst/>
              </a:prstGeom>
              <a:noFill/>
              <a:ln w="9525">
                <a:solidFill>
                  <a:srgbClr val="800000"/>
                </a:solidFill>
                <a:round/>
                <a:headEnd/>
                <a:tailEnd type="triangle" w="med" len="med"/>
              </a:ln>
              <a:effectLst/>
            </p:spPr>
          </p:cxnSp>
          <p:pic>
            <p:nvPicPr>
              <p:cNvPr id="86" name="Picture 23" descr="TP_tmp">
                <a:extLst>
                  <a:ext uri="{FF2B5EF4-FFF2-40B4-BE49-F238E27FC236}">
                    <a16:creationId xmlns:a16="http://schemas.microsoft.com/office/drawing/2014/main" id="{A5773DEB-4E45-A44D-ADB5-D0F11F9B00FD}"/>
                  </a:ext>
                </a:extLst>
              </p:cNvPr>
              <p:cNvPicPr>
                <a:picLocks noChangeAspect="1" noChangeArrowheads="1"/>
              </p:cNvPicPr>
              <p:nvPr>
                <p:custDataLst>
                  <p:tags r:id="rId1"/>
                </p:custDataLst>
              </p:nvPr>
            </p:nvPicPr>
            <p:blipFill>
              <a:blip r:embed="rId13" cstate="print"/>
              <a:srcRect/>
              <a:stretch>
                <a:fillRect/>
              </a:stretch>
            </p:blipFill>
            <p:spPr bwMode="auto">
              <a:xfrm>
                <a:off x="1716088" y="2578100"/>
                <a:ext cx="144462" cy="312738"/>
              </a:xfrm>
              <a:prstGeom prst="rect">
                <a:avLst/>
              </a:prstGeom>
              <a:noFill/>
              <a:ln w="9525" algn="ctr">
                <a:noFill/>
                <a:miter lim="800000"/>
                <a:headEnd/>
                <a:tailEnd/>
              </a:ln>
              <a:effectLst/>
            </p:spPr>
          </p:pic>
          <p:pic>
            <p:nvPicPr>
              <p:cNvPr id="87" name="Picture 24" descr="TP_tmp">
                <a:extLst>
                  <a:ext uri="{FF2B5EF4-FFF2-40B4-BE49-F238E27FC236}">
                    <a16:creationId xmlns:a16="http://schemas.microsoft.com/office/drawing/2014/main" id="{0FF252B6-8F64-1046-A7DE-8F75D0810319}"/>
                  </a:ext>
                </a:extLst>
              </p:cNvPr>
              <p:cNvPicPr>
                <a:picLocks noChangeAspect="1" noChangeArrowheads="1"/>
              </p:cNvPicPr>
              <p:nvPr>
                <p:custDataLst>
                  <p:tags r:id="rId2"/>
                </p:custDataLst>
              </p:nvPr>
            </p:nvPicPr>
            <p:blipFill>
              <a:blip r:embed="rId13" cstate="print"/>
              <a:srcRect/>
              <a:stretch>
                <a:fillRect/>
              </a:stretch>
            </p:blipFill>
            <p:spPr bwMode="auto">
              <a:xfrm>
                <a:off x="1244600" y="2922588"/>
                <a:ext cx="144463" cy="311150"/>
              </a:xfrm>
              <a:prstGeom prst="rect">
                <a:avLst/>
              </a:prstGeom>
              <a:noFill/>
              <a:ln w="9525" algn="ctr">
                <a:noFill/>
                <a:miter lim="800000"/>
                <a:headEnd/>
                <a:tailEnd/>
              </a:ln>
              <a:effectLst/>
            </p:spPr>
          </p:pic>
          <p:pic>
            <p:nvPicPr>
              <p:cNvPr id="88" name="Picture 25" descr="TP_tmp">
                <a:extLst>
                  <a:ext uri="{FF2B5EF4-FFF2-40B4-BE49-F238E27FC236}">
                    <a16:creationId xmlns:a16="http://schemas.microsoft.com/office/drawing/2014/main" id="{E1619CD9-970E-4944-BF54-82648DFA7C2C}"/>
                  </a:ext>
                </a:extLst>
              </p:cNvPr>
              <p:cNvPicPr>
                <a:picLocks noChangeAspect="1" noChangeArrowheads="1"/>
              </p:cNvPicPr>
              <p:nvPr>
                <p:custDataLst>
                  <p:tags r:id="rId3"/>
                </p:custDataLst>
              </p:nvPr>
            </p:nvPicPr>
            <p:blipFill>
              <a:blip r:embed="rId14" cstate="print"/>
              <a:srcRect/>
              <a:stretch>
                <a:fillRect/>
              </a:stretch>
            </p:blipFill>
            <p:spPr bwMode="auto">
              <a:xfrm>
                <a:off x="1290638" y="3443288"/>
                <a:ext cx="144462" cy="312737"/>
              </a:xfrm>
              <a:prstGeom prst="rect">
                <a:avLst/>
              </a:prstGeom>
              <a:noFill/>
              <a:ln w="9525" algn="ctr">
                <a:noFill/>
                <a:miter lim="800000"/>
                <a:headEnd/>
                <a:tailEnd/>
              </a:ln>
              <a:effectLst/>
            </p:spPr>
          </p:pic>
          <p:pic>
            <p:nvPicPr>
              <p:cNvPr id="89" name="Picture 26" descr="TP_tmp">
                <a:extLst>
                  <a:ext uri="{FF2B5EF4-FFF2-40B4-BE49-F238E27FC236}">
                    <a16:creationId xmlns:a16="http://schemas.microsoft.com/office/drawing/2014/main" id="{C9482D69-43AC-D448-AF8E-5F891BD34587}"/>
                  </a:ext>
                </a:extLst>
              </p:cNvPr>
              <p:cNvPicPr>
                <a:picLocks noChangeAspect="1" noChangeArrowheads="1"/>
              </p:cNvPicPr>
              <p:nvPr>
                <p:custDataLst>
                  <p:tags r:id="rId4"/>
                </p:custDataLst>
              </p:nvPr>
            </p:nvPicPr>
            <p:blipFill>
              <a:blip r:embed="rId15" cstate="print"/>
              <a:srcRect/>
              <a:stretch>
                <a:fillRect/>
              </a:stretch>
            </p:blipFill>
            <p:spPr bwMode="auto">
              <a:xfrm>
                <a:off x="2472406" y="3373533"/>
                <a:ext cx="144462" cy="312737"/>
              </a:xfrm>
              <a:prstGeom prst="rect">
                <a:avLst/>
              </a:prstGeom>
              <a:noFill/>
              <a:ln w="9525" algn="ctr">
                <a:noFill/>
                <a:miter lim="800000"/>
                <a:headEnd/>
                <a:tailEnd/>
              </a:ln>
              <a:effectLst/>
            </p:spPr>
          </p:pic>
          <p:pic>
            <p:nvPicPr>
              <p:cNvPr id="90" name="Picture 27" descr="TP_tmp">
                <a:extLst>
                  <a:ext uri="{FF2B5EF4-FFF2-40B4-BE49-F238E27FC236}">
                    <a16:creationId xmlns:a16="http://schemas.microsoft.com/office/drawing/2014/main" id="{B098061B-1827-BB45-8459-131DFA79C302}"/>
                  </a:ext>
                </a:extLst>
              </p:cNvPr>
              <p:cNvPicPr>
                <a:picLocks noChangeAspect="1" noChangeArrowheads="1"/>
              </p:cNvPicPr>
              <p:nvPr>
                <p:custDataLst>
                  <p:tags r:id="rId5"/>
                </p:custDataLst>
              </p:nvPr>
            </p:nvPicPr>
            <p:blipFill>
              <a:blip r:embed="rId16" cstate="print"/>
              <a:srcRect/>
              <a:stretch>
                <a:fillRect/>
              </a:stretch>
            </p:blipFill>
            <p:spPr bwMode="auto">
              <a:xfrm>
                <a:off x="2913996" y="3573681"/>
                <a:ext cx="142875" cy="312737"/>
              </a:xfrm>
              <a:prstGeom prst="rect">
                <a:avLst/>
              </a:prstGeom>
              <a:noFill/>
              <a:ln w="9525" algn="ctr">
                <a:noFill/>
                <a:miter lim="800000"/>
                <a:headEnd/>
                <a:tailEnd/>
              </a:ln>
              <a:effectLst/>
            </p:spPr>
          </p:pic>
          <p:sp>
            <p:nvSpPr>
              <p:cNvPr id="91" name="Oval 8">
                <a:extLst>
                  <a:ext uri="{FF2B5EF4-FFF2-40B4-BE49-F238E27FC236}">
                    <a16:creationId xmlns:a16="http://schemas.microsoft.com/office/drawing/2014/main" id="{CBD41C5D-CACA-7F4D-ABB7-C088D748F71A}"/>
                  </a:ext>
                </a:extLst>
              </p:cNvPr>
              <p:cNvSpPr>
                <a:spLocks noChangeAspect="1" noChangeArrowheads="1"/>
              </p:cNvSpPr>
              <p:nvPr/>
            </p:nvSpPr>
            <p:spPr bwMode="auto">
              <a:xfrm>
                <a:off x="1982637" y="3421404"/>
                <a:ext cx="381000" cy="349250"/>
              </a:xfrm>
              <a:prstGeom prst="ellipse">
                <a:avLst/>
              </a:prstGeom>
              <a:solidFill>
                <a:schemeClr val="bg2">
                  <a:alpha val="55000"/>
                </a:schemeClr>
              </a:solidFill>
              <a:ln w="9525">
                <a:solidFill>
                  <a:schemeClr val="tx1"/>
                </a:solidFill>
                <a:round/>
                <a:headEnd/>
                <a:tailEnd/>
              </a:ln>
              <a:effectLst/>
            </p:spPr>
            <p:txBody>
              <a:bodyPr wrap="none" anchor="ctr"/>
              <a:lstStyle/>
              <a:p>
                <a:pPr algn="ctr"/>
                <a:endParaRPr lang="en-US" sz="2177"/>
              </a:p>
            </p:txBody>
          </p:sp>
          <p:cxnSp>
            <p:nvCxnSpPr>
              <p:cNvPr id="121" name="Curved Connector 120">
                <a:extLst>
                  <a:ext uri="{FF2B5EF4-FFF2-40B4-BE49-F238E27FC236}">
                    <a16:creationId xmlns:a16="http://schemas.microsoft.com/office/drawing/2014/main" id="{9BB55620-73C0-EA45-ADC3-D12EF9FE0185}"/>
                  </a:ext>
                </a:extLst>
              </p:cNvPr>
              <p:cNvCxnSpPr>
                <a:stCxn id="91" idx="4"/>
                <a:endCxn id="91" idx="2"/>
              </p:cNvCxnSpPr>
              <p:nvPr/>
            </p:nvCxnSpPr>
            <p:spPr bwMode="auto">
              <a:xfrm rot="5400000" flipH="1">
                <a:off x="1990574" y="3588092"/>
                <a:ext cx="174625" cy="190500"/>
              </a:xfrm>
              <a:prstGeom prst="curvedConnector4">
                <a:avLst>
                  <a:gd name="adj1" fmla="val -130909"/>
                  <a:gd name="adj2" fmla="val 220000"/>
                </a:avLst>
              </a:prstGeom>
              <a:solidFill>
                <a:srgbClr val="00B8FF"/>
              </a:solidFill>
              <a:ln w="9525" cap="flat" cmpd="sng" algn="ctr">
                <a:solidFill>
                  <a:schemeClr val="tx1"/>
                </a:solidFill>
                <a:prstDash val="solid"/>
                <a:round/>
                <a:headEnd type="none" w="med" len="med"/>
                <a:tailEnd type="arrow"/>
              </a:ln>
              <a:effectLst/>
            </p:spPr>
          </p:cxnSp>
          <p:pic>
            <p:nvPicPr>
              <p:cNvPr id="122" name="Picture 121" descr="TP_tmp">
                <a:extLst>
                  <a:ext uri="{FF2B5EF4-FFF2-40B4-BE49-F238E27FC236}">
                    <a16:creationId xmlns:a16="http://schemas.microsoft.com/office/drawing/2014/main" id="{8A65CD10-B356-E342-864F-3A1542379E61}"/>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a:ext>
                </a:extLst>
              </a:blip>
              <a:stretch>
                <a:fillRect/>
              </a:stretch>
            </p:blipFill>
            <p:spPr bwMode="auto">
              <a:xfrm>
                <a:off x="1853993" y="4082415"/>
                <a:ext cx="122415" cy="19236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2A2F49C0-EBBC-D449-B9B5-0BB65BFB5647}"/>
                    </a:ext>
                  </a:extLst>
                </p:cNvPr>
                <p:cNvSpPr txBox="1"/>
                <p:nvPr/>
              </p:nvSpPr>
              <p:spPr>
                <a:xfrm>
                  <a:off x="2320303" y="4238394"/>
                  <a:ext cx="636589" cy="378777"/>
                </a:xfrm>
                <a:prstGeom prst="rect">
                  <a:avLst/>
                </a:prstGeom>
                <a:solidFill>
                  <a:schemeClr val="bg1"/>
                </a:solid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1633" i="1">
                            <a:solidFill>
                              <a:srgbClr val="0033CC"/>
                            </a:solidFill>
                            <a:latin typeface="Cambria Math" panose="02040503050406030204" pitchFamily="18" charset="0"/>
                            <a:cs typeface="Times New Roman" pitchFamily="18" charset="0"/>
                          </a:rPr>
                          <m:t>−10</m:t>
                        </m:r>
                      </m:oMath>
                    </m:oMathPara>
                  </a14:m>
                  <a:endParaRPr lang="he-IL" sz="1633" dirty="0">
                    <a:solidFill>
                      <a:srgbClr val="0033CC"/>
                    </a:solidFill>
                    <a:latin typeface="Times New Roman" pitchFamily="18" charset="0"/>
                    <a:cs typeface="Times New Roman" pitchFamily="18" charset="0"/>
                  </a:endParaRPr>
                </a:p>
              </p:txBody>
            </p:sp>
          </mc:Choice>
          <mc:Fallback xmlns="">
            <p:sp>
              <p:nvSpPr>
                <p:cNvPr id="66" name="TextBox 65">
                  <a:extLst>
                    <a:ext uri="{FF2B5EF4-FFF2-40B4-BE49-F238E27FC236}">
                      <a16:creationId xmlns:a16="http://schemas.microsoft.com/office/drawing/2014/main" id="{2A2F49C0-EBBC-D449-B9B5-0BB65BFB5647}"/>
                    </a:ext>
                  </a:extLst>
                </p:cNvPr>
                <p:cNvSpPr txBox="1">
                  <a:spLocks noRot="1" noChangeAspect="1" noMove="1" noResize="1" noEditPoints="1" noAdjustHandles="1" noChangeArrowheads="1" noChangeShapeType="1" noTextEdit="1"/>
                </p:cNvSpPr>
                <p:nvPr/>
              </p:nvSpPr>
              <p:spPr>
                <a:xfrm>
                  <a:off x="2320303" y="4238394"/>
                  <a:ext cx="636589" cy="378777"/>
                </a:xfrm>
                <a:prstGeom prst="rect">
                  <a:avLst/>
                </a:prstGeom>
                <a:blipFill>
                  <a:blip r:embed="rId18"/>
                  <a:stretch>
                    <a:fillRect t="-7143" r="-8696"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3D01E4D-95A6-E149-A3F7-E9CCFB70E19A}"/>
                    </a:ext>
                  </a:extLst>
                </p:cNvPr>
                <p:cNvSpPr txBox="1"/>
                <p:nvPr/>
              </p:nvSpPr>
              <p:spPr>
                <a:xfrm>
                  <a:off x="2061313" y="4117280"/>
                  <a:ext cx="348708" cy="378777"/>
                </a:xfrm>
                <a:prstGeom prst="rect">
                  <a:avLst/>
                </a:prstGeom>
                <a:solidFill>
                  <a:schemeClr val="bg1"/>
                </a:solid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1633" i="1">
                            <a:solidFill>
                              <a:srgbClr val="0033CC"/>
                            </a:solidFill>
                            <a:latin typeface="Cambria Math" panose="02040503050406030204" pitchFamily="18" charset="0"/>
                            <a:cs typeface="Times New Roman" pitchFamily="18" charset="0"/>
                          </a:rPr>
                          <m:t>20</m:t>
                        </m:r>
                      </m:oMath>
                    </m:oMathPara>
                  </a14:m>
                  <a:endParaRPr lang="he-IL" sz="1633" dirty="0">
                    <a:solidFill>
                      <a:srgbClr val="0033CC"/>
                    </a:solidFill>
                    <a:latin typeface="Times New Roman" pitchFamily="18" charset="0"/>
                    <a:cs typeface="Times New Roman" pitchFamily="18" charset="0"/>
                  </a:endParaRPr>
                </a:p>
              </p:txBody>
            </p:sp>
          </mc:Choice>
          <mc:Fallback xmlns="">
            <p:sp>
              <p:nvSpPr>
                <p:cNvPr id="67" name="TextBox 66">
                  <a:extLst>
                    <a:ext uri="{FF2B5EF4-FFF2-40B4-BE49-F238E27FC236}">
                      <a16:creationId xmlns:a16="http://schemas.microsoft.com/office/drawing/2014/main" id="{23D01E4D-95A6-E149-A3F7-E9CCFB70E19A}"/>
                    </a:ext>
                  </a:extLst>
                </p:cNvPr>
                <p:cNvSpPr txBox="1">
                  <a:spLocks noRot="1" noChangeAspect="1" noMove="1" noResize="1" noEditPoints="1" noAdjustHandles="1" noChangeArrowheads="1" noChangeShapeType="1" noTextEdit="1"/>
                </p:cNvSpPr>
                <p:nvPr/>
              </p:nvSpPr>
              <p:spPr>
                <a:xfrm>
                  <a:off x="2061313" y="4117280"/>
                  <a:ext cx="348708" cy="378777"/>
                </a:xfrm>
                <a:prstGeom prst="rect">
                  <a:avLst/>
                </a:prstGeom>
                <a:blipFill>
                  <a:blip r:embed="rId19"/>
                  <a:stretch>
                    <a:fillRect l="-15385" t="-3571" r="-30769" b="-21429"/>
                  </a:stretch>
                </a:blipFill>
              </p:spPr>
              <p:txBody>
                <a:bodyPr/>
                <a:lstStyle/>
                <a:p>
                  <a:r>
                    <a:rPr lang="en-US">
                      <a:noFill/>
                    </a:rPr>
                    <a:t> </a:t>
                  </a:r>
                </a:p>
              </p:txBody>
            </p:sp>
          </mc:Fallback>
        </mc:AlternateContent>
      </p:grpSp>
      <p:sp>
        <p:nvSpPr>
          <p:cNvPr id="10" name="Slide Number Placeholder 9">
            <a:extLst>
              <a:ext uri="{FF2B5EF4-FFF2-40B4-BE49-F238E27FC236}">
                <a16:creationId xmlns:a16="http://schemas.microsoft.com/office/drawing/2014/main" id="{13FD6D37-2144-8F40-B9EF-03F0B9D4BAF4}"/>
              </a:ext>
            </a:extLst>
          </p:cNvPr>
          <p:cNvSpPr>
            <a:spLocks noGrp="1"/>
          </p:cNvSpPr>
          <p:nvPr>
            <p:ph type="sldNum" sz="quarter" idx="12"/>
          </p:nvPr>
        </p:nvSpPr>
        <p:spPr/>
        <p:txBody>
          <a:bodyPr/>
          <a:lstStyle/>
          <a:p>
            <a:fld id="{A2EF37A0-74FC-AB4F-AE4C-D9BFC6719E9F}" type="slidenum">
              <a:rPr lang="en-US" smtClean="0"/>
              <a:t>5</a:t>
            </a:fld>
            <a:endParaRPr lang="en-US"/>
          </a:p>
        </p:txBody>
      </p:sp>
    </p:spTree>
    <p:extLst>
      <p:ext uri="{BB962C8B-B14F-4D97-AF65-F5344CB8AC3E}">
        <p14:creationId xmlns:p14="http://schemas.microsoft.com/office/powerpoint/2010/main" val="1098475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740417"/>
          </a:xfrm>
        </p:spPr>
        <p:txBody>
          <a:bodyPr/>
          <a:lstStyle/>
          <a:p>
            <a:r>
              <a:rPr lang="en-US" dirty="0" err="1"/>
              <a:t>Gridworld</a:t>
            </a:r>
            <a:r>
              <a:rPr lang="en-US" dirty="0"/>
              <a:t> Q Values</a:t>
            </a:r>
          </a:p>
        </p:txBody>
      </p:sp>
      <p:sp>
        <p:nvSpPr>
          <p:cNvPr id="6" name="TextBox 5"/>
          <p:cNvSpPr txBox="1"/>
          <p:nvPr/>
        </p:nvSpPr>
        <p:spPr>
          <a:xfrm>
            <a:off x="9672084" y="342900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0.58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88241" y="1143000"/>
            <a:ext cx="6215518" cy="5715000"/>
          </a:xfrm>
          <a:prstGeom prst="rect">
            <a:avLst/>
          </a:prstGeom>
        </p:spPr>
      </p:pic>
      <p:sp>
        <p:nvSpPr>
          <p:cNvPr id="4" name="Slide Number Placeholder 3">
            <a:extLst>
              <a:ext uri="{FF2B5EF4-FFF2-40B4-BE49-F238E27FC236}">
                <a16:creationId xmlns:a16="http://schemas.microsoft.com/office/drawing/2014/main" id="{DA66E5FA-30FA-E445-B07B-053BB27A56CD}"/>
              </a:ext>
            </a:extLst>
          </p:cNvPr>
          <p:cNvSpPr>
            <a:spLocks noGrp="1"/>
          </p:cNvSpPr>
          <p:nvPr>
            <p:ph type="sldNum" sz="quarter" idx="12"/>
          </p:nvPr>
        </p:nvSpPr>
        <p:spPr/>
        <p:txBody>
          <a:bodyPr/>
          <a:lstStyle/>
          <a:p>
            <a:fld id="{A2EF37A0-74FC-AB4F-AE4C-D9BFC6719E9F}" type="slidenum">
              <a:rPr lang="en-US" smtClean="0"/>
              <a:t>50</a:t>
            </a:fld>
            <a:endParaRPr lang="en-US"/>
          </a:p>
        </p:txBody>
      </p:sp>
    </p:spTree>
    <p:extLst>
      <p:ext uri="{BB962C8B-B14F-4D97-AF65-F5344CB8AC3E}">
        <p14:creationId xmlns:p14="http://schemas.microsoft.com/office/powerpoint/2010/main" val="646165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740417"/>
          </a:xfrm>
        </p:spPr>
        <p:txBody>
          <a:bodyPr/>
          <a:lstStyle/>
          <a:p>
            <a:r>
              <a:rPr lang="en-US" dirty="0" err="1"/>
              <a:t>Gridworld</a:t>
            </a:r>
            <a:r>
              <a:rPr lang="en-US" dirty="0"/>
              <a:t> V Values</a:t>
            </a:r>
          </a:p>
        </p:txBody>
      </p:sp>
      <p:sp>
        <p:nvSpPr>
          <p:cNvPr id="5" name="TextBox 4"/>
          <p:cNvSpPr txBox="1"/>
          <p:nvPr/>
        </p:nvSpPr>
        <p:spPr>
          <a:xfrm>
            <a:off x="9438168" y="342900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-0.1</a:t>
            </a:r>
          </a:p>
        </p:txBody>
      </p:sp>
      <p:pic>
        <p:nvPicPr>
          <p:cNvPr id="3" name="Picture 2" descr="Screen Shot 2014-08-10 at 7.42.4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3182" y="1143000"/>
            <a:ext cx="6205636" cy="5715000"/>
          </a:xfrm>
          <a:prstGeom prst="rect">
            <a:avLst/>
          </a:prstGeom>
        </p:spPr>
      </p:pic>
      <p:sp>
        <p:nvSpPr>
          <p:cNvPr id="4" name="Slide Number Placeholder 3">
            <a:extLst>
              <a:ext uri="{FF2B5EF4-FFF2-40B4-BE49-F238E27FC236}">
                <a16:creationId xmlns:a16="http://schemas.microsoft.com/office/drawing/2014/main" id="{689D5B8A-3E79-F64A-83C6-4819AEBAA141}"/>
              </a:ext>
            </a:extLst>
          </p:cNvPr>
          <p:cNvSpPr>
            <a:spLocks noGrp="1"/>
          </p:cNvSpPr>
          <p:nvPr>
            <p:ph type="sldNum" sz="quarter" idx="12"/>
          </p:nvPr>
        </p:nvSpPr>
        <p:spPr/>
        <p:txBody>
          <a:bodyPr/>
          <a:lstStyle/>
          <a:p>
            <a:fld id="{A2EF37A0-74FC-AB4F-AE4C-D9BFC6719E9F}" type="slidenum">
              <a:rPr lang="en-US" smtClean="0"/>
              <a:t>51</a:t>
            </a:fld>
            <a:endParaRPr lang="en-US"/>
          </a:p>
        </p:txBody>
      </p:sp>
    </p:spTree>
    <p:extLst>
      <p:ext uri="{BB962C8B-B14F-4D97-AF65-F5344CB8AC3E}">
        <p14:creationId xmlns:p14="http://schemas.microsoft.com/office/powerpoint/2010/main" val="17863610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740417"/>
          </a:xfrm>
        </p:spPr>
        <p:txBody>
          <a:bodyPr/>
          <a:lstStyle/>
          <a:p>
            <a:r>
              <a:rPr lang="en-US" dirty="0" err="1"/>
              <a:t>Gridworld</a:t>
            </a:r>
            <a:r>
              <a:rPr lang="en-US" dirty="0"/>
              <a:t> Q Values</a:t>
            </a:r>
          </a:p>
        </p:txBody>
      </p:sp>
      <p:sp>
        <p:nvSpPr>
          <p:cNvPr id="6" name="TextBox 5"/>
          <p:cNvSpPr txBox="1"/>
          <p:nvPr/>
        </p:nvSpPr>
        <p:spPr>
          <a:xfrm>
            <a:off x="9544494" y="3255265"/>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-0.1</a:t>
            </a:r>
          </a:p>
        </p:txBody>
      </p:sp>
      <p:pic>
        <p:nvPicPr>
          <p:cNvPr id="3" name="Picture 2" descr="Screen Shot 2014-08-10 at 7.42.57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15416" y="1175632"/>
            <a:ext cx="6161168" cy="5682368"/>
          </a:xfrm>
          <a:prstGeom prst="rect">
            <a:avLst/>
          </a:prstGeom>
        </p:spPr>
      </p:pic>
      <p:sp>
        <p:nvSpPr>
          <p:cNvPr id="4" name="Slide Number Placeholder 3">
            <a:extLst>
              <a:ext uri="{FF2B5EF4-FFF2-40B4-BE49-F238E27FC236}">
                <a16:creationId xmlns:a16="http://schemas.microsoft.com/office/drawing/2014/main" id="{D0CC90D2-FDB7-544D-846F-2DB5C44483A7}"/>
              </a:ext>
            </a:extLst>
          </p:cNvPr>
          <p:cNvSpPr>
            <a:spLocks noGrp="1"/>
          </p:cNvSpPr>
          <p:nvPr>
            <p:ph type="sldNum" sz="quarter" idx="12"/>
          </p:nvPr>
        </p:nvSpPr>
        <p:spPr/>
        <p:txBody>
          <a:bodyPr/>
          <a:lstStyle/>
          <a:p>
            <a:fld id="{A2EF37A0-74FC-AB4F-AE4C-D9BFC6719E9F}" type="slidenum">
              <a:rPr lang="en-US" smtClean="0"/>
              <a:t>52</a:t>
            </a:fld>
            <a:endParaRPr lang="en-US"/>
          </a:p>
        </p:txBody>
      </p:sp>
    </p:spTree>
    <p:extLst>
      <p:ext uri="{BB962C8B-B14F-4D97-AF65-F5344CB8AC3E}">
        <p14:creationId xmlns:p14="http://schemas.microsoft.com/office/powerpoint/2010/main" val="1708594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Optimal Policy from Values</a:t>
            </a: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787998" y="1489916"/>
            <a:ext cx="6660802" cy="5232887"/>
          </a:xfrm>
          <a:prstGeom prst="rect">
            <a:avLst/>
          </a:prstGeom>
          <a:noFill/>
        </p:spPr>
      </p:pic>
      <p:sp>
        <p:nvSpPr>
          <p:cNvPr id="3" name="Slide Number Placeholder 2">
            <a:extLst>
              <a:ext uri="{FF2B5EF4-FFF2-40B4-BE49-F238E27FC236}">
                <a16:creationId xmlns:a16="http://schemas.microsoft.com/office/drawing/2014/main" id="{6DC587EC-17B3-4E42-AC44-0FAA39F1195A}"/>
              </a:ext>
            </a:extLst>
          </p:cNvPr>
          <p:cNvSpPr>
            <a:spLocks noGrp="1"/>
          </p:cNvSpPr>
          <p:nvPr>
            <p:ph type="sldNum" sz="quarter" idx="12"/>
          </p:nvPr>
        </p:nvSpPr>
        <p:spPr/>
        <p:txBody>
          <a:bodyPr/>
          <a:lstStyle/>
          <a:p>
            <a:fld id="{A2EF37A0-74FC-AB4F-AE4C-D9BFC6719E9F}" type="slidenum">
              <a:rPr lang="en-US" smtClean="0"/>
              <a:t>53</a:t>
            </a:fld>
            <a:endParaRPr lang="en-US"/>
          </a:p>
        </p:txBody>
      </p:sp>
    </p:spTree>
    <p:extLst>
      <p:ext uri="{BB962C8B-B14F-4D97-AF65-F5344CB8AC3E}">
        <p14:creationId xmlns:p14="http://schemas.microsoft.com/office/powerpoint/2010/main" val="42324270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Computing Optimal Policy from Values</a:t>
            </a:r>
          </a:p>
        </p:txBody>
      </p:sp>
      <p:sp>
        <p:nvSpPr>
          <p:cNvPr id="1733635" name="Rectangle 3"/>
          <p:cNvSpPr>
            <a:spLocks noGrp="1" noChangeArrowheads="1"/>
          </p:cNvSpPr>
          <p:nvPr>
            <p:ph idx="1"/>
          </p:nvPr>
        </p:nvSpPr>
        <p:spPr>
          <a:xfrm>
            <a:off x="609600" y="1752601"/>
            <a:ext cx="7623980" cy="4373563"/>
          </a:xfrm>
        </p:spPr>
        <p:txBody>
          <a:bodyPr>
            <a:normAutofit lnSpcReduction="10000"/>
          </a:bodyPr>
          <a:lstStyle/>
          <a:p>
            <a:r>
              <a:rPr lang="en-US" dirty="0"/>
              <a:t>Let’s imagine we </a:t>
            </a:r>
            <a:r>
              <a:rPr lang="en-US" dirty="0">
                <a:solidFill>
                  <a:schemeClr val="tx2"/>
                </a:solidFill>
              </a:rPr>
              <a:t>have</a:t>
            </a:r>
            <a:r>
              <a:rPr lang="en-US" dirty="0"/>
              <a:t> the optimal values V*(s)</a:t>
            </a:r>
          </a:p>
          <a:p>
            <a:pPr lvl="1"/>
            <a:endParaRPr lang="en-US" dirty="0"/>
          </a:p>
          <a:p>
            <a:r>
              <a:rPr lang="en-US" dirty="0"/>
              <a:t>How should we act?</a:t>
            </a:r>
          </a:p>
          <a:p>
            <a:pPr lvl="1"/>
            <a:endParaRPr lang="en-US" dirty="0"/>
          </a:p>
          <a:p>
            <a:pPr lvl="1"/>
            <a:endParaRPr lang="en-US" dirty="0"/>
          </a:p>
          <a:p>
            <a:r>
              <a:rPr lang="en-US" dirty="0"/>
              <a:t>We need to do a mini-</a:t>
            </a:r>
            <a:r>
              <a:rPr lang="en-US" dirty="0" err="1"/>
              <a:t>expectimax</a:t>
            </a:r>
            <a:r>
              <a:rPr lang="en-US" dirty="0"/>
              <a:t> (one step)</a:t>
            </a:r>
          </a:p>
          <a:p>
            <a:pPr lvl="1"/>
            <a:endParaRPr lang="en-US" dirty="0"/>
          </a:p>
          <a:p>
            <a:pPr lvl="1"/>
            <a:endParaRPr lang="en-US" dirty="0"/>
          </a:p>
          <a:p>
            <a:pPr lvl="1"/>
            <a:endParaRPr lang="en-US" dirty="0"/>
          </a:p>
          <a:p>
            <a:pPr lvl="1"/>
            <a:endParaRPr lang="en-US" dirty="0"/>
          </a:p>
          <a:p>
            <a:r>
              <a:rPr lang="en-US" dirty="0"/>
              <a:t>Sometimes this is called policy extraction, since it gets the policy implied by the values</a:t>
            </a:r>
          </a:p>
          <a:p>
            <a:pPr lvl="1"/>
            <a:endParaRPr lang="en-US" dirty="0"/>
          </a:p>
          <a:p>
            <a:pPr lvl="1"/>
            <a:endParaRPr lang="en-US" dirty="0"/>
          </a:p>
          <a:p>
            <a:pPr lvl="1"/>
            <a:endParaRPr lang="en-US" dirty="0"/>
          </a:p>
          <a:p>
            <a:pPr lvl="1"/>
            <a:endParaRPr lang="en-US" dirty="0"/>
          </a:p>
        </p:txBody>
      </p:sp>
      <p:sp>
        <p:nvSpPr>
          <p:cNvPr id="2" name="Slide Number Placeholder 1">
            <a:extLst>
              <a:ext uri="{FF2B5EF4-FFF2-40B4-BE49-F238E27FC236}">
                <a16:creationId xmlns:a16="http://schemas.microsoft.com/office/drawing/2014/main" id="{EBEFF0C1-1549-2743-8223-3FBD3273C27A}"/>
              </a:ext>
            </a:extLst>
          </p:cNvPr>
          <p:cNvSpPr>
            <a:spLocks noGrp="1"/>
          </p:cNvSpPr>
          <p:nvPr>
            <p:ph type="sldNum" sz="quarter" idx="12"/>
          </p:nvPr>
        </p:nvSpPr>
        <p:spPr/>
        <p:txBody>
          <a:bodyPr/>
          <a:lstStyle/>
          <a:p>
            <a:fld id="{A2EF37A0-74FC-AB4F-AE4C-D9BFC6719E9F}" type="slidenum">
              <a:rPr lang="en-US" smtClean="0"/>
              <a:pPr/>
              <a:t>54</a:t>
            </a:fld>
            <a:endParaRPr lang="en-US"/>
          </a:p>
        </p:txBody>
      </p:sp>
      <p:pic>
        <p:nvPicPr>
          <p:cNvPr id="8" name="Picture 7" descr="txp_fig"/>
          <p:cNvPicPr>
            <a:picLocks noChangeAspect="1"/>
          </p:cNvPicPr>
          <p:nvPr>
            <p:custDataLst>
              <p:tags r:id="rId1"/>
            </p:custDataLst>
          </p:nvPr>
        </p:nvPicPr>
        <p:blipFill>
          <a:blip r:embed="rId4" cstate="print"/>
          <a:stretch>
            <a:fillRect/>
          </a:stretch>
        </p:blipFill>
        <p:spPr bwMode="auto">
          <a:xfrm>
            <a:off x="1783381" y="4311913"/>
            <a:ext cx="6392197" cy="685800"/>
          </a:xfrm>
          <a:prstGeom prst="rect">
            <a:avLst/>
          </a:prstGeom>
          <a:noFill/>
          <a:ln/>
          <a:effectLst/>
        </p:spPr>
      </p:pic>
      <p:pic>
        <p:nvPicPr>
          <p:cNvPr id="10"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716571" y="999672"/>
            <a:ext cx="2973965" cy="22987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2" descr="txp_fig"/>
          <p:cNvPicPr>
            <a:picLocks noChangeAspect="1"/>
          </p:cNvPicPr>
          <p:nvPr>
            <p:custDataLst>
              <p:tags r:id="rId2"/>
            </p:custDataLst>
          </p:nvPr>
        </p:nvPicPr>
        <p:blipFill>
          <a:blip r:embed="rId6" cstate="print">
            <a:extLst>
              <a:ext uri="{28A0092B-C50C-407E-A947-70E740481C1C}">
                <a14:useLocalDpi xmlns:a14="http://schemas.microsoft.com/office/drawing/2010/main"/>
              </a:ext>
            </a:extLst>
          </a:blip>
          <a:stretch>
            <a:fillRect/>
          </a:stretch>
        </p:blipFill>
        <p:spPr bwMode="auto">
          <a:xfrm>
            <a:off x="436823" y="4340154"/>
            <a:ext cx="1195552" cy="334755"/>
          </a:xfrm>
          <a:prstGeom prst="rect">
            <a:avLst/>
          </a:prstGeom>
          <a:noFill/>
          <a:ln/>
          <a:effectLst/>
        </p:spPr>
      </p:pic>
      <p:grpSp>
        <p:nvGrpSpPr>
          <p:cNvPr id="7" name="Group 4">
            <a:extLst>
              <a:ext uri="{FF2B5EF4-FFF2-40B4-BE49-F238E27FC236}">
                <a16:creationId xmlns:a16="http://schemas.microsoft.com/office/drawing/2014/main" id="{FC05AC7D-E2BA-4E41-8EC1-144DD29C5589}"/>
              </a:ext>
            </a:extLst>
          </p:cNvPr>
          <p:cNvGrpSpPr>
            <a:grpSpLocks/>
          </p:cNvGrpSpPr>
          <p:nvPr/>
        </p:nvGrpSpPr>
        <p:grpSpPr bwMode="auto">
          <a:xfrm>
            <a:off x="8673884" y="3298389"/>
            <a:ext cx="3277005" cy="3372193"/>
            <a:chOff x="2400" y="1401"/>
            <a:chExt cx="1202" cy="1255"/>
          </a:xfrm>
        </p:grpSpPr>
        <p:sp>
          <p:nvSpPr>
            <p:cNvPr id="9" name="AutoShape 5">
              <a:extLst>
                <a:ext uri="{FF2B5EF4-FFF2-40B4-BE49-F238E27FC236}">
                  <a16:creationId xmlns:a16="http://schemas.microsoft.com/office/drawing/2014/main" id="{CBFA3719-31C0-4FBF-8A2E-0EA643B6620B}"/>
                </a:ext>
              </a:extLst>
            </p:cNvPr>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3200">
                <a:latin typeface="Calibri"/>
                <a:cs typeface="Calibri"/>
              </a:endParaRPr>
            </a:p>
          </p:txBody>
        </p:sp>
        <p:grpSp>
          <p:nvGrpSpPr>
            <p:cNvPr id="11" name="Group 6">
              <a:extLst>
                <a:ext uri="{FF2B5EF4-FFF2-40B4-BE49-F238E27FC236}">
                  <a16:creationId xmlns:a16="http://schemas.microsoft.com/office/drawing/2014/main" id="{F6B36F7C-C2EA-432F-8089-7317C0090319}"/>
                </a:ext>
              </a:extLst>
            </p:cNvPr>
            <p:cNvGrpSpPr>
              <a:grpSpLocks/>
            </p:cNvGrpSpPr>
            <p:nvPr/>
          </p:nvGrpSpPr>
          <p:grpSpPr bwMode="auto">
            <a:xfrm>
              <a:off x="2529" y="1617"/>
              <a:ext cx="1073" cy="361"/>
              <a:chOff x="1584" y="1680"/>
              <a:chExt cx="1997" cy="336"/>
            </a:xfrm>
          </p:grpSpPr>
          <p:sp>
            <p:nvSpPr>
              <p:cNvPr id="25" name="Line 7">
                <a:extLst>
                  <a:ext uri="{FF2B5EF4-FFF2-40B4-BE49-F238E27FC236}">
                    <a16:creationId xmlns:a16="http://schemas.microsoft.com/office/drawing/2014/main" id="{D2DA78A5-1FA0-4544-8515-FDBECE6B7931}"/>
                  </a:ext>
                </a:extLst>
              </p:cNvPr>
              <p:cNvSpPr>
                <a:spLocks noChangeShapeType="1"/>
              </p:cNvSpPr>
              <p:nvPr/>
            </p:nvSpPr>
            <p:spPr bwMode="auto">
              <a:xfrm flipH="1">
                <a:off x="1584" y="1680"/>
                <a:ext cx="1152" cy="336"/>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26" name="Line 8">
                <a:extLst>
                  <a:ext uri="{FF2B5EF4-FFF2-40B4-BE49-F238E27FC236}">
                    <a16:creationId xmlns:a16="http://schemas.microsoft.com/office/drawing/2014/main" id="{AD9721AE-D48F-4236-AD5E-11D0C51E156A}"/>
                  </a:ext>
                </a:extLst>
              </p:cNvPr>
              <p:cNvSpPr>
                <a:spLocks noChangeShapeType="1"/>
              </p:cNvSpPr>
              <p:nvPr/>
            </p:nvSpPr>
            <p:spPr bwMode="auto">
              <a:xfrm>
                <a:off x="2736" y="1680"/>
                <a:ext cx="845" cy="264"/>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27" name="Line 9">
                <a:extLst>
                  <a:ext uri="{FF2B5EF4-FFF2-40B4-BE49-F238E27FC236}">
                    <a16:creationId xmlns:a16="http://schemas.microsoft.com/office/drawing/2014/main" id="{04A0A858-7186-49E4-A6C7-BD9006B06DAD}"/>
                  </a:ext>
                </a:extLst>
              </p:cNvPr>
              <p:cNvSpPr>
                <a:spLocks noChangeShapeType="1"/>
              </p:cNvSpPr>
              <p:nvPr/>
            </p:nvSpPr>
            <p:spPr bwMode="auto">
              <a:xfrm flipH="1">
                <a:off x="2304" y="1680"/>
                <a:ext cx="432" cy="336"/>
              </a:xfrm>
              <a:prstGeom prst="line">
                <a:avLst/>
              </a:prstGeom>
              <a:noFill/>
              <a:ln w="25400">
                <a:solidFill>
                  <a:schemeClr val="tx1"/>
                </a:solidFill>
                <a:round/>
                <a:headEnd/>
                <a:tailEnd type="triangle" w="lg" len="lg"/>
              </a:ln>
            </p:spPr>
            <p:txBody>
              <a:bodyPr/>
              <a:lstStyle/>
              <a:p>
                <a:endParaRPr lang="en-US" sz="3200">
                  <a:latin typeface="Calibri"/>
                  <a:cs typeface="Calibri"/>
                </a:endParaRPr>
              </a:p>
            </p:txBody>
          </p:sp>
          <p:sp>
            <p:nvSpPr>
              <p:cNvPr id="28" name="Line 10">
                <a:extLst>
                  <a:ext uri="{FF2B5EF4-FFF2-40B4-BE49-F238E27FC236}">
                    <a16:creationId xmlns:a16="http://schemas.microsoft.com/office/drawing/2014/main" id="{A6443669-3C19-4088-93AF-9E385D804CB2}"/>
                  </a:ext>
                </a:extLst>
              </p:cNvPr>
              <p:cNvSpPr>
                <a:spLocks noChangeShapeType="1"/>
              </p:cNvSpPr>
              <p:nvPr/>
            </p:nvSpPr>
            <p:spPr bwMode="auto">
              <a:xfrm>
                <a:off x="2736" y="1680"/>
                <a:ext cx="432" cy="288"/>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grpSp>
        <p:grpSp>
          <p:nvGrpSpPr>
            <p:cNvPr id="12" name="Group 12">
              <a:extLst>
                <a:ext uri="{FF2B5EF4-FFF2-40B4-BE49-F238E27FC236}">
                  <a16:creationId xmlns:a16="http://schemas.microsoft.com/office/drawing/2014/main" id="{1EFD847C-D48D-468B-8647-1054D3FF7EAB}"/>
                </a:ext>
              </a:extLst>
            </p:cNvPr>
            <p:cNvGrpSpPr>
              <a:grpSpLocks/>
            </p:cNvGrpSpPr>
            <p:nvPr/>
          </p:nvGrpSpPr>
          <p:grpSpPr bwMode="auto">
            <a:xfrm>
              <a:off x="2400" y="2095"/>
              <a:ext cx="1057" cy="397"/>
              <a:chOff x="1536" y="2382"/>
              <a:chExt cx="1584" cy="642"/>
            </a:xfrm>
          </p:grpSpPr>
          <p:sp>
            <p:nvSpPr>
              <p:cNvPr id="21" name="Line 13">
                <a:extLst>
                  <a:ext uri="{FF2B5EF4-FFF2-40B4-BE49-F238E27FC236}">
                    <a16:creationId xmlns:a16="http://schemas.microsoft.com/office/drawing/2014/main" id="{256FD896-BEF3-41A5-B7AE-8C0C49912836}"/>
                  </a:ext>
                </a:extLst>
              </p:cNvPr>
              <p:cNvSpPr>
                <a:spLocks noChangeShapeType="1"/>
              </p:cNvSpPr>
              <p:nvPr/>
            </p:nvSpPr>
            <p:spPr bwMode="auto">
              <a:xfrm flipH="1">
                <a:off x="1536" y="2400"/>
                <a:ext cx="776" cy="624"/>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22" name="Line 14">
                <a:extLst>
                  <a:ext uri="{FF2B5EF4-FFF2-40B4-BE49-F238E27FC236}">
                    <a16:creationId xmlns:a16="http://schemas.microsoft.com/office/drawing/2014/main" id="{AA66642E-D585-425C-94D3-093B0DC036F7}"/>
                  </a:ext>
                </a:extLst>
              </p:cNvPr>
              <p:cNvSpPr>
                <a:spLocks noChangeShapeType="1"/>
              </p:cNvSpPr>
              <p:nvPr/>
            </p:nvSpPr>
            <p:spPr bwMode="auto">
              <a:xfrm>
                <a:off x="2312" y="2400"/>
                <a:ext cx="808" cy="624"/>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23" name="Line 15">
                <a:extLst>
                  <a:ext uri="{FF2B5EF4-FFF2-40B4-BE49-F238E27FC236}">
                    <a16:creationId xmlns:a16="http://schemas.microsoft.com/office/drawing/2014/main" id="{BD3CA2D1-4CCD-4641-B698-46FABA007192}"/>
                  </a:ext>
                </a:extLst>
              </p:cNvPr>
              <p:cNvSpPr>
                <a:spLocks noChangeShapeType="1"/>
              </p:cNvSpPr>
              <p:nvPr/>
            </p:nvSpPr>
            <p:spPr bwMode="auto">
              <a:xfrm flipH="1">
                <a:off x="2021" y="2382"/>
                <a:ext cx="291" cy="624"/>
              </a:xfrm>
              <a:prstGeom prst="line">
                <a:avLst/>
              </a:prstGeom>
              <a:noFill/>
              <a:ln w="25400">
                <a:solidFill>
                  <a:schemeClr val="bg1"/>
                </a:solidFill>
                <a:prstDash val="dash"/>
                <a:round/>
                <a:headEnd/>
                <a:tailEnd type="triangle" w="lg" len="lg"/>
              </a:ln>
            </p:spPr>
            <p:txBody>
              <a:bodyPr/>
              <a:lstStyle/>
              <a:p>
                <a:endParaRPr lang="en-US" sz="3200">
                  <a:latin typeface="Calibri"/>
                  <a:cs typeface="Calibri"/>
                </a:endParaRPr>
              </a:p>
            </p:txBody>
          </p:sp>
          <p:sp>
            <p:nvSpPr>
              <p:cNvPr id="24" name="Line 16">
                <a:extLst>
                  <a:ext uri="{FF2B5EF4-FFF2-40B4-BE49-F238E27FC236}">
                    <a16:creationId xmlns:a16="http://schemas.microsoft.com/office/drawing/2014/main" id="{CD7478C1-4778-4A60-951F-08AED128CAEC}"/>
                  </a:ext>
                </a:extLst>
              </p:cNvPr>
              <p:cNvSpPr>
                <a:spLocks noChangeShapeType="1"/>
              </p:cNvSpPr>
              <p:nvPr/>
            </p:nvSpPr>
            <p:spPr bwMode="auto">
              <a:xfrm>
                <a:off x="2312" y="2400"/>
                <a:ext cx="280" cy="624"/>
              </a:xfrm>
              <a:prstGeom prst="line">
                <a:avLst/>
              </a:prstGeom>
              <a:noFill/>
              <a:ln w="25400">
                <a:solidFill>
                  <a:schemeClr val="tx1"/>
                </a:solidFill>
                <a:round/>
                <a:headEnd/>
                <a:tailEnd type="triangle" w="lg" len="lg"/>
              </a:ln>
            </p:spPr>
            <p:txBody>
              <a:bodyPr/>
              <a:lstStyle/>
              <a:p>
                <a:endParaRPr lang="en-US" sz="3200" dirty="0">
                  <a:latin typeface="Calibri"/>
                  <a:cs typeface="Calibri"/>
                </a:endParaRPr>
              </a:p>
            </p:txBody>
          </p:sp>
        </p:grpSp>
        <p:sp>
          <p:nvSpPr>
            <p:cNvPr id="14" name="Text Box 17">
              <a:extLst>
                <a:ext uri="{FF2B5EF4-FFF2-40B4-BE49-F238E27FC236}">
                  <a16:creationId xmlns:a16="http://schemas.microsoft.com/office/drawing/2014/main" id="{647EED69-5265-438E-B077-5AE15B65C4AB}"/>
                </a:ext>
              </a:extLst>
            </p:cNvPr>
            <p:cNvSpPr txBox="1">
              <a:spLocks noChangeArrowheads="1"/>
            </p:cNvSpPr>
            <p:nvPr/>
          </p:nvSpPr>
          <p:spPr bwMode="auto">
            <a:xfrm>
              <a:off x="3044" y="1690"/>
              <a:ext cx="129" cy="191"/>
            </a:xfrm>
            <a:prstGeom prst="rect">
              <a:avLst/>
            </a:prstGeom>
            <a:noFill/>
            <a:ln w="9525">
              <a:noFill/>
              <a:miter lim="800000"/>
              <a:headEnd/>
              <a:tailEnd/>
            </a:ln>
          </p:spPr>
          <p:txBody>
            <a:bodyPr>
              <a:spAutoFit/>
            </a:bodyPr>
            <a:lstStyle/>
            <a:p>
              <a:pPr>
                <a:spcBef>
                  <a:spcPct val="50000"/>
                </a:spcBef>
              </a:pPr>
              <a:r>
                <a:rPr lang="en-US" sz="3200" dirty="0">
                  <a:latin typeface="Calibri"/>
                  <a:cs typeface="Calibri"/>
                </a:rPr>
                <a:t>a</a:t>
              </a:r>
            </a:p>
          </p:txBody>
        </p:sp>
        <p:sp>
          <p:nvSpPr>
            <p:cNvPr id="15" name="Text Box 18">
              <a:extLst>
                <a:ext uri="{FF2B5EF4-FFF2-40B4-BE49-F238E27FC236}">
                  <a16:creationId xmlns:a16="http://schemas.microsoft.com/office/drawing/2014/main" id="{527903AE-F2D1-4A0A-A7CB-1D11C1D8E84A}"/>
                </a:ext>
              </a:extLst>
            </p:cNvPr>
            <p:cNvSpPr txBox="1">
              <a:spLocks noChangeArrowheads="1"/>
            </p:cNvSpPr>
            <p:nvPr/>
          </p:nvSpPr>
          <p:spPr bwMode="auto">
            <a:xfrm>
              <a:off x="3216" y="1401"/>
              <a:ext cx="129" cy="191"/>
            </a:xfrm>
            <a:prstGeom prst="rect">
              <a:avLst/>
            </a:prstGeom>
            <a:noFill/>
            <a:ln w="9525">
              <a:noFill/>
              <a:miter lim="800000"/>
              <a:headEnd/>
              <a:tailEnd/>
            </a:ln>
          </p:spPr>
          <p:txBody>
            <a:bodyPr>
              <a:spAutoFit/>
            </a:bodyPr>
            <a:lstStyle/>
            <a:p>
              <a:pPr>
                <a:spcBef>
                  <a:spcPct val="50000"/>
                </a:spcBef>
              </a:pPr>
              <a:r>
                <a:rPr lang="en-US" sz="3200" dirty="0">
                  <a:solidFill>
                    <a:srgbClr val="0000FF"/>
                  </a:solidFill>
                  <a:latin typeface="Calibri"/>
                  <a:cs typeface="Calibri"/>
                </a:rPr>
                <a:t>s</a:t>
              </a:r>
            </a:p>
          </p:txBody>
        </p:sp>
        <p:sp>
          <p:nvSpPr>
            <p:cNvPr id="16" name="Text Box 19">
              <a:extLst>
                <a:ext uri="{FF2B5EF4-FFF2-40B4-BE49-F238E27FC236}">
                  <a16:creationId xmlns:a16="http://schemas.microsoft.com/office/drawing/2014/main" id="{A8E92757-BAF1-404E-BD3F-5926377CCC5F}"/>
                </a:ext>
              </a:extLst>
            </p:cNvPr>
            <p:cNvSpPr txBox="1">
              <a:spLocks noChangeArrowheads="1"/>
            </p:cNvSpPr>
            <p:nvPr/>
          </p:nvSpPr>
          <p:spPr bwMode="auto">
            <a:xfrm>
              <a:off x="2991" y="1926"/>
              <a:ext cx="559" cy="191"/>
            </a:xfrm>
            <a:prstGeom prst="rect">
              <a:avLst/>
            </a:prstGeom>
            <a:noFill/>
            <a:ln w="9525">
              <a:noFill/>
              <a:miter lim="800000"/>
              <a:headEnd/>
              <a:tailEnd/>
            </a:ln>
          </p:spPr>
          <p:txBody>
            <a:bodyPr>
              <a:spAutoFit/>
            </a:bodyPr>
            <a:lstStyle/>
            <a:p>
              <a:pPr>
                <a:spcBef>
                  <a:spcPct val="50000"/>
                </a:spcBef>
              </a:pPr>
              <a:r>
                <a:rPr lang="en-US" sz="3200" dirty="0">
                  <a:solidFill>
                    <a:srgbClr val="008000"/>
                  </a:solidFill>
                  <a:latin typeface="Calibri"/>
                  <a:cs typeface="Calibri"/>
                </a:rPr>
                <a:t>s, a</a:t>
              </a:r>
            </a:p>
          </p:txBody>
        </p:sp>
        <p:sp>
          <p:nvSpPr>
            <p:cNvPr id="17" name="Text Box 20">
              <a:extLst>
                <a:ext uri="{FF2B5EF4-FFF2-40B4-BE49-F238E27FC236}">
                  <a16:creationId xmlns:a16="http://schemas.microsoft.com/office/drawing/2014/main" id="{1D4706BC-7B1E-4F00-91EC-3C1FB259F9B8}"/>
                </a:ext>
              </a:extLst>
            </p:cNvPr>
            <p:cNvSpPr txBox="1">
              <a:spLocks noChangeArrowheads="1"/>
            </p:cNvSpPr>
            <p:nvPr/>
          </p:nvSpPr>
          <p:spPr bwMode="auto">
            <a:xfrm>
              <a:off x="2704" y="2289"/>
              <a:ext cx="504" cy="191"/>
            </a:xfrm>
            <a:prstGeom prst="rect">
              <a:avLst/>
            </a:prstGeom>
            <a:noFill/>
            <a:ln w="9525">
              <a:noFill/>
              <a:miter lim="800000"/>
              <a:headEnd/>
              <a:tailEnd/>
            </a:ln>
          </p:spPr>
          <p:txBody>
            <a:bodyPr>
              <a:spAutoFit/>
            </a:bodyPr>
            <a:lstStyle/>
            <a:p>
              <a:pPr>
                <a:spcBef>
                  <a:spcPct val="50000"/>
                </a:spcBef>
              </a:pPr>
              <a:r>
                <a:rPr lang="en-US" sz="3200" dirty="0" err="1">
                  <a:latin typeface="Calibri"/>
                  <a:cs typeface="Calibri"/>
                </a:rPr>
                <a:t>s,a,s</a:t>
              </a:r>
              <a:r>
                <a:rPr lang="ja-JP" altLang="en-US" sz="3200" dirty="0">
                  <a:latin typeface="Calibri"/>
                  <a:cs typeface="Calibri"/>
                </a:rPr>
                <a:t>’</a:t>
              </a:r>
              <a:endParaRPr lang="en-US" sz="3200" dirty="0">
                <a:latin typeface="Calibri"/>
                <a:cs typeface="Calibri"/>
              </a:endParaRPr>
            </a:p>
          </p:txBody>
        </p:sp>
        <p:sp>
          <p:nvSpPr>
            <p:cNvPr id="18" name="AutoShape 21">
              <a:extLst>
                <a:ext uri="{FF2B5EF4-FFF2-40B4-BE49-F238E27FC236}">
                  <a16:creationId xmlns:a16="http://schemas.microsoft.com/office/drawing/2014/main" id="{9C82D267-B342-4989-AFF4-8E302FCF6C47}"/>
                </a:ext>
              </a:extLst>
            </p:cNvPr>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3200">
                <a:latin typeface="Calibri"/>
                <a:cs typeface="Calibri"/>
              </a:endParaRPr>
            </a:p>
          </p:txBody>
        </p:sp>
        <p:sp>
          <p:nvSpPr>
            <p:cNvPr id="19" name="Text Box 22">
              <a:extLst>
                <a:ext uri="{FF2B5EF4-FFF2-40B4-BE49-F238E27FC236}">
                  <a16:creationId xmlns:a16="http://schemas.microsoft.com/office/drawing/2014/main" id="{879F352F-7A3D-4894-B218-6D5DD02DA5A1}"/>
                </a:ext>
              </a:extLst>
            </p:cNvPr>
            <p:cNvSpPr txBox="1">
              <a:spLocks noChangeArrowheads="1"/>
            </p:cNvSpPr>
            <p:nvPr/>
          </p:nvSpPr>
          <p:spPr bwMode="auto">
            <a:xfrm>
              <a:off x="3001" y="2465"/>
              <a:ext cx="331" cy="191"/>
            </a:xfrm>
            <a:prstGeom prst="rect">
              <a:avLst/>
            </a:prstGeom>
            <a:noFill/>
            <a:ln w="9525">
              <a:noFill/>
              <a:miter lim="800000"/>
              <a:headEnd/>
              <a:tailEnd/>
            </a:ln>
          </p:spPr>
          <p:txBody>
            <a:bodyPr wrap="square">
              <a:spAutoFit/>
            </a:bodyPr>
            <a:lstStyle/>
            <a:p>
              <a:pPr algn="r" rtl="1">
                <a:spcBef>
                  <a:spcPct val="50000"/>
                </a:spcBef>
              </a:pPr>
              <a:r>
                <a:rPr lang="en-US" sz="3200" dirty="0">
                  <a:solidFill>
                    <a:srgbClr val="0000FF"/>
                  </a:solidFill>
                  <a:latin typeface="Calibri"/>
                  <a:cs typeface="Calibri"/>
                </a:rPr>
                <a:t>s</a:t>
              </a:r>
              <a:r>
                <a:rPr lang="ja-JP" altLang="en-US" sz="3200" dirty="0">
                  <a:solidFill>
                    <a:srgbClr val="0000FF"/>
                  </a:solidFill>
                  <a:latin typeface="Calibri"/>
                  <a:cs typeface="Calibri"/>
                </a:rPr>
                <a:t>’</a:t>
              </a:r>
              <a:endParaRPr lang="en-US" sz="3200" dirty="0">
                <a:solidFill>
                  <a:srgbClr val="0000FF"/>
                </a:solidFill>
                <a:latin typeface="Calibri"/>
                <a:cs typeface="Calibri"/>
              </a:endParaRPr>
            </a:p>
          </p:txBody>
        </p:sp>
        <p:sp>
          <p:nvSpPr>
            <p:cNvPr id="20" name="Oval 11">
              <a:extLst>
                <a:ext uri="{FF2B5EF4-FFF2-40B4-BE49-F238E27FC236}">
                  <a16:creationId xmlns:a16="http://schemas.microsoft.com/office/drawing/2014/main" id="{3131023A-4D30-4B71-82ED-FB1133127B80}"/>
                </a:ext>
              </a:extLst>
            </p:cNvPr>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3200">
                <a:latin typeface="Calibri"/>
                <a:cs typeface="Calibri"/>
              </a:endParaRPr>
            </a:p>
          </p:txBody>
        </p:sp>
      </p:grpSp>
    </p:spTree>
    <p:extLst>
      <p:ext uri="{BB962C8B-B14F-4D97-AF65-F5344CB8AC3E}">
        <p14:creationId xmlns:p14="http://schemas.microsoft.com/office/powerpoint/2010/main" val="3086007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36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363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336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Computing Optimal Policy from Q-Values</a:t>
            </a:r>
          </a:p>
        </p:txBody>
      </p:sp>
      <p:sp>
        <p:nvSpPr>
          <p:cNvPr id="1733635" name="Rectangle 3"/>
          <p:cNvSpPr>
            <a:spLocks noGrp="1" noChangeArrowheads="1"/>
          </p:cNvSpPr>
          <p:nvPr>
            <p:ph idx="1"/>
          </p:nvPr>
        </p:nvSpPr>
        <p:spPr/>
        <p:txBody>
          <a:bodyPr/>
          <a:lstStyle/>
          <a:p>
            <a:r>
              <a:rPr lang="en-US" dirty="0"/>
              <a:t>Let’s imagine we </a:t>
            </a:r>
            <a:r>
              <a:rPr lang="en-US" dirty="0">
                <a:solidFill>
                  <a:schemeClr val="tx2"/>
                </a:solidFill>
              </a:rPr>
              <a:t>have</a:t>
            </a:r>
            <a:r>
              <a:rPr lang="en-US" dirty="0"/>
              <a:t> the optimal q-values:</a:t>
            </a:r>
          </a:p>
          <a:p>
            <a:endParaRPr lang="en-US" dirty="0"/>
          </a:p>
          <a:p>
            <a:r>
              <a:rPr lang="en-US" dirty="0"/>
              <a:t>How should we act?</a:t>
            </a:r>
          </a:p>
          <a:p>
            <a:pPr lvl="1"/>
            <a:r>
              <a:rPr lang="en-US" dirty="0"/>
              <a:t>Completely trivial to decide!</a:t>
            </a:r>
          </a:p>
          <a:p>
            <a:endParaRPr lang="en-US" dirty="0"/>
          </a:p>
          <a:p>
            <a:pPr lvl="1"/>
            <a:endParaRPr lang="en-US" dirty="0"/>
          </a:p>
          <a:p>
            <a:pPr lvl="1"/>
            <a:endParaRPr lang="en-US" dirty="0"/>
          </a:p>
          <a:p>
            <a:pPr lvl="1"/>
            <a:endParaRPr lang="en-US" dirty="0"/>
          </a:p>
          <a:p>
            <a:pPr lvl="1"/>
            <a:endParaRPr lang="en-US" dirty="0"/>
          </a:p>
          <a:p>
            <a:r>
              <a:rPr lang="en-US" dirty="0"/>
              <a:t>Important lesson: actions are easier to select from q-values than values!</a:t>
            </a:r>
          </a:p>
          <a:p>
            <a:pPr lvl="1"/>
            <a:endParaRPr lang="en-US" dirty="0"/>
          </a:p>
          <a:p>
            <a:pPr lvl="1"/>
            <a:endParaRPr lang="en-US" dirty="0"/>
          </a:p>
          <a:p>
            <a:pPr marL="274320" lvl="1" indent="0">
              <a:buNone/>
            </a:pPr>
            <a:endParaRPr lang="en-US" dirty="0"/>
          </a:p>
        </p:txBody>
      </p:sp>
      <p:sp>
        <p:nvSpPr>
          <p:cNvPr id="2" name="Slide Number Placeholder 1">
            <a:extLst>
              <a:ext uri="{FF2B5EF4-FFF2-40B4-BE49-F238E27FC236}">
                <a16:creationId xmlns:a16="http://schemas.microsoft.com/office/drawing/2014/main" id="{7B2A28D2-271A-D647-98E6-A84B68B01D88}"/>
              </a:ext>
            </a:extLst>
          </p:cNvPr>
          <p:cNvSpPr>
            <a:spLocks noGrp="1"/>
          </p:cNvSpPr>
          <p:nvPr>
            <p:ph type="sldNum" sz="quarter" idx="12"/>
          </p:nvPr>
        </p:nvSpPr>
        <p:spPr/>
        <p:txBody>
          <a:bodyPr/>
          <a:lstStyle/>
          <a:p>
            <a:fld id="{A2EF37A0-74FC-AB4F-AE4C-D9BFC6719E9F}" type="slidenum">
              <a:rPr lang="en-US" smtClean="0"/>
              <a:pPr/>
              <a:t>55</a:t>
            </a:fld>
            <a:endParaRPr lang="en-US"/>
          </a:p>
        </p:txBody>
      </p:sp>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391401" y="1292469"/>
            <a:ext cx="4557346" cy="3456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txp_fig"/>
          <p:cNvPicPr>
            <a:picLocks noChangeAspect="1"/>
          </p:cNvPicPr>
          <p:nvPr>
            <p:custDataLst>
              <p:tags r:id="rId1"/>
            </p:custDataLst>
          </p:nvPr>
        </p:nvPicPr>
        <p:blipFill>
          <a:blip r:embed="rId5" cstate="print"/>
          <a:stretch>
            <a:fillRect/>
          </a:stretch>
        </p:blipFill>
        <p:spPr bwMode="auto">
          <a:xfrm>
            <a:off x="2611054" y="3885209"/>
            <a:ext cx="2438928" cy="478221"/>
          </a:xfrm>
          <a:prstGeom prst="rect">
            <a:avLst/>
          </a:prstGeom>
          <a:noFill/>
          <a:ln/>
          <a:effectLst/>
        </p:spPr>
      </p:pic>
      <p:pic>
        <p:nvPicPr>
          <p:cNvPr id="12" name="Picture 11" descr="txp_fig"/>
          <p:cNvPicPr>
            <a:picLocks noChangeAspect="1"/>
          </p:cNvPicPr>
          <p:nvPr>
            <p:custDataLst>
              <p:tags r:id="rId2"/>
            </p:custDataLst>
          </p:nvPr>
        </p:nvPicPr>
        <p:blipFill>
          <a:blip r:embed="rId6" cstate="print">
            <a:extLst>
              <a:ext uri="{28A0092B-C50C-407E-A947-70E740481C1C}">
                <a14:useLocalDpi xmlns:a14="http://schemas.microsoft.com/office/drawing/2010/main"/>
              </a:ext>
            </a:extLst>
          </a:blip>
          <a:stretch>
            <a:fillRect/>
          </a:stretch>
        </p:blipFill>
        <p:spPr bwMode="auto">
          <a:xfrm>
            <a:off x="1225137" y="3872877"/>
            <a:ext cx="1195552" cy="334755"/>
          </a:xfrm>
          <a:prstGeom prst="rect">
            <a:avLst/>
          </a:prstGeom>
          <a:noFill/>
          <a:ln/>
          <a:effectLst/>
        </p:spPr>
      </p:pic>
      <p:sp>
        <p:nvSpPr>
          <p:cNvPr id="6" name="TextBox 5">
            <a:extLst>
              <a:ext uri="{FF2B5EF4-FFF2-40B4-BE49-F238E27FC236}">
                <a16:creationId xmlns:a16="http://schemas.microsoft.com/office/drawing/2014/main" id="{D5264942-68E5-8246-9F7A-4E84858139F0}"/>
              </a:ext>
            </a:extLst>
          </p:cNvPr>
          <p:cNvSpPr txBox="1"/>
          <p:nvPr/>
        </p:nvSpPr>
        <p:spPr>
          <a:xfrm>
            <a:off x="990009" y="6097075"/>
            <a:ext cx="9399181" cy="461665"/>
          </a:xfrm>
          <a:prstGeom prst="rect">
            <a:avLst/>
          </a:prstGeom>
          <a:noFill/>
        </p:spPr>
        <p:txBody>
          <a:bodyPr wrap="square" rtlCol="0">
            <a:spAutoFit/>
          </a:bodyPr>
          <a:lstStyle/>
          <a:p>
            <a:pPr algn="ctr"/>
            <a:r>
              <a:rPr lang="en-US" sz="2400" b="1" dirty="0">
                <a:solidFill>
                  <a:schemeClr val="tx2"/>
                </a:solidFill>
              </a:rPr>
              <a:t>So, how do we compute these state values and q-values?</a:t>
            </a:r>
          </a:p>
        </p:txBody>
      </p:sp>
    </p:spTree>
    <p:extLst>
      <p:ext uri="{BB962C8B-B14F-4D97-AF65-F5344CB8AC3E}">
        <p14:creationId xmlns:p14="http://schemas.microsoft.com/office/powerpoint/2010/main" val="11875865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36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36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3363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Bellman Equations</a:t>
            </a: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793875" y="1482917"/>
            <a:ext cx="8551863" cy="5142545"/>
          </a:xfrm>
          <a:prstGeom prst="rect">
            <a:avLst/>
          </a:prstGeom>
          <a:noFill/>
        </p:spPr>
      </p:pic>
      <p:sp>
        <p:nvSpPr>
          <p:cNvPr id="6" name="TextBox 5"/>
          <p:cNvSpPr txBox="1"/>
          <p:nvPr/>
        </p:nvSpPr>
        <p:spPr>
          <a:xfrm>
            <a:off x="4871850" y="2320640"/>
            <a:ext cx="5562600" cy="1938992"/>
          </a:xfrm>
          <a:prstGeom prst="rect">
            <a:avLst/>
          </a:prstGeom>
          <a:noFill/>
        </p:spPr>
        <p:txBody>
          <a:bodyPr wrap="square" rtlCol="0">
            <a:spAutoFit/>
          </a:bodyPr>
          <a:lstStyle/>
          <a:p>
            <a:r>
              <a:rPr lang="en-US" sz="2800" dirty="0">
                <a:latin typeface="Calibri" pitchFamily="34" charset="0"/>
              </a:rPr>
              <a:t>How to be optimal:</a:t>
            </a:r>
          </a:p>
          <a:p>
            <a:endParaRPr lang="en-US" dirty="0">
              <a:latin typeface="Calibri" pitchFamily="34" charset="0"/>
            </a:endParaRPr>
          </a:p>
          <a:p>
            <a:r>
              <a:rPr lang="en-US" sz="2800" dirty="0">
                <a:latin typeface="Calibri" pitchFamily="34" charset="0"/>
              </a:rPr>
              <a:t>    Step 1: Take correct first action</a:t>
            </a:r>
          </a:p>
          <a:p>
            <a:endParaRPr lang="en-US" dirty="0">
              <a:latin typeface="Calibri" pitchFamily="34" charset="0"/>
            </a:endParaRPr>
          </a:p>
          <a:p>
            <a:r>
              <a:rPr lang="en-US" sz="2800" dirty="0">
                <a:latin typeface="Calibri" pitchFamily="34" charset="0"/>
              </a:rPr>
              <a:t>    Step 2: Keep being optimal</a:t>
            </a:r>
          </a:p>
        </p:txBody>
      </p:sp>
      <p:sp>
        <p:nvSpPr>
          <p:cNvPr id="4" name="Slide Number Placeholder 3">
            <a:extLst>
              <a:ext uri="{FF2B5EF4-FFF2-40B4-BE49-F238E27FC236}">
                <a16:creationId xmlns:a16="http://schemas.microsoft.com/office/drawing/2014/main" id="{82F00D1A-49EC-D84E-904C-D45E61A0F037}"/>
              </a:ext>
            </a:extLst>
          </p:cNvPr>
          <p:cNvSpPr>
            <a:spLocks noGrp="1"/>
          </p:cNvSpPr>
          <p:nvPr>
            <p:ph type="sldNum" sz="quarter" idx="12"/>
          </p:nvPr>
        </p:nvSpPr>
        <p:spPr/>
        <p:txBody>
          <a:bodyPr/>
          <a:lstStyle/>
          <a:p>
            <a:fld id="{A2EF37A0-74FC-AB4F-AE4C-D9BFC6719E9F}" type="slidenum">
              <a:rPr lang="en-US" smtClean="0"/>
              <a:t>56</a:t>
            </a:fld>
            <a:endParaRPr lang="en-US"/>
          </a:p>
        </p:txBody>
      </p:sp>
    </p:spTree>
    <p:extLst>
      <p:ext uri="{BB962C8B-B14F-4D97-AF65-F5344CB8AC3E}">
        <p14:creationId xmlns:p14="http://schemas.microsoft.com/office/powerpoint/2010/main" val="272640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Bellman Equations: The Value of A State</a:t>
            </a:r>
          </a:p>
        </p:txBody>
      </p:sp>
      <p:sp>
        <p:nvSpPr>
          <p:cNvPr id="3" name="Content Placeholder 2"/>
          <p:cNvSpPr>
            <a:spLocks noGrp="1"/>
          </p:cNvSpPr>
          <p:nvPr>
            <p:ph idx="1"/>
          </p:nvPr>
        </p:nvSpPr>
        <p:spPr/>
        <p:txBody>
          <a:bodyPr/>
          <a:lstStyle/>
          <a:p>
            <a:r>
              <a:rPr lang="en-US" dirty="0"/>
              <a:t>Fundamental operation: compute the (</a:t>
            </a:r>
            <a:r>
              <a:rPr lang="en-US" dirty="0" err="1">
                <a:solidFill>
                  <a:schemeClr val="tx2"/>
                </a:solidFill>
              </a:rPr>
              <a:t>expectimax</a:t>
            </a:r>
            <a:r>
              <a:rPr lang="en-US" dirty="0"/>
              <a:t>) value of a state</a:t>
            </a:r>
          </a:p>
          <a:p>
            <a:pPr lvl="1"/>
            <a:r>
              <a:rPr lang="en-US" dirty="0"/>
              <a:t>Expected utility under optimal action</a:t>
            </a:r>
          </a:p>
          <a:p>
            <a:pPr lvl="1"/>
            <a:r>
              <a:rPr lang="en-US" dirty="0"/>
              <a:t>Average sum of (discounted) rewards</a:t>
            </a:r>
          </a:p>
          <a:p>
            <a:r>
              <a:rPr lang="en-US" dirty="0"/>
              <a:t>Recursive definition of value:</a:t>
            </a:r>
          </a:p>
        </p:txBody>
      </p:sp>
      <p:pic>
        <p:nvPicPr>
          <p:cNvPr id="52" name="Picture 51" descr="txp_fig"/>
          <p:cNvPicPr>
            <a:picLocks noChangeAspect="1"/>
          </p:cNvPicPr>
          <p:nvPr>
            <p:custDataLst>
              <p:tags r:id="rId1"/>
            </p:custDataLst>
          </p:nvPr>
        </p:nvPicPr>
        <p:blipFill>
          <a:blip r:embed="rId5" cstate="print">
            <a:extLst>
              <a:ext uri="{28A0092B-C50C-407E-A947-70E740481C1C}">
                <a14:useLocalDpi xmlns:a14="http://schemas.microsoft.com/office/drawing/2010/main"/>
              </a:ext>
            </a:extLst>
          </a:blip>
          <a:stretch>
            <a:fillRect/>
          </a:stretch>
        </p:blipFill>
        <p:spPr bwMode="auto">
          <a:xfrm>
            <a:off x="1370835" y="3641655"/>
            <a:ext cx="3078105" cy="405370"/>
          </a:xfrm>
          <a:prstGeom prst="rect">
            <a:avLst/>
          </a:prstGeom>
          <a:noFill/>
          <a:ln/>
          <a:effectLst/>
        </p:spPr>
      </p:pic>
      <p:pic>
        <p:nvPicPr>
          <p:cNvPr id="48" name="Picture 47" descr="txp_fig"/>
          <p:cNvPicPr>
            <a:picLocks noChangeAspect="1"/>
          </p:cNvPicPr>
          <p:nvPr>
            <p:custDataLst>
              <p:tags r:id="rId2"/>
            </p:custDataLst>
          </p:nvPr>
        </p:nvPicPr>
        <p:blipFill>
          <a:blip r:embed="rId6" cstate="print"/>
          <a:stretch>
            <a:fillRect/>
          </a:stretch>
        </p:blipFill>
        <p:spPr bwMode="auto">
          <a:xfrm>
            <a:off x="1371443" y="5025955"/>
            <a:ext cx="6950388" cy="690805"/>
          </a:xfrm>
          <a:prstGeom prst="rect">
            <a:avLst/>
          </a:prstGeom>
          <a:noFill/>
          <a:ln/>
          <a:effectLst/>
        </p:spPr>
      </p:pic>
      <p:pic>
        <p:nvPicPr>
          <p:cNvPr id="47" name="Picture 46" descr="txp_fig"/>
          <p:cNvPicPr>
            <a:picLocks noChangeAspect="1"/>
          </p:cNvPicPr>
          <p:nvPr>
            <p:custDataLst>
              <p:tags r:id="rId3"/>
            </p:custDataLst>
          </p:nvPr>
        </p:nvPicPr>
        <p:blipFill>
          <a:blip r:embed="rId7" cstate="print"/>
          <a:stretch>
            <a:fillRect/>
          </a:stretch>
        </p:blipFill>
        <p:spPr bwMode="auto">
          <a:xfrm>
            <a:off x="1378073" y="4284592"/>
            <a:ext cx="5556003" cy="593269"/>
          </a:xfrm>
          <a:prstGeom prst="rect">
            <a:avLst/>
          </a:prstGeom>
          <a:noFill/>
          <a:ln/>
          <a:effectLst/>
        </p:spPr>
      </p:pic>
      <p:grpSp>
        <p:nvGrpSpPr>
          <p:cNvPr id="27" name="Group 4"/>
          <p:cNvGrpSpPr>
            <a:grpSpLocks/>
          </p:cNvGrpSpPr>
          <p:nvPr/>
        </p:nvGrpSpPr>
        <p:grpSpPr bwMode="auto">
          <a:xfrm>
            <a:off x="8229600" y="2133600"/>
            <a:ext cx="3048000" cy="2754586"/>
            <a:chOff x="2400" y="1401"/>
            <a:chExt cx="1392" cy="1258"/>
          </a:xfrm>
        </p:grpSpPr>
        <p:sp>
          <p:nvSpPr>
            <p:cNvPr id="28"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p>
          </p:txBody>
        </p:sp>
        <p:grpSp>
          <p:nvGrpSpPr>
            <p:cNvPr id="29" name="Group 6"/>
            <p:cNvGrpSpPr>
              <a:grpSpLocks/>
            </p:cNvGrpSpPr>
            <p:nvPr/>
          </p:nvGrpSpPr>
          <p:grpSpPr bwMode="auto">
            <a:xfrm>
              <a:off x="2529" y="1617"/>
              <a:ext cx="1263" cy="361"/>
              <a:chOff x="1584" y="1680"/>
              <a:chExt cx="2352" cy="336"/>
            </a:xfrm>
          </p:grpSpPr>
          <p:sp>
            <p:nvSpPr>
              <p:cNvPr id="42" name="Line 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sz="2400"/>
              </a:p>
            </p:txBody>
          </p:sp>
          <p:sp>
            <p:nvSpPr>
              <p:cNvPr id="43" name="Line 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sz="2400"/>
              </a:p>
            </p:txBody>
          </p:sp>
          <p:sp>
            <p:nvSpPr>
              <p:cNvPr id="44" name="Line 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sz="2400"/>
              </a:p>
            </p:txBody>
          </p:sp>
          <p:sp>
            <p:nvSpPr>
              <p:cNvPr id="45" name="Line 1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sz="2400"/>
              </a:p>
            </p:txBody>
          </p:sp>
        </p:grpSp>
        <p:sp>
          <p:nvSpPr>
            <p:cNvPr id="30"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p>
          </p:txBody>
        </p:sp>
        <p:grpSp>
          <p:nvGrpSpPr>
            <p:cNvPr id="31" name="Group 12"/>
            <p:cNvGrpSpPr>
              <a:grpSpLocks/>
            </p:cNvGrpSpPr>
            <p:nvPr/>
          </p:nvGrpSpPr>
          <p:grpSpPr bwMode="auto">
            <a:xfrm>
              <a:off x="2400" y="2107"/>
              <a:ext cx="1057" cy="386"/>
              <a:chOff x="1536" y="2400"/>
              <a:chExt cx="1584" cy="624"/>
            </a:xfrm>
          </p:grpSpPr>
          <p:sp>
            <p:nvSpPr>
              <p:cNvPr id="38"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p>
            </p:txBody>
          </p:sp>
          <p:sp>
            <p:nvSpPr>
              <p:cNvPr id="39"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p>
            </p:txBody>
          </p:sp>
          <p:sp>
            <p:nvSpPr>
              <p:cNvPr id="40"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p>
            </p:txBody>
          </p:sp>
          <p:sp>
            <p:nvSpPr>
              <p:cNvPr id="41"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p>
            </p:txBody>
          </p:sp>
        </p:grpSp>
        <p:sp>
          <p:nvSpPr>
            <p:cNvPr id="32" name="Text Box 17"/>
            <p:cNvSpPr txBox="1">
              <a:spLocks noChangeArrowheads="1"/>
            </p:cNvSpPr>
            <p:nvPr/>
          </p:nvSpPr>
          <p:spPr bwMode="auto">
            <a:xfrm>
              <a:off x="3071" y="1680"/>
              <a:ext cx="129" cy="211"/>
            </a:xfrm>
            <a:prstGeom prst="rect">
              <a:avLst/>
            </a:prstGeom>
            <a:noFill/>
            <a:ln w="9525">
              <a:noFill/>
              <a:miter lim="800000"/>
              <a:headEnd/>
              <a:tailEnd/>
            </a:ln>
          </p:spPr>
          <p:txBody>
            <a:bodyPr>
              <a:spAutoFit/>
            </a:bodyPr>
            <a:lstStyle/>
            <a:p>
              <a:pPr>
                <a:spcBef>
                  <a:spcPct val="50000"/>
                </a:spcBef>
              </a:pPr>
              <a:r>
                <a:rPr lang="en-US" sz="2400" dirty="0"/>
                <a:t>a</a:t>
              </a:r>
            </a:p>
          </p:txBody>
        </p:sp>
        <p:sp>
          <p:nvSpPr>
            <p:cNvPr id="33"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rPr>
                <a:t>s</a:t>
              </a:r>
            </a:p>
          </p:txBody>
        </p:sp>
        <p:sp>
          <p:nvSpPr>
            <p:cNvPr id="34"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rPr>
                <a:t>s, a</a:t>
              </a:r>
            </a:p>
          </p:txBody>
        </p:sp>
        <p:sp>
          <p:nvSpPr>
            <p:cNvPr id="35" name="Text Box 20"/>
            <p:cNvSpPr txBox="1">
              <a:spLocks noChangeArrowheads="1"/>
            </p:cNvSpPr>
            <p:nvPr/>
          </p:nvSpPr>
          <p:spPr bwMode="auto">
            <a:xfrm>
              <a:off x="2609" y="2261"/>
              <a:ext cx="504" cy="211"/>
            </a:xfrm>
            <a:prstGeom prst="rect">
              <a:avLst/>
            </a:prstGeom>
            <a:noFill/>
            <a:ln w="9525">
              <a:noFill/>
              <a:miter lim="800000"/>
              <a:headEnd/>
              <a:tailEnd/>
            </a:ln>
          </p:spPr>
          <p:txBody>
            <a:bodyPr>
              <a:spAutoFit/>
            </a:bodyPr>
            <a:lstStyle/>
            <a:p>
              <a:pPr>
                <a:spcBef>
                  <a:spcPct val="50000"/>
                </a:spcBef>
              </a:pPr>
              <a:r>
                <a:rPr lang="en-US" sz="2400" dirty="0" err="1"/>
                <a:t>s,a,s</a:t>
              </a:r>
              <a:r>
                <a:rPr lang="ja-JP" altLang="en-US" sz="2400"/>
                <a:t>’</a:t>
              </a:r>
              <a:endParaRPr lang="en-US" sz="2400" dirty="0"/>
            </a:p>
          </p:txBody>
        </p:sp>
        <p:sp>
          <p:nvSpPr>
            <p:cNvPr id="36"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p>
          </p:txBody>
        </p:sp>
        <p:sp>
          <p:nvSpPr>
            <p:cNvPr id="37"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rPr>
                <a:t>s</a:t>
              </a:r>
              <a:r>
                <a:rPr lang="ja-JP" altLang="en-US" sz="2400">
                  <a:solidFill>
                    <a:srgbClr val="0000FF"/>
                  </a:solidFill>
                </a:rPr>
                <a:t>’</a:t>
              </a:r>
              <a:endParaRPr lang="en-US" sz="2400" dirty="0">
                <a:solidFill>
                  <a:srgbClr val="0000FF"/>
                </a:solidFill>
              </a:endParaRPr>
            </a:p>
          </p:txBody>
        </p:sp>
      </p:grpSp>
      <p:sp>
        <p:nvSpPr>
          <p:cNvPr id="6" name="Slide Number Placeholder 5">
            <a:extLst>
              <a:ext uri="{FF2B5EF4-FFF2-40B4-BE49-F238E27FC236}">
                <a16:creationId xmlns:a16="http://schemas.microsoft.com/office/drawing/2014/main" id="{F3D94F97-F54E-8F4E-98D9-2993AA8ED233}"/>
              </a:ext>
            </a:extLst>
          </p:cNvPr>
          <p:cNvSpPr>
            <a:spLocks noGrp="1"/>
          </p:cNvSpPr>
          <p:nvPr>
            <p:ph type="sldNum" sz="quarter" idx="12"/>
          </p:nvPr>
        </p:nvSpPr>
        <p:spPr/>
        <p:txBody>
          <a:bodyPr/>
          <a:lstStyle/>
          <a:p>
            <a:fld id="{A2EF37A0-74FC-AB4F-AE4C-D9BFC6719E9F}" type="slidenum">
              <a:rPr lang="en-US" smtClean="0"/>
              <a:t>57</a:t>
            </a:fld>
            <a:endParaRPr lang="en-US"/>
          </a:p>
        </p:txBody>
      </p:sp>
    </p:spTree>
    <p:extLst>
      <p:ext uri="{BB962C8B-B14F-4D97-AF65-F5344CB8AC3E}">
        <p14:creationId xmlns:p14="http://schemas.microsoft.com/office/powerpoint/2010/main" val="342140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Racing Search Tree</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4743362" y="1295400"/>
            <a:ext cx="928190" cy="610285"/>
          </a:xfrm>
          <a:prstGeom prst="rect">
            <a:avLst/>
          </a:prstGeom>
          <a:noFill/>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9654642" y="3124200"/>
            <a:ext cx="1014614" cy="639346"/>
          </a:xfrm>
          <a:prstGeom prst="rect">
            <a:avLst/>
          </a:prstGeom>
          <a:noFill/>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10824561" y="4941332"/>
            <a:ext cx="984797" cy="697468"/>
          </a:xfrm>
          <a:prstGeom prst="rect">
            <a:avLst/>
          </a:prstGeom>
          <a:noFill/>
        </p:spPr>
      </p:pic>
      <p:sp>
        <p:nvSpPr>
          <p:cNvPr id="8" name="Oval 7"/>
          <p:cNvSpPr/>
          <p:nvPr/>
        </p:nvSpPr>
        <p:spPr>
          <a:xfrm>
            <a:off x="17706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904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5" idx="2"/>
            <a:endCxn id="9" idx="1"/>
          </p:cNvCxnSpPr>
          <p:nvPr/>
        </p:nvCxnSpPr>
        <p:spPr>
          <a:xfrm>
            <a:off x="5207457" y="1905685"/>
            <a:ext cx="2627658" cy="3487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8" idx="7"/>
          </p:cNvCxnSpPr>
          <p:nvPr/>
        </p:nvCxnSpPr>
        <p:spPr>
          <a:xfrm flipH="1">
            <a:off x="2030841" y="1905685"/>
            <a:ext cx="3176616" cy="3487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5566004" y="3124200"/>
            <a:ext cx="928190" cy="610285"/>
          </a:xfrm>
          <a:prstGeom prst="rect">
            <a:avLst/>
          </a:prstGeom>
          <a:noFill/>
        </p:spPr>
      </p:pic>
      <p:cxnSp>
        <p:nvCxnSpPr>
          <p:cNvPr id="17" name="Straight Arrow Connector 16"/>
          <p:cNvCxnSpPr>
            <a:stCxn id="9" idx="4"/>
            <a:endCxn id="16" idx="0"/>
          </p:cNvCxnSpPr>
          <p:nvPr/>
        </p:nvCxnSpPr>
        <p:spPr>
          <a:xfrm flipH="1">
            <a:off x="6030099" y="2514600"/>
            <a:ext cx="1912779" cy="609600"/>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4"/>
            <a:endCxn id="6" idx="0"/>
          </p:cNvCxnSpPr>
          <p:nvPr/>
        </p:nvCxnSpPr>
        <p:spPr>
          <a:xfrm>
            <a:off x="7942878" y="2514600"/>
            <a:ext cx="2219072" cy="609600"/>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1451204" y="3123515"/>
            <a:ext cx="928190" cy="610285"/>
          </a:xfrm>
          <a:prstGeom prst="rect">
            <a:avLst/>
          </a:prstGeom>
          <a:noFill/>
        </p:spPr>
      </p:pic>
      <p:cxnSp>
        <p:nvCxnSpPr>
          <p:cNvPr id="26" name="Straight Arrow Connector 25"/>
          <p:cNvCxnSpPr>
            <a:stCxn id="8" idx="4"/>
            <a:endCxn id="25" idx="0"/>
          </p:cNvCxnSpPr>
          <p:nvPr/>
        </p:nvCxnSpPr>
        <p:spPr>
          <a:xfrm flipH="1">
            <a:off x="1915299" y="2514600"/>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2872842" y="5029200"/>
            <a:ext cx="1014614" cy="639346"/>
          </a:xfrm>
          <a:prstGeom prst="rect">
            <a:avLst/>
          </a:prstGeom>
          <a:noFill/>
        </p:spPr>
      </p:pic>
      <p:sp>
        <p:nvSpPr>
          <p:cNvPr id="30" name="Oval 29"/>
          <p:cNvSpPr/>
          <p:nvPr/>
        </p:nvSpPr>
        <p:spPr>
          <a:xfrm>
            <a:off x="76452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800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stCxn id="25" idx="2"/>
            <a:endCxn id="31" idx="1"/>
          </p:cNvCxnSpPr>
          <p:nvPr/>
        </p:nvCxnSpPr>
        <p:spPr>
          <a:xfrm>
            <a:off x="1915299" y="3733800"/>
            <a:ext cx="909378" cy="4249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5" idx="2"/>
            <a:endCxn id="30" idx="7"/>
          </p:cNvCxnSpPr>
          <p:nvPr/>
        </p:nvCxnSpPr>
        <p:spPr>
          <a:xfrm flipH="1">
            <a:off x="1024683"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2060804" y="5029200"/>
            <a:ext cx="928190" cy="610285"/>
          </a:xfrm>
          <a:prstGeom prst="rect">
            <a:avLst/>
          </a:prstGeom>
          <a:noFill/>
        </p:spPr>
      </p:pic>
      <p:cxnSp>
        <p:nvCxnSpPr>
          <p:cNvPr id="35" name="Straight Arrow Connector 34"/>
          <p:cNvCxnSpPr>
            <a:stCxn id="31" idx="4"/>
            <a:endCxn id="34" idx="0"/>
          </p:cNvCxnSpPr>
          <p:nvPr/>
        </p:nvCxnSpPr>
        <p:spPr>
          <a:xfrm flipH="1">
            <a:off x="2524899" y="4418915"/>
            <a:ext cx="407541"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4"/>
            <a:endCxn id="29" idx="0"/>
          </p:cNvCxnSpPr>
          <p:nvPr/>
        </p:nvCxnSpPr>
        <p:spPr>
          <a:xfrm>
            <a:off x="2932440" y="4418915"/>
            <a:ext cx="44771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460604" y="5027830"/>
            <a:ext cx="928190" cy="610285"/>
          </a:xfrm>
          <a:prstGeom prst="rect">
            <a:avLst/>
          </a:prstGeom>
          <a:noFill/>
        </p:spPr>
      </p:pic>
      <p:cxnSp>
        <p:nvCxnSpPr>
          <p:cNvPr id="38" name="Straight Arrow Connector 37"/>
          <p:cNvCxnSpPr>
            <a:stCxn id="30" idx="4"/>
            <a:endCxn id="37" idx="0"/>
          </p:cNvCxnSpPr>
          <p:nvPr/>
        </p:nvCxnSpPr>
        <p:spPr>
          <a:xfrm>
            <a:off x="916920"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4863762"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p:cNvCxnSpPr>
            <a:endCxn id="53" idx="7"/>
          </p:cNvCxnSpPr>
          <p:nvPr/>
        </p:nvCxnSpPr>
        <p:spPr>
          <a:xfrm flipH="1">
            <a:off x="5123925"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0"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4559846" y="5027830"/>
            <a:ext cx="928190" cy="610285"/>
          </a:xfrm>
          <a:prstGeom prst="rect">
            <a:avLst/>
          </a:prstGeom>
          <a:noFill/>
        </p:spPr>
      </p:pic>
      <p:cxnSp>
        <p:nvCxnSpPr>
          <p:cNvPr id="61" name="Straight Arrow Connector 60"/>
          <p:cNvCxnSpPr>
            <a:stCxn id="53" idx="4"/>
            <a:endCxn id="60" idx="0"/>
          </p:cNvCxnSpPr>
          <p:nvPr/>
        </p:nvCxnSpPr>
        <p:spPr>
          <a:xfrm>
            <a:off x="5016162"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4"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6987642" y="5029200"/>
            <a:ext cx="1014614" cy="639346"/>
          </a:xfrm>
          <a:prstGeom prst="rect">
            <a:avLst/>
          </a:prstGeom>
          <a:noFill/>
        </p:spPr>
      </p:pic>
      <p:sp>
        <p:nvSpPr>
          <p:cNvPr id="65" name="Oval 64"/>
          <p:cNvSpPr/>
          <p:nvPr/>
        </p:nvSpPr>
        <p:spPr>
          <a:xfrm>
            <a:off x="68948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a:stCxn id="16" idx="2"/>
            <a:endCxn id="65" idx="1"/>
          </p:cNvCxnSpPr>
          <p:nvPr/>
        </p:nvCxnSpPr>
        <p:spPr>
          <a:xfrm>
            <a:off x="6030099" y="3734485"/>
            <a:ext cx="909378" cy="42426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7"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6175604" y="5029200"/>
            <a:ext cx="928190" cy="610285"/>
          </a:xfrm>
          <a:prstGeom prst="rect">
            <a:avLst/>
          </a:prstGeom>
          <a:noFill/>
        </p:spPr>
      </p:pic>
      <p:cxnSp>
        <p:nvCxnSpPr>
          <p:cNvPr id="68" name="Straight Arrow Connector 67"/>
          <p:cNvCxnSpPr>
            <a:stCxn id="65" idx="4"/>
            <a:endCxn id="67" idx="0"/>
          </p:cNvCxnSpPr>
          <p:nvPr/>
        </p:nvCxnSpPr>
        <p:spPr>
          <a:xfrm flipH="1">
            <a:off x="6639699" y="4418915"/>
            <a:ext cx="407541"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4"/>
            <a:endCxn id="64" idx="0"/>
          </p:cNvCxnSpPr>
          <p:nvPr/>
        </p:nvCxnSpPr>
        <p:spPr>
          <a:xfrm>
            <a:off x="7047240" y="4418915"/>
            <a:ext cx="44771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9045042" y="5028515"/>
            <a:ext cx="1014614" cy="639346"/>
          </a:xfrm>
          <a:prstGeom prst="rect">
            <a:avLst/>
          </a:prstGeom>
          <a:noFill/>
        </p:spPr>
      </p:pic>
      <p:sp>
        <p:nvSpPr>
          <p:cNvPr id="72" name="Oval 71"/>
          <p:cNvSpPr/>
          <p:nvPr/>
        </p:nvSpPr>
        <p:spPr>
          <a:xfrm>
            <a:off x="8952240" y="411343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a:stCxn id="6" idx="2"/>
            <a:endCxn id="72" idx="7"/>
          </p:cNvCxnSpPr>
          <p:nvPr/>
        </p:nvCxnSpPr>
        <p:spPr>
          <a:xfrm flipH="1">
            <a:off x="9212403" y="3763546"/>
            <a:ext cx="949547" cy="394521"/>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4"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8233004" y="5028515"/>
            <a:ext cx="928190" cy="610285"/>
          </a:xfrm>
          <a:prstGeom prst="rect">
            <a:avLst/>
          </a:prstGeom>
          <a:noFill/>
        </p:spPr>
      </p:pic>
      <p:cxnSp>
        <p:nvCxnSpPr>
          <p:cNvPr id="75" name="Straight Arrow Connector 74"/>
          <p:cNvCxnSpPr>
            <a:stCxn id="72" idx="4"/>
            <a:endCxn id="74" idx="0"/>
          </p:cNvCxnSpPr>
          <p:nvPr/>
        </p:nvCxnSpPr>
        <p:spPr>
          <a:xfrm flipH="1">
            <a:off x="8697099" y="4418230"/>
            <a:ext cx="407541"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2" idx="4"/>
            <a:endCxn id="71" idx="0"/>
          </p:cNvCxnSpPr>
          <p:nvPr/>
        </p:nvCxnSpPr>
        <p:spPr>
          <a:xfrm>
            <a:off x="9104640" y="4418230"/>
            <a:ext cx="447710"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1119941"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a:stCxn id="6" idx="2"/>
            <a:endCxn id="79" idx="1"/>
          </p:cNvCxnSpPr>
          <p:nvPr/>
        </p:nvCxnSpPr>
        <p:spPr>
          <a:xfrm>
            <a:off x="10161950" y="3763546"/>
            <a:ext cx="1002628" cy="395206"/>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4"/>
          </p:cNvCxnSpPr>
          <p:nvPr/>
        </p:nvCxnSpPr>
        <p:spPr>
          <a:xfrm>
            <a:off x="11272341" y="4418915"/>
            <a:ext cx="7779" cy="60891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400F60F-1A95-874E-B5BF-BEB28B8ACF8B}"/>
              </a:ext>
            </a:extLst>
          </p:cNvPr>
          <p:cNvSpPr>
            <a:spLocks noGrp="1"/>
          </p:cNvSpPr>
          <p:nvPr>
            <p:ph type="sldNum" sz="quarter" idx="12"/>
          </p:nvPr>
        </p:nvSpPr>
        <p:spPr/>
        <p:txBody>
          <a:bodyPr/>
          <a:lstStyle/>
          <a:p>
            <a:fld id="{A2EF37A0-74FC-AB4F-AE4C-D9BFC6719E9F}" type="slidenum">
              <a:rPr lang="en-US" smtClean="0"/>
              <a:t>58</a:t>
            </a:fld>
            <a:endParaRPr lang="en-US"/>
          </a:p>
        </p:txBody>
      </p:sp>
    </p:spTree>
    <p:extLst>
      <p:ext uri="{BB962C8B-B14F-4D97-AF65-F5344CB8AC3E}">
        <p14:creationId xmlns:p14="http://schemas.microsoft.com/office/powerpoint/2010/main" val="37652023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Racing Search Tree</a:t>
            </a:r>
          </a:p>
        </p:txBody>
      </p:sp>
      <p:pic>
        <p:nvPicPr>
          <p:cNvPr id="45" name="Picture 44" descr="RacingSubTre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0" y="3352800"/>
            <a:ext cx="5803005" cy="2822260"/>
          </a:xfrm>
          <a:prstGeom prst="rect">
            <a:avLst/>
          </a:prstGeom>
        </p:spPr>
      </p:pic>
      <p:grpSp>
        <p:nvGrpSpPr>
          <p:cNvPr id="44" name="Group 43"/>
          <p:cNvGrpSpPr/>
          <p:nvPr/>
        </p:nvGrpSpPr>
        <p:grpSpPr>
          <a:xfrm>
            <a:off x="2982141" y="1447800"/>
            <a:ext cx="6237200" cy="2286000"/>
            <a:chOff x="460604" y="1295400"/>
            <a:chExt cx="11931837" cy="4373146"/>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743363" y="1295400"/>
              <a:ext cx="928189" cy="610285"/>
            </a:xfrm>
            <a:prstGeom prst="rect">
              <a:avLst/>
            </a:prstGeom>
            <a:noFill/>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10212034" y="3124200"/>
              <a:ext cx="1014614" cy="639346"/>
            </a:xfrm>
            <a:prstGeom prst="rect">
              <a:avLst/>
            </a:prstGeom>
            <a:noFill/>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11407647" y="4941332"/>
              <a:ext cx="984794" cy="697467"/>
            </a:xfrm>
            <a:prstGeom prst="rect">
              <a:avLst/>
            </a:prstGeom>
            <a:noFill/>
          </p:spPr>
        </p:pic>
        <p:sp>
          <p:nvSpPr>
            <p:cNvPr id="8" name="Oval 7"/>
            <p:cNvSpPr/>
            <p:nvPr/>
          </p:nvSpPr>
          <p:spPr>
            <a:xfrm>
              <a:off x="17706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53453" y="2209801"/>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5" idx="2"/>
              <a:endCxn id="9" idx="1"/>
            </p:cNvCxnSpPr>
            <p:nvPr/>
          </p:nvCxnSpPr>
          <p:spPr>
            <a:xfrm>
              <a:off x="5207456" y="1905685"/>
              <a:ext cx="2990634" cy="3487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8" idx="7"/>
            </p:cNvCxnSpPr>
            <p:nvPr/>
          </p:nvCxnSpPr>
          <p:spPr>
            <a:xfrm flipH="1">
              <a:off x="2030841" y="1905685"/>
              <a:ext cx="3176616" cy="3487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5566004" y="3124200"/>
              <a:ext cx="928189" cy="610285"/>
            </a:xfrm>
            <a:prstGeom prst="rect">
              <a:avLst/>
            </a:prstGeom>
            <a:noFill/>
          </p:spPr>
        </p:pic>
        <p:cxnSp>
          <p:nvCxnSpPr>
            <p:cNvPr id="17" name="Straight Arrow Connector 16"/>
            <p:cNvCxnSpPr>
              <a:stCxn id="9" idx="4"/>
              <a:endCxn id="16" idx="0"/>
            </p:cNvCxnSpPr>
            <p:nvPr/>
          </p:nvCxnSpPr>
          <p:spPr>
            <a:xfrm flipH="1">
              <a:off x="6030098" y="2514601"/>
              <a:ext cx="2275755" cy="609599"/>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4"/>
              <a:endCxn id="6" idx="0"/>
            </p:cNvCxnSpPr>
            <p:nvPr/>
          </p:nvCxnSpPr>
          <p:spPr>
            <a:xfrm>
              <a:off x="8305854" y="2514601"/>
              <a:ext cx="2413488" cy="609599"/>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451204" y="3123515"/>
              <a:ext cx="928189" cy="610285"/>
            </a:xfrm>
            <a:prstGeom prst="rect">
              <a:avLst/>
            </a:prstGeom>
            <a:noFill/>
          </p:spPr>
        </p:pic>
        <p:cxnSp>
          <p:nvCxnSpPr>
            <p:cNvPr id="26" name="Straight Arrow Connector 25"/>
            <p:cNvCxnSpPr>
              <a:stCxn id="8" idx="4"/>
              <a:endCxn id="25" idx="0"/>
            </p:cNvCxnSpPr>
            <p:nvPr/>
          </p:nvCxnSpPr>
          <p:spPr>
            <a:xfrm flipH="1">
              <a:off x="1915299" y="2514600"/>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088129" y="5029200"/>
              <a:ext cx="1014614" cy="639346"/>
            </a:xfrm>
            <a:prstGeom prst="rect">
              <a:avLst/>
            </a:prstGeom>
            <a:noFill/>
          </p:spPr>
        </p:pic>
        <p:sp>
          <p:nvSpPr>
            <p:cNvPr id="30" name="Oval 29"/>
            <p:cNvSpPr/>
            <p:nvPr/>
          </p:nvSpPr>
          <p:spPr>
            <a:xfrm>
              <a:off x="76452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78807"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stCxn id="25" idx="2"/>
              <a:endCxn id="31" idx="1"/>
            </p:cNvCxnSpPr>
            <p:nvPr/>
          </p:nvCxnSpPr>
          <p:spPr>
            <a:xfrm>
              <a:off x="1915298" y="3733800"/>
              <a:ext cx="908145" cy="424951"/>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5" idx="2"/>
              <a:endCxn id="30" idx="7"/>
            </p:cNvCxnSpPr>
            <p:nvPr/>
          </p:nvCxnSpPr>
          <p:spPr>
            <a:xfrm flipH="1">
              <a:off x="1024683"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772547" y="5029200"/>
              <a:ext cx="928189" cy="610285"/>
            </a:xfrm>
            <a:prstGeom prst="rect">
              <a:avLst/>
            </a:prstGeom>
            <a:noFill/>
          </p:spPr>
        </p:pic>
        <p:cxnSp>
          <p:nvCxnSpPr>
            <p:cNvPr id="35" name="Straight Arrow Connector 34"/>
            <p:cNvCxnSpPr>
              <a:stCxn id="31" idx="4"/>
              <a:endCxn id="34" idx="0"/>
            </p:cNvCxnSpPr>
            <p:nvPr/>
          </p:nvCxnSpPr>
          <p:spPr>
            <a:xfrm flipH="1">
              <a:off x="2236642" y="4418915"/>
              <a:ext cx="694565"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4"/>
              <a:endCxn id="29" idx="0"/>
            </p:cNvCxnSpPr>
            <p:nvPr/>
          </p:nvCxnSpPr>
          <p:spPr>
            <a:xfrm>
              <a:off x="2931207" y="4418915"/>
              <a:ext cx="66423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60604" y="5027830"/>
              <a:ext cx="928189" cy="610285"/>
            </a:xfrm>
            <a:prstGeom prst="rect">
              <a:avLst/>
            </a:prstGeom>
            <a:noFill/>
          </p:spPr>
        </p:pic>
        <p:cxnSp>
          <p:nvCxnSpPr>
            <p:cNvPr id="38" name="Straight Arrow Connector 37"/>
            <p:cNvCxnSpPr>
              <a:stCxn id="30" idx="4"/>
              <a:endCxn id="37" idx="0"/>
            </p:cNvCxnSpPr>
            <p:nvPr/>
          </p:nvCxnSpPr>
          <p:spPr>
            <a:xfrm>
              <a:off x="916920"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4863762"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p:cNvCxnSpPr>
              <a:endCxn id="53" idx="7"/>
            </p:cNvCxnSpPr>
            <p:nvPr/>
          </p:nvCxnSpPr>
          <p:spPr>
            <a:xfrm flipH="1">
              <a:off x="5123925"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0"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559846" y="5027830"/>
              <a:ext cx="928189" cy="610285"/>
            </a:xfrm>
            <a:prstGeom prst="rect">
              <a:avLst/>
            </a:prstGeom>
            <a:noFill/>
          </p:spPr>
        </p:pic>
        <p:cxnSp>
          <p:nvCxnSpPr>
            <p:cNvPr id="61" name="Straight Arrow Connector 60"/>
            <p:cNvCxnSpPr>
              <a:stCxn id="53" idx="4"/>
              <a:endCxn id="60" idx="0"/>
            </p:cNvCxnSpPr>
            <p:nvPr/>
          </p:nvCxnSpPr>
          <p:spPr>
            <a:xfrm>
              <a:off x="5016162"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4"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7169733" y="5029200"/>
              <a:ext cx="1014614" cy="639346"/>
            </a:xfrm>
            <a:prstGeom prst="rect">
              <a:avLst/>
            </a:prstGeom>
            <a:noFill/>
          </p:spPr>
        </p:pic>
        <p:sp>
          <p:nvSpPr>
            <p:cNvPr id="65" name="Oval 64"/>
            <p:cNvSpPr/>
            <p:nvPr/>
          </p:nvSpPr>
          <p:spPr>
            <a:xfrm>
              <a:off x="68948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a:stCxn id="16" idx="2"/>
              <a:endCxn id="65" idx="1"/>
            </p:cNvCxnSpPr>
            <p:nvPr/>
          </p:nvCxnSpPr>
          <p:spPr>
            <a:xfrm>
              <a:off x="6030099" y="3734485"/>
              <a:ext cx="909378" cy="42426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7"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5999923" y="5029200"/>
              <a:ext cx="928189" cy="610285"/>
            </a:xfrm>
            <a:prstGeom prst="rect">
              <a:avLst/>
            </a:prstGeom>
            <a:noFill/>
          </p:spPr>
        </p:pic>
        <p:cxnSp>
          <p:nvCxnSpPr>
            <p:cNvPr id="68" name="Straight Arrow Connector 67"/>
            <p:cNvCxnSpPr>
              <a:stCxn id="65" idx="4"/>
              <a:endCxn id="67" idx="0"/>
            </p:cNvCxnSpPr>
            <p:nvPr/>
          </p:nvCxnSpPr>
          <p:spPr>
            <a:xfrm flipH="1">
              <a:off x="6464016" y="4418915"/>
              <a:ext cx="583224"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4"/>
              <a:endCxn id="64" idx="0"/>
            </p:cNvCxnSpPr>
            <p:nvPr/>
          </p:nvCxnSpPr>
          <p:spPr>
            <a:xfrm>
              <a:off x="7047240" y="4418915"/>
              <a:ext cx="62980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1"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9920493" y="5028515"/>
              <a:ext cx="1014614" cy="639346"/>
            </a:xfrm>
            <a:prstGeom prst="rect">
              <a:avLst/>
            </a:prstGeom>
            <a:noFill/>
          </p:spPr>
        </p:pic>
        <p:sp>
          <p:nvSpPr>
            <p:cNvPr id="72" name="Oval 71"/>
            <p:cNvSpPr/>
            <p:nvPr/>
          </p:nvSpPr>
          <p:spPr>
            <a:xfrm>
              <a:off x="9478656" y="411343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a:stCxn id="6" idx="2"/>
              <a:endCxn id="72" idx="7"/>
            </p:cNvCxnSpPr>
            <p:nvPr/>
          </p:nvCxnSpPr>
          <p:spPr>
            <a:xfrm flipH="1">
              <a:off x="9738818" y="3763545"/>
              <a:ext cx="980524" cy="394521"/>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4"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8549581" y="5028515"/>
              <a:ext cx="928189" cy="610285"/>
            </a:xfrm>
            <a:prstGeom prst="rect">
              <a:avLst/>
            </a:prstGeom>
            <a:noFill/>
          </p:spPr>
        </p:pic>
        <p:cxnSp>
          <p:nvCxnSpPr>
            <p:cNvPr id="75" name="Straight Arrow Connector 74"/>
            <p:cNvCxnSpPr>
              <a:stCxn id="72" idx="4"/>
              <a:endCxn id="74" idx="0"/>
            </p:cNvCxnSpPr>
            <p:nvPr/>
          </p:nvCxnSpPr>
          <p:spPr>
            <a:xfrm flipH="1">
              <a:off x="9013677" y="4418230"/>
              <a:ext cx="617379"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2" idx="4"/>
              <a:endCxn id="71" idx="0"/>
            </p:cNvCxnSpPr>
            <p:nvPr/>
          </p:nvCxnSpPr>
          <p:spPr>
            <a:xfrm>
              <a:off x="9631056" y="4418230"/>
              <a:ext cx="796745"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1651969"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a:stCxn id="6" idx="2"/>
              <a:endCxn id="79" idx="1"/>
            </p:cNvCxnSpPr>
            <p:nvPr/>
          </p:nvCxnSpPr>
          <p:spPr>
            <a:xfrm>
              <a:off x="10719342" y="3763545"/>
              <a:ext cx="977264" cy="39520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4"/>
            </p:cNvCxnSpPr>
            <p:nvPr/>
          </p:nvCxnSpPr>
          <p:spPr>
            <a:xfrm>
              <a:off x="11804369" y="4418915"/>
              <a:ext cx="7778" cy="608916"/>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3EACFF2C-FC99-6247-825F-46138C237BBB}"/>
              </a:ext>
            </a:extLst>
          </p:cNvPr>
          <p:cNvSpPr txBox="1"/>
          <p:nvPr/>
        </p:nvSpPr>
        <p:spPr>
          <a:xfrm>
            <a:off x="220505" y="6262621"/>
            <a:ext cx="10837355" cy="369332"/>
          </a:xfrm>
          <a:prstGeom prst="rect">
            <a:avLst/>
          </a:prstGeom>
          <a:noFill/>
        </p:spPr>
        <p:txBody>
          <a:bodyPr wrap="square" rtlCol="0">
            <a:spAutoFit/>
          </a:bodyPr>
          <a:lstStyle/>
          <a:p>
            <a:r>
              <a:rPr lang="en-US" dirty="0"/>
              <a:t>Enumerate all paths, determine value of each path, choose path with highest value (aka </a:t>
            </a:r>
            <a:r>
              <a:rPr lang="en-US" dirty="0" err="1"/>
              <a:t>expectimax</a:t>
            </a:r>
            <a:r>
              <a:rPr lang="en-US" dirty="0"/>
              <a:t>)…?</a:t>
            </a:r>
          </a:p>
        </p:txBody>
      </p:sp>
      <p:sp>
        <p:nvSpPr>
          <p:cNvPr id="4" name="Slide Number Placeholder 3">
            <a:extLst>
              <a:ext uri="{FF2B5EF4-FFF2-40B4-BE49-F238E27FC236}">
                <a16:creationId xmlns:a16="http://schemas.microsoft.com/office/drawing/2014/main" id="{21F51F2B-0B2D-FA46-A2A4-BDE415E631BA}"/>
              </a:ext>
            </a:extLst>
          </p:cNvPr>
          <p:cNvSpPr>
            <a:spLocks noGrp="1"/>
          </p:cNvSpPr>
          <p:nvPr>
            <p:ph type="sldNum" sz="quarter" idx="12"/>
          </p:nvPr>
        </p:nvSpPr>
        <p:spPr/>
        <p:txBody>
          <a:bodyPr/>
          <a:lstStyle/>
          <a:p>
            <a:fld id="{A2EF37A0-74FC-AB4F-AE4C-D9BFC6719E9F}" type="slidenum">
              <a:rPr lang="en-US" smtClean="0"/>
              <a:t>59</a:t>
            </a:fld>
            <a:endParaRPr lang="en-US"/>
          </a:p>
        </p:txBody>
      </p:sp>
    </p:spTree>
    <p:extLst>
      <p:ext uri="{BB962C8B-B14F-4D97-AF65-F5344CB8AC3E}">
        <p14:creationId xmlns:p14="http://schemas.microsoft.com/office/powerpoint/2010/main" val="415758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Backgammon lg.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81788" y="1059655"/>
            <a:ext cx="4192911" cy="2793528"/>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9"/>
          <p:cNvSpPr txBox="1">
            <a:spLocks noChangeArrowheads="1"/>
          </p:cNvSpPr>
          <p:nvPr/>
        </p:nvSpPr>
        <p:spPr bwMode="auto">
          <a:xfrm>
            <a:off x="-1432331" y="2506664"/>
            <a:ext cx="9144960" cy="532325"/>
          </a:xfrm>
          <a:prstGeom prst="rect">
            <a:avLst/>
          </a:prstGeom>
          <a:noFill/>
          <a:ln w="9525">
            <a:noFill/>
            <a:miter lim="800000"/>
            <a:headEnd/>
            <a:tailEnd/>
          </a:ln>
          <a:effectLst/>
        </p:spPr>
        <p:txBody>
          <a:bodyPr wrap="square">
            <a:spAutoFit/>
          </a:bodyPr>
          <a:lstStyle/>
          <a:p>
            <a:pPr algn="ctr">
              <a:lnSpc>
                <a:spcPct val="114000"/>
              </a:lnSpc>
            </a:pPr>
            <a:r>
              <a:rPr lang="en-US" sz="2722" dirty="0">
                <a:solidFill>
                  <a:schemeClr val="tx2"/>
                </a:solidFill>
                <a:cs typeface="Times New Roman" panose="02020603050405020304" pitchFamily="18" charset="0"/>
              </a:rPr>
              <a:t>Backgammon</a:t>
            </a:r>
            <a:r>
              <a:rPr lang="en-US" sz="2722" dirty="0">
                <a:cs typeface="Times New Roman" panose="02020603050405020304" pitchFamily="18" charset="0"/>
              </a:rPr>
              <a:t> is a TBSG.</a:t>
            </a:r>
          </a:p>
        </p:txBody>
      </p:sp>
      <mc:AlternateContent xmlns:mc="http://schemas.openxmlformats.org/markup-compatibility/2006" xmlns:a14="http://schemas.microsoft.com/office/drawing/2010/main">
        <mc:Choice Requires="a14">
          <p:sp>
            <p:nvSpPr>
              <p:cNvPr id="5" name="Text Box 49"/>
              <p:cNvSpPr txBox="1">
                <a:spLocks noChangeArrowheads="1"/>
              </p:cNvSpPr>
              <p:nvPr/>
            </p:nvSpPr>
            <p:spPr bwMode="auto">
              <a:xfrm>
                <a:off x="1521970" y="4208166"/>
                <a:ext cx="9144960" cy="532325"/>
              </a:xfrm>
              <a:prstGeom prst="rect">
                <a:avLst/>
              </a:prstGeom>
              <a:noFill/>
              <a:ln w="9525">
                <a:noFill/>
                <a:miter lim="800000"/>
                <a:headEnd/>
                <a:tailEnd/>
              </a:ln>
              <a:effectLst/>
            </p:spPr>
            <p:txBody>
              <a:bodyPr wrap="square">
                <a:spAutoFit/>
              </a:bodyPr>
              <a:lstStyle/>
              <a:p>
                <a:pPr algn="ctr">
                  <a:lnSpc>
                    <a:spcPct val="114000"/>
                  </a:lnSpc>
                </a:pPr>
                <a:r>
                  <a:rPr lang="en-US" sz="2722" dirty="0">
                    <a:cs typeface="Times New Roman" panose="02020603050405020304" pitchFamily="18" charset="0"/>
                  </a:rPr>
                  <a:t>A single cost/reward of </a:t>
                </a:r>
                <a14:m>
                  <m:oMath xmlns:m="http://schemas.openxmlformats.org/officeDocument/2006/math">
                    <m:r>
                      <a:rPr lang="en-US" sz="2722" i="1" dirty="0">
                        <a:solidFill>
                          <a:srgbClr val="0033CC"/>
                        </a:solidFill>
                        <a:latin typeface="Cambria Math" panose="02040503050406030204" pitchFamily="18" charset="0"/>
                        <a:cs typeface="Times New Roman" panose="02020603050405020304" pitchFamily="18" charset="0"/>
                      </a:rPr>
                      <m:t>+1</m:t>
                    </m:r>
                  </m:oMath>
                </a14:m>
                <a:r>
                  <a:rPr lang="en-US" sz="2722" dirty="0">
                    <a:cs typeface="Times New Roman" panose="02020603050405020304" pitchFamily="18" charset="0"/>
                  </a:rPr>
                  <a:t> or </a:t>
                </a:r>
                <a14:m>
                  <m:oMath xmlns:m="http://schemas.openxmlformats.org/officeDocument/2006/math">
                    <m:r>
                      <a:rPr lang="en-US" sz="2722" i="1" dirty="0">
                        <a:solidFill>
                          <a:srgbClr val="0033CC"/>
                        </a:solidFill>
                        <a:latin typeface="Cambria Math" panose="02040503050406030204" pitchFamily="18" charset="0"/>
                        <a:cs typeface="Times New Roman" panose="02020603050405020304" pitchFamily="18" charset="0"/>
                      </a:rPr>
                      <m:t>−1</m:t>
                    </m:r>
                  </m:oMath>
                </a14:m>
                <a:r>
                  <a:rPr lang="en-US" sz="2722" dirty="0">
                    <a:cs typeface="Times New Roman" panose="02020603050405020304" pitchFamily="18" charset="0"/>
                  </a:rPr>
                  <a:t> in the last move.</a:t>
                </a:r>
              </a:p>
            </p:txBody>
          </p:sp>
        </mc:Choice>
        <mc:Fallback xmlns="">
          <p:sp>
            <p:nvSpPr>
              <p:cNvPr id="5" name="Text Box 49"/>
              <p:cNvSpPr txBox="1">
                <a:spLocks noRot="1" noChangeAspect="1" noMove="1" noResize="1" noEditPoints="1" noAdjustHandles="1" noChangeArrowheads="1" noChangeShapeType="1" noTextEdit="1"/>
              </p:cNvSpPr>
              <p:nvPr/>
            </p:nvSpPr>
            <p:spPr bwMode="auto">
              <a:xfrm>
                <a:off x="1521970" y="4208166"/>
                <a:ext cx="9144960" cy="532325"/>
              </a:xfrm>
              <a:prstGeom prst="rect">
                <a:avLst/>
              </a:prstGeom>
              <a:blipFill>
                <a:blip r:embed="rId3"/>
                <a:stretch>
                  <a:fillRect t="-4651" b="-27907"/>
                </a:stretch>
              </a:blipFill>
              <a:ln w="9525">
                <a:noFill/>
                <a:miter lim="800000"/>
                <a:headEnd/>
                <a:tailEnd/>
              </a:ln>
              <a:effectLst/>
            </p:spPr>
            <p:txBody>
              <a:bodyPr/>
              <a:lstStyle/>
              <a:p>
                <a:r>
                  <a:rPr lang="en-US">
                    <a:noFill/>
                  </a:rPr>
                  <a:t> </a:t>
                </a:r>
              </a:p>
            </p:txBody>
          </p:sp>
        </mc:Fallback>
      </mc:AlternateContent>
      <p:sp>
        <p:nvSpPr>
          <p:cNvPr id="6" name="Text Box 49"/>
          <p:cNvSpPr txBox="1">
            <a:spLocks noChangeArrowheads="1"/>
          </p:cNvSpPr>
          <p:nvPr/>
        </p:nvSpPr>
        <p:spPr bwMode="auto">
          <a:xfrm>
            <a:off x="1529739" y="4721572"/>
            <a:ext cx="9144960" cy="532325"/>
          </a:xfrm>
          <a:prstGeom prst="rect">
            <a:avLst/>
          </a:prstGeom>
          <a:noFill/>
          <a:ln w="9525">
            <a:noFill/>
            <a:miter lim="800000"/>
            <a:headEnd/>
            <a:tailEnd/>
          </a:ln>
          <a:effectLst/>
        </p:spPr>
        <p:txBody>
          <a:bodyPr wrap="square">
            <a:spAutoFit/>
          </a:bodyPr>
          <a:lstStyle/>
          <a:p>
            <a:pPr algn="ctr">
              <a:lnSpc>
                <a:spcPct val="114000"/>
              </a:lnSpc>
            </a:pPr>
            <a:r>
              <a:rPr lang="en-US" sz="2722" dirty="0">
                <a:cs typeface="Times New Roman" panose="02020603050405020304" pitchFamily="18" charset="0"/>
              </a:rPr>
              <a:t>A huge number of vertices/states.</a:t>
            </a:r>
          </a:p>
        </p:txBody>
      </p:sp>
      <p:sp>
        <p:nvSpPr>
          <p:cNvPr id="7" name="Text Box 49"/>
          <p:cNvSpPr txBox="1">
            <a:spLocks noChangeArrowheads="1"/>
          </p:cNvSpPr>
          <p:nvPr/>
        </p:nvSpPr>
        <p:spPr bwMode="auto">
          <a:xfrm>
            <a:off x="1528187" y="5745338"/>
            <a:ext cx="9144960" cy="1007520"/>
          </a:xfrm>
          <a:prstGeom prst="rect">
            <a:avLst/>
          </a:prstGeom>
          <a:noFill/>
          <a:ln w="9525">
            <a:noFill/>
            <a:miter lim="800000"/>
            <a:headEnd/>
            <a:tailEnd/>
          </a:ln>
          <a:effectLst/>
        </p:spPr>
        <p:txBody>
          <a:bodyPr wrap="square">
            <a:spAutoFit/>
          </a:bodyPr>
          <a:lstStyle/>
          <a:p>
            <a:pPr algn="ctr">
              <a:lnSpc>
                <a:spcPct val="114000"/>
              </a:lnSpc>
            </a:pPr>
            <a:r>
              <a:rPr lang="en-US" sz="2722" dirty="0">
                <a:cs typeface="Times New Roman" panose="02020603050405020304" pitchFamily="18" charset="0"/>
              </a:rPr>
              <a:t>Think back: can it be solved in </a:t>
            </a:r>
            <a:r>
              <a:rPr lang="en-US" sz="2722" dirty="0">
                <a:solidFill>
                  <a:schemeClr val="tx2"/>
                </a:solidFill>
                <a:cs typeface="Times New Roman" panose="02020603050405020304" pitchFamily="18" charset="0"/>
              </a:rPr>
              <a:t>polynomial time</a:t>
            </a:r>
            <a:r>
              <a:rPr lang="en-US" sz="2722" dirty="0">
                <a:solidFill>
                  <a:srgbClr val="00B050"/>
                </a:solidFill>
                <a:cs typeface="Times New Roman" panose="02020603050405020304" pitchFamily="18" charset="0"/>
              </a:rPr>
              <a:t> </a:t>
            </a:r>
            <a:r>
              <a:rPr lang="en-US" sz="2722" dirty="0">
                <a:cs typeface="Times New Roman" panose="02020603050405020304" pitchFamily="18" charset="0"/>
              </a:rPr>
              <a:t>in the number of states ??????????</a:t>
            </a:r>
          </a:p>
        </p:txBody>
      </p:sp>
      <p:sp>
        <p:nvSpPr>
          <p:cNvPr id="2" name="Rectangle 1"/>
          <p:cNvSpPr/>
          <p:nvPr/>
        </p:nvSpPr>
        <p:spPr>
          <a:xfrm>
            <a:off x="7238133" y="3732310"/>
            <a:ext cx="2680219" cy="461665"/>
          </a:xfrm>
          <a:prstGeom prst="rect">
            <a:avLst/>
          </a:prstGeom>
        </p:spPr>
        <p:txBody>
          <a:bodyPr wrap="square">
            <a:spAutoFit/>
          </a:bodyPr>
          <a:lstStyle/>
          <a:p>
            <a:pPr algn="ctr"/>
            <a:r>
              <a:rPr lang="en-US" sz="1200" dirty="0">
                <a:solidFill>
                  <a:schemeClr val="accent1"/>
                </a:solidFill>
                <a:cs typeface="Times New Roman" panose="02020603050405020304" pitchFamily="18" charset="0"/>
              </a:rPr>
              <a:t>Author: </a:t>
            </a:r>
            <a:r>
              <a:rPr lang="en-US" sz="1200" dirty="0" err="1">
                <a:solidFill>
                  <a:schemeClr val="accent1"/>
                </a:solidFill>
                <a:cs typeface="Times New Roman" panose="02020603050405020304" pitchFamily="18" charset="0"/>
              </a:rPr>
              <a:t>Ptkfgs</a:t>
            </a:r>
            <a:br>
              <a:rPr lang="en-US" sz="1200" dirty="0">
                <a:solidFill>
                  <a:schemeClr val="accent1"/>
                </a:solidFill>
                <a:cs typeface="Times New Roman" panose="02020603050405020304" pitchFamily="18" charset="0"/>
              </a:rPr>
            </a:br>
            <a:r>
              <a:rPr lang="en-US" sz="1200" dirty="0">
                <a:solidFill>
                  <a:schemeClr val="accent1"/>
                </a:solidFill>
                <a:cs typeface="Times New Roman" panose="02020603050405020304" pitchFamily="18" charset="0"/>
              </a:rPr>
              <a:t>Wikimedia Commons</a:t>
            </a:r>
          </a:p>
        </p:txBody>
      </p:sp>
      <p:sp>
        <p:nvSpPr>
          <p:cNvPr id="9" name="Title 8">
            <a:extLst>
              <a:ext uri="{FF2B5EF4-FFF2-40B4-BE49-F238E27FC236}">
                <a16:creationId xmlns:a16="http://schemas.microsoft.com/office/drawing/2014/main" id="{82CD5763-CD49-6445-9475-C02189D99284}"/>
              </a:ext>
            </a:extLst>
          </p:cNvPr>
          <p:cNvSpPr>
            <a:spLocks noGrp="1"/>
          </p:cNvSpPr>
          <p:nvPr>
            <p:ph type="title"/>
          </p:nvPr>
        </p:nvSpPr>
        <p:spPr/>
        <p:txBody>
          <a:bodyPr/>
          <a:lstStyle/>
          <a:p>
            <a:r>
              <a:rPr lang="en-US" dirty="0"/>
              <a:t>Backgammon</a:t>
            </a:r>
          </a:p>
        </p:txBody>
      </p:sp>
      <p:sp>
        <p:nvSpPr>
          <p:cNvPr id="12" name="TextBox 11">
            <a:extLst>
              <a:ext uri="{FF2B5EF4-FFF2-40B4-BE49-F238E27FC236}">
                <a16:creationId xmlns:a16="http://schemas.microsoft.com/office/drawing/2014/main" id="{92029665-023D-A345-8FAB-469DE1715B6B}"/>
              </a:ext>
            </a:extLst>
          </p:cNvPr>
          <p:cNvSpPr txBox="1"/>
          <p:nvPr/>
        </p:nvSpPr>
        <p:spPr>
          <a:xfrm>
            <a:off x="0" y="6488668"/>
            <a:ext cx="2085971" cy="369332"/>
          </a:xfrm>
          <a:prstGeom prst="rect">
            <a:avLst/>
          </a:prstGeom>
          <a:noFill/>
        </p:spPr>
        <p:txBody>
          <a:bodyPr wrap="square" rtlCol="0">
            <a:spAutoFit/>
          </a:bodyPr>
          <a:lstStyle/>
          <a:p>
            <a:r>
              <a:rPr lang="en-US" i="1" dirty="0">
                <a:solidFill>
                  <a:schemeClr val="accent1"/>
                </a:solidFill>
              </a:rPr>
              <a:t>Uri Zwick</a:t>
            </a:r>
          </a:p>
        </p:txBody>
      </p:sp>
      <p:sp>
        <p:nvSpPr>
          <p:cNvPr id="13" name="Text Box 49">
            <a:extLst>
              <a:ext uri="{FF2B5EF4-FFF2-40B4-BE49-F238E27FC236}">
                <a16:creationId xmlns:a16="http://schemas.microsoft.com/office/drawing/2014/main" id="{94E3E7D5-E872-964C-9986-EA68B9B66CAC}"/>
              </a:ext>
            </a:extLst>
          </p:cNvPr>
          <p:cNvSpPr txBox="1">
            <a:spLocks noChangeArrowheads="1"/>
          </p:cNvSpPr>
          <p:nvPr/>
        </p:nvSpPr>
        <p:spPr bwMode="auto">
          <a:xfrm>
            <a:off x="1529739" y="5253897"/>
            <a:ext cx="9144960" cy="532325"/>
          </a:xfrm>
          <a:prstGeom prst="rect">
            <a:avLst/>
          </a:prstGeom>
          <a:noFill/>
          <a:ln w="9525">
            <a:noFill/>
            <a:miter lim="800000"/>
            <a:headEnd/>
            <a:tailEnd/>
          </a:ln>
          <a:effectLst/>
        </p:spPr>
        <p:txBody>
          <a:bodyPr wrap="square">
            <a:spAutoFit/>
          </a:bodyPr>
          <a:lstStyle/>
          <a:p>
            <a:pPr algn="ctr">
              <a:lnSpc>
                <a:spcPct val="114000"/>
              </a:lnSpc>
            </a:pPr>
            <a:r>
              <a:rPr lang="en-US" sz="2722" dirty="0">
                <a:cs typeface="Times New Roman" panose="02020603050405020304" pitchFamily="18" charset="0"/>
              </a:rPr>
              <a:t>Stochasticity: dice rolls dictate legal states</a:t>
            </a:r>
          </a:p>
        </p:txBody>
      </p:sp>
      <p:sp>
        <p:nvSpPr>
          <p:cNvPr id="11" name="Slide Number Placeholder 10">
            <a:extLst>
              <a:ext uri="{FF2B5EF4-FFF2-40B4-BE49-F238E27FC236}">
                <a16:creationId xmlns:a16="http://schemas.microsoft.com/office/drawing/2014/main" id="{841BFD83-D3E5-B24E-BA2A-CDC435206BFE}"/>
              </a:ext>
            </a:extLst>
          </p:cNvPr>
          <p:cNvSpPr>
            <a:spLocks noGrp="1"/>
          </p:cNvSpPr>
          <p:nvPr>
            <p:ph type="sldNum" sz="quarter" idx="12"/>
          </p:nvPr>
        </p:nvSpPr>
        <p:spPr/>
        <p:txBody>
          <a:bodyPr/>
          <a:lstStyle/>
          <a:p>
            <a:fld id="{A2EF37A0-74FC-AB4F-AE4C-D9BFC6719E9F}" type="slidenum">
              <a:rPr lang="en-US" smtClean="0"/>
              <a:t>6</a:t>
            </a:fld>
            <a:endParaRPr lang="en-US"/>
          </a:p>
        </p:txBody>
      </p:sp>
    </p:spTree>
    <p:extLst>
      <p:ext uri="{BB962C8B-B14F-4D97-AF65-F5344CB8AC3E}">
        <p14:creationId xmlns:p14="http://schemas.microsoft.com/office/powerpoint/2010/main" val="290606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Racing Search Tree</a:t>
            </a:r>
          </a:p>
        </p:txBody>
      </p:sp>
      <p:sp>
        <p:nvSpPr>
          <p:cNvPr id="358" name="Content Placeholder 357"/>
          <p:cNvSpPr>
            <a:spLocks noGrp="1"/>
          </p:cNvSpPr>
          <p:nvPr>
            <p:ph idx="1"/>
          </p:nvPr>
        </p:nvSpPr>
        <p:spPr>
          <a:xfrm>
            <a:off x="609600" y="1752601"/>
            <a:ext cx="4344896" cy="4711994"/>
          </a:xfrm>
        </p:spPr>
        <p:txBody>
          <a:bodyPr>
            <a:normAutofit/>
          </a:bodyPr>
          <a:lstStyle/>
          <a:p>
            <a:r>
              <a:rPr lang="en-US" dirty="0"/>
              <a:t>We’re doing way too much work with </a:t>
            </a:r>
            <a:r>
              <a:rPr lang="en-US" dirty="0" err="1"/>
              <a:t>expectimax</a:t>
            </a:r>
            <a:r>
              <a:rPr lang="en-US" dirty="0"/>
              <a:t>!</a:t>
            </a:r>
          </a:p>
          <a:p>
            <a:pPr lvl="1"/>
            <a:endParaRPr lang="en-US" dirty="0"/>
          </a:p>
          <a:p>
            <a:r>
              <a:rPr lang="en-US" dirty="0"/>
              <a:t>Problem: States are repeated </a:t>
            </a:r>
          </a:p>
          <a:p>
            <a:pPr lvl="1"/>
            <a:r>
              <a:rPr lang="en-US" dirty="0"/>
              <a:t>Idea: Only compute needed quantities once</a:t>
            </a:r>
          </a:p>
          <a:p>
            <a:pPr lvl="1"/>
            <a:endParaRPr lang="en-US" dirty="0"/>
          </a:p>
          <a:p>
            <a:r>
              <a:rPr lang="en-US" dirty="0"/>
              <a:t>Problem: Tree goes on forever</a:t>
            </a:r>
          </a:p>
          <a:p>
            <a:pPr lvl="1"/>
            <a:r>
              <a:rPr lang="en-US" dirty="0"/>
              <a:t>Idea: Do a depth-limited computation, but with increasing depths until change is small</a:t>
            </a:r>
          </a:p>
          <a:p>
            <a:pPr lvl="1"/>
            <a:r>
              <a:rPr lang="en-US" dirty="0"/>
              <a:t>Note: deep parts of the tree eventually don’t matter if </a:t>
            </a:r>
            <a:r>
              <a:rPr lang="el-GR" dirty="0"/>
              <a:t>γ</a:t>
            </a:r>
            <a:r>
              <a:rPr lang="en-US" dirty="0"/>
              <a:t> &lt; 1</a:t>
            </a:r>
          </a:p>
        </p:txBody>
      </p:sp>
      <p:pic>
        <p:nvPicPr>
          <p:cNvPr id="41" name="Picture 40" descr="RacingSubTre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76800" y="3352800"/>
            <a:ext cx="5803005" cy="2822260"/>
          </a:xfrm>
          <a:prstGeom prst="rect">
            <a:avLst/>
          </a:prstGeom>
        </p:spPr>
      </p:pic>
      <p:grpSp>
        <p:nvGrpSpPr>
          <p:cNvPr id="22" name="Group 43"/>
          <p:cNvGrpSpPr/>
          <p:nvPr/>
        </p:nvGrpSpPr>
        <p:grpSpPr>
          <a:xfrm>
            <a:off x="5115741" y="1447800"/>
            <a:ext cx="6237200" cy="2286000"/>
            <a:chOff x="460604" y="1295400"/>
            <a:chExt cx="11931837" cy="4373146"/>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743363" y="1295400"/>
              <a:ext cx="928189" cy="610285"/>
            </a:xfrm>
            <a:prstGeom prst="rect">
              <a:avLst/>
            </a:prstGeom>
            <a:noFill/>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10212034" y="3124200"/>
              <a:ext cx="1014614" cy="639346"/>
            </a:xfrm>
            <a:prstGeom prst="rect">
              <a:avLst/>
            </a:prstGeom>
            <a:noFill/>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11407647" y="4941332"/>
              <a:ext cx="984794" cy="697467"/>
            </a:xfrm>
            <a:prstGeom prst="rect">
              <a:avLst/>
            </a:prstGeom>
            <a:noFill/>
          </p:spPr>
        </p:pic>
        <p:sp>
          <p:nvSpPr>
            <p:cNvPr id="8" name="Oval 7"/>
            <p:cNvSpPr/>
            <p:nvPr/>
          </p:nvSpPr>
          <p:spPr>
            <a:xfrm>
              <a:off x="17706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53453" y="2209801"/>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5" idx="2"/>
              <a:endCxn id="9" idx="1"/>
            </p:cNvCxnSpPr>
            <p:nvPr/>
          </p:nvCxnSpPr>
          <p:spPr>
            <a:xfrm>
              <a:off x="5207456" y="1905685"/>
              <a:ext cx="2990634" cy="3487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8" idx="7"/>
            </p:cNvCxnSpPr>
            <p:nvPr/>
          </p:nvCxnSpPr>
          <p:spPr>
            <a:xfrm flipH="1">
              <a:off x="2030841" y="1905685"/>
              <a:ext cx="3176616" cy="3487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5566004" y="3124200"/>
              <a:ext cx="928189" cy="610285"/>
            </a:xfrm>
            <a:prstGeom prst="rect">
              <a:avLst/>
            </a:prstGeom>
            <a:noFill/>
          </p:spPr>
        </p:pic>
        <p:cxnSp>
          <p:nvCxnSpPr>
            <p:cNvPr id="17" name="Straight Arrow Connector 16"/>
            <p:cNvCxnSpPr>
              <a:stCxn id="9" idx="4"/>
              <a:endCxn id="16" idx="0"/>
            </p:cNvCxnSpPr>
            <p:nvPr/>
          </p:nvCxnSpPr>
          <p:spPr>
            <a:xfrm flipH="1">
              <a:off x="6030098" y="2514601"/>
              <a:ext cx="2275755" cy="609599"/>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4"/>
              <a:endCxn id="6" idx="0"/>
            </p:cNvCxnSpPr>
            <p:nvPr/>
          </p:nvCxnSpPr>
          <p:spPr>
            <a:xfrm>
              <a:off x="8305854" y="2514601"/>
              <a:ext cx="2413488" cy="609599"/>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451203" y="3123515"/>
              <a:ext cx="928189" cy="610285"/>
            </a:xfrm>
            <a:prstGeom prst="rect">
              <a:avLst/>
            </a:prstGeom>
            <a:noFill/>
          </p:spPr>
        </p:pic>
        <p:cxnSp>
          <p:nvCxnSpPr>
            <p:cNvPr id="26" name="Straight Arrow Connector 25"/>
            <p:cNvCxnSpPr>
              <a:stCxn id="8" idx="4"/>
              <a:endCxn id="25" idx="0"/>
            </p:cNvCxnSpPr>
            <p:nvPr/>
          </p:nvCxnSpPr>
          <p:spPr>
            <a:xfrm flipH="1">
              <a:off x="1915299" y="2514600"/>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088129" y="5029200"/>
              <a:ext cx="1014614" cy="639346"/>
            </a:xfrm>
            <a:prstGeom prst="rect">
              <a:avLst/>
            </a:prstGeom>
            <a:noFill/>
          </p:spPr>
        </p:pic>
        <p:sp>
          <p:nvSpPr>
            <p:cNvPr id="30" name="Oval 29"/>
            <p:cNvSpPr/>
            <p:nvPr/>
          </p:nvSpPr>
          <p:spPr>
            <a:xfrm>
              <a:off x="76452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78807"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stCxn id="25" idx="2"/>
              <a:endCxn id="31" idx="1"/>
            </p:cNvCxnSpPr>
            <p:nvPr/>
          </p:nvCxnSpPr>
          <p:spPr>
            <a:xfrm>
              <a:off x="1915298" y="3733800"/>
              <a:ext cx="908145" cy="424951"/>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5" idx="2"/>
              <a:endCxn id="30" idx="7"/>
            </p:cNvCxnSpPr>
            <p:nvPr/>
          </p:nvCxnSpPr>
          <p:spPr>
            <a:xfrm flipH="1">
              <a:off x="1024683"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772547" y="5029200"/>
              <a:ext cx="928189" cy="610285"/>
            </a:xfrm>
            <a:prstGeom prst="rect">
              <a:avLst/>
            </a:prstGeom>
            <a:noFill/>
          </p:spPr>
        </p:pic>
        <p:cxnSp>
          <p:nvCxnSpPr>
            <p:cNvPr id="35" name="Straight Arrow Connector 34"/>
            <p:cNvCxnSpPr>
              <a:stCxn id="31" idx="4"/>
              <a:endCxn id="34" idx="0"/>
            </p:cNvCxnSpPr>
            <p:nvPr/>
          </p:nvCxnSpPr>
          <p:spPr>
            <a:xfrm flipH="1">
              <a:off x="2236642" y="4418915"/>
              <a:ext cx="694565"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4"/>
              <a:endCxn id="29" idx="0"/>
            </p:cNvCxnSpPr>
            <p:nvPr/>
          </p:nvCxnSpPr>
          <p:spPr>
            <a:xfrm>
              <a:off x="2931207" y="4418915"/>
              <a:ext cx="66423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60604" y="5027830"/>
              <a:ext cx="928189" cy="610285"/>
            </a:xfrm>
            <a:prstGeom prst="rect">
              <a:avLst/>
            </a:prstGeom>
            <a:noFill/>
          </p:spPr>
        </p:pic>
        <p:cxnSp>
          <p:nvCxnSpPr>
            <p:cNvPr id="38" name="Straight Arrow Connector 37"/>
            <p:cNvCxnSpPr>
              <a:stCxn id="30" idx="4"/>
              <a:endCxn id="37" idx="0"/>
            </p:cNvCxnSpPr>
            <p:nvPr/>
          </p:nvCxnSpPr>
          <p:spPr>
            <a:xfrm>
              <a:off x="916920"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4863762"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p:cNvCxnSpPr>
              <a:endCxn id="53" idx="7"/>
            </p:cNvCxnSpPr>
            <p:nvPr/>
          </p:nvCxnSpPr>
          <p:spPr>
            <a:xfrm flipH="1">
              <a:off x="5123925"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0"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559846" y="5027830"/>
              <a:ext cx="928189" cy="610285"/>
            </a:xfrm>
            <a:prstGeom prst="rect">
              <a:avLst/>
            </a:prstGeom>
            <a:noFill/>
          </p:spPr>
        </p:pic>
        <p:cxnSp>
          <p:nvCxnSpPr>
            <p:cNvPr id="61" name="Straight Arrow Connector 60"/>
            <p:cNvCxnSpPr>
              <a:stCxn id="53" idx="4"/>
              <a:endCxn id="60" idx="0"/>
            </p:cNvCxnSpPr>
            <p:nvPr/>
          </p:nvCxnSpPr>
          <p:spPr>
            <a:xfrm>
              <a:off x="5016162"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4"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7169733" y="5029200"/>
              <a:ext cx="1014614" cy="639346"/>
            </a:xfrm>
            <a:prstGeom prst="rect">
              <a:avLst/>
            </a:prstGeom>
            <a:noFill/>
          </p:spPr>
        </p:pic>
        <p:sp>
          <p:nvSpPr>
            <p:cNvPr id="65" name="Oval 64"/>
            <p:cNvSpPr/>
            <p:nvPr/>
          </p:nvSpPr>
          <p:spPr>
            <a:xfrm>
              <a:off x="68948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a:stCxn id="16" idx="2"/>
              <a:endCxn id="65" idx="1"/>
            </p:cNvCxnSpPr>
            <p:nvPr/>
          </p:nvCxnSpPr>
          <p:spPr>
            <a:xfrm>
              <a:off x="6030099" y="3734485"/>
              <a:ext cx="909378" cy="42426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7"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5999923" y="5029200"/>
              <a:ext cx="928189" cy="610285"/>
            </a:xfrm>
            <a:prstGeom prst="rect">
              <a:avLst/>
            </a:prstGeom>
            <a:noFill/>
          </p:spPr>
        </p:pic>
        <p:cxnSp>
          <p:nvCxnSpPr>
            <p:cNvPr id="68" name="Straight Arrow Connector 67"/>
            <p:cNvCxnSpPr>
              <a:stCxn id="65" idx="4"/>
              <a:endCxn id="67" idx="0"/>
            </p:cNvCxnSpPr>
            <p:nvPr/>
          </p:nvCxnSpPr>
          <p:spPr>
            <a:xfrm flipH="1">
              <a:off x="6464016" y="4418915"/>
              <a:ext cx="583224"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4"/>
              <a:endCxn id="64" idx="0"/>
            </p:cNvCxnSpPr>
            <p:nvPr/>
          </p:nvCxnSpPr>
          <p:spPr>
            <a:xfrm>
              <a:off x="7047240" y="4418915"/>
              <a:ext cx="62980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1"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9920493" y="5028515"/>
              <a:ext cx="1014614" cy="639346"/>
            </a:xfrm>
            <a:prstGeom prst="rect">
              <a:avLst/>
            </a:prstGeom>
            <a:noFill/>
          </p:spPr>
        </p:pic>
        <p:sp>
          <p:nvSpPr>
            <p:cNvPr id="72" name="Oval 71"/>
            <p:cNvSpPr/>
            <p:nvPr/>
          </p:nvSpPr>
          <p:spPr>
            <a:xfrm>
              <a:off x="9478656" y="411343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a:stCxn id="6" idx="2"/>
              <a:endCxn id="72" idx="7"/>
            </p:cNvCxnSpPr>
            <p:nvPr/>
          </p:nvCxnSpPr>
          <p:spPr>
            <a:xfrm flipH="1">
              <a:off x="9738818" y="3763545"/>
              <a:ext cx="980524" cy="394521"/>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4"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8549581" y="5028515"/>
              <a:ext cx="928189" cy="610285"/>
            </a:xfrm>
            <a:prstGeom prst="rect">
              <a:avLst/>
            </a:prstGeom>
            <a:noFill/>
          </p:spPr>
        </p:pic>
        <p:cxnSp>
          <p:nvCxnSpPr>
            <p:cNvPr id="75" name="Straight Arrow Connector 74"/>
            <p:cNvCxnSpPr>
              <a:stCxn id="72" idx="4"/>
              <a:endCxn id="74" idx="0"/>
            </p:cNvCxnSpPr>
            <p:nvPr/>
          </p:nvCxnSpPr>
          <p:spPr>
            <a:xfrm flipH="1">
              <a:off x="9013677" y="4418230"/>
              <a:ext cx="617379"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2" idx="4"/>
              <a:endCxn id="71" idx="0"/>
            </p:cNvCxnSpPr>
            <p:nvPr/>
          </p:nvCxnSpPr>
          <p:spPr>
            <a:xfrm>
              <a:off x="9631056" y="4418230"/>
              <a:ext cx="796745"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1651969"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a:stCxn id="6" idx="2"/>
              <a:endCxn id="79" idx="1"/>
            </p:cNvCxnSpPr>
            <p:nvPr/>
          </p:nvCxnSpPr>
          <p:spPr>
            <a:xfrm>
              <a:off x="10719342" y="3763545"/>
              <a:ext cx="977264" cy="39520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4"/>
            </p:cNvCxnSpPr>
            <p:nvPr/>
          </p:nvCxnSpPr>
          <p:spPr>
            <a:xfrm>
              <a:off x="11804369" y="4418915"/>
              <a:ext cx="7778" cy="608916"/>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10" name="Slide Number Placeholder 9">
            <a:extLst>
              <a:ext uri="{FF2B5EF4-FFF2-40B4-BE49-F238E27FC236}">
                <a16:creationId xmlns:a16="http://schemas.microsoft.com/office/drawing/2014/main" id="{40A93994-BECA-4D49-8F2D-35AAF6D35FC7}"/>
              </a:ext>
            </a:extLst>
          </p:cNvPr>
          <p:cNvSpPr>
            <a:spLocks noGrp="1"/>
          </p:cNvSpPr>
          <p:nvPr>
            <p:ph type="sldNum" sz="quarter" idx="12"/>
          </p:nvPr>
        </p:nvSpPr>
        <p:spPr/>
        <p:txBody>
          <a:bodyPr/>
          <a:lstStyle/>
          <a:p>
            <a:fld id="{A2EF37A0-74FC-AB4F-AE4C-D9BFC6719E9F}" type="slidenum">
              <a:rPr lang="en-US" smtClean="0"/>
              <a:t>60</a:t>
            </a:fld>
            <a:endParaRPr lang="en-US"/>
          </a:p>
        </p:txBody>
      </p:sp>
    </p:spTree>
    <p:extLst>
      <p:ext uri="{BB962C8B-B14F-4D97-AF65-F5344CB8AC3E}">
        <p14:creationId xmlns:p14="http://schemas.microsoft.com/office/powerpoint/2010/main" val="9837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Time-Limited Values</a:t>
            </a:r>
          </a:p>
        </p:txBody>
      </p:sp>
      <p:sp>
        <p:nvSpPr>
          <p:cNvPr id="3" name="Content Placeholder 2"/>
          <p:cNvSpPr>
            <a:spLocks noGrp="1"/>
          </p:cNvSpPr>
          <p:nvPr>
            <p:ph idx="1"/>
          </p:nvPr>
        </p:nvSpPr>
        <p:spPr>
          <a:xfrm>
            <a:off x="609600" y="1752601"/>
            <a:ext cx="7721600" cy="4373563"/>
          </a:xfrm>
        </p:spPr>
        <p:txBody>
          <a:bodyPr/>
          <a:lstStyle/>
          <a:p>
            <a:r>
              <a:rPr lang="en-US" dirty="0"/>
              <a:t>Key idea: time-limited values</a:t>
            </a:r>
          </a:p>
          <a:p>
            <a:pPr lvl="4"/>
            <a:endParaRPr lang="en-US" dirty="0"/>
          </a:p>
          <a:p>
            <a:r>
              <a:rPr lang="en-US" dirty="0"/>
              <a:t>Define </a:t>
            </a:r>
            <a:r>
              <a:rPr lang="en-US" dirty="0" err="1"/>
              <a:t>V</a:t>
            </a:r>
            <a:r>
              <a:rPr lang="en-US" baseline="-25000" dirty="0" err="1"/>
              <a:t>k</a:t>
            </a:r>
            <a:r>
              <a:rPr lang="en-US" dirty="0"/>
              <a:t>(s) to be the optimal value of s if the game ends in k more time steps</a:t>
            </a:r>
          </a:p>
          <a:p>
            <a:pPr lvl="1"/>
            <a:r>
              <a:rPr lang="en-US" dirty="0"/>
              <a:t>Equivalently, it’s what a depth-k </a:t>
            </a:r>
            <a:r>
              <a:rPr lang="en-US" dirty="0" err="1"/>
              <a:t>expectimax</a:t>
            </a:r>
            <a:r>
              <a:rPr lang="en-US" dirty="0"/>
              <a:t> would give from s</a:t>
            </a:r>
          </a:p>
          <a:p>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9029020" y="1264178"/>
            <a:ext cx="2248579" cy="2164822"/>
          </a:xfrm>
          <a:prstGeom prst="rect">
            <a:avLst/>
          </a:prstGeom>
          <a:noFill/>
        </p:spPr>
      </p:pic>
      <p:grpSp>
        <p:nvGrpSpPr>
          <p:cNvPr id="7" name="Group 6"/>
          <p:cNvGrpSpPr/>
          <p:nvPr/>
        </p:nvGrpSpPr>
        <p:grpSpPr>
          <a:xfrm>
            <a:off x="1524350" y="3962400"/>
            <a:ext cx="4492280" cy="1731062"/>
            <a:chOff x="460604" y="1295400"/>
            <a:chExt cx="11348754" cy="4373146"/>
          </a:xfrm>
        </p:grpSpPr>
        <p:pic>
          <p:nvPicPr>
            <p:cNvPr id="8"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4743362" y="1295400"/>
              <a:ext cx="928190" cy="610286"/>
            </a:xfrm>
            <a:prstGeom prst="rect">
              <a:avLst/>
            </a:prstGeom>
            <a:noFill/>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9654641" y="3124199"/>
              <a:ext cx="1014612" cy="639346"/>
            </a:xfrm>
            <a:prstGeom prst="rect">
              <a:avLst/>
            </a:prstGeom>
            <a:noFill/>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10824561" y="4941331"/>
              <a:ext cx="984797" cy="697468"/>
            </a:xfrm>
            <a:prstGeom prst="rect">
              <a:avLst/>
            </a:prstGeom>
            <a:noFill/>
          </p:spPr>
        </p:pic>
        <p:sp>
          <p:nvSpPr>
            <p:cNvPr id="11" name="Oval 10"/>
            <p:cNvSpPr/>
            <p:nvPr/>
          </p:nvSpPr>
          <p:spPr>
            <a:xfrm>
              <a:off x="17706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7904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8" idx="2"/>
              <a:endCxn id="12" idx="1"/>
            </p:cNvCxnSpPr>
            <p:nvPr/>
          </p:nvCxnSpPr>
          <p:spPr>
            <a:xfrm>
              <a:off x="5207457" y="1905685"/>
              <a:ext cx="2627658" cy="3487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2"/>
              <a:endCxn id="11" idx="7"/>
            </p:cNvCxnSpPr>
            <p:nvPr/>
          </p:nvCxnSpPr>
          <p:spPr>
            <a:xfrm flipH="1">
              <a:off x="2030841" y="1905685"/>
              <a:ext cx="3176616" cy="3487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5566005" y="3124199"/>
              <a:ext cx="928190" cy="610286"/>
            </a:xfrm>
            <a:prstGeom prst="rect">
              <a:avLst/>
            </a:prstGeom>
            <a:noFill/>
          </p:spPr>
        </p:pic>
        <p:cxnSp>
          <p:nvCxnSpPr>
            <p:cNvPr id="16" name="Straight Arrow Connector 15"/>
            <p:cNvCxnSpPr>
              <a:stCxn id="12" idx="4"/>
              <a:endCxn id="15" idx="0"/>
            </p:cNvCxnSpPr>
            <p:nvPr/>
          </p:nvCxnSpPr>
          <p:spPr>
            <a:xfrm flipH="1">
              <a:off x="6030099" y="2514600"/>
              <a:ext cx="1912779" cy="609600"/>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4"/>
              <a:endCxn id="9" idx="0"/>
            </p:cNvCxnSpPr>
            <p:nvPr/>
          </p:nvCxnSpPr>
          <p:spPr>
            <a:xfrm>
              <a:off x="7942878" y="2514600"/>
              <a:ext cx="2219072" cy="609600"/>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1451204" y="3123514"/>
              <a:ext cx="928190" cy="610286"/>
            </a:xfrm>
            <a:prstGeom prst="rect">
              <a:avLst/>
            </a:prstGeom>
            <a:noFill/>
          </p:spPr>
        </p:pic>
        <p:cxnSp>
          <p:nvCxnSpPr>
            <p:cNvPr id="19" name="Straight Arrow Connector 18"/>
            <p:cNvCxnSpPr>
              <a:stCxn id="11" idx="4"/>
              <a:endCxn id="18" idx="0"/>
            </p:cNvCxnSpPr>
            <p:nvPr/>
          </p:nvCxnSpPr>
          <p:spPr>
            <a:xfrm flipH="1">
              <a:off x="1915299" y="2514600"/>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2872842" y="5029200"/>
              <a:ext cx="1014612" cy="639346"/>
            </a:xfrm>
            <a:prstGeom prst="rect">
              <a:avLst/>
            </a:prstGeom>
            <a:noFill/>
          </p:spPr>
        </p:pic>
        <p:sp>
          <p:nvSpPr>
            <p:cNvPr id="21" name="Oval 20"/>
            <p:cNvSpPr/>
            <p:nvPr/>
          </p:nvSpPr>
          <p:spPr>
            <a:xfrm>
              <a:off x="76452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800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18" idx="2"/>
              <a:endCxn id="22" idx="1"/>
            </p:cNvCxnSpPr>
            <p:nvPr/>
          </p:nvCxnSpPr>
          <p:spPr>
            <a:xfrm>
              <a:off x="1915299" y="3733800"/>
              <a:ext cx="909378" cy="4249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8" idx="2"/>
              <a:endCxn id="21" idx="7"/>
            </p:cNvCxnSpPr>
            <p:nvPr/>
          </p:nvCxnSpPr>
          <p:spPr>
            <a:xfrm flipH="1">
              <a:off x="1024683"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2060805" y="5029200"/>
              <a:ext cx="928190" cy="610286"/>
            </a:xfrm>
            <a:prstGeom prst="rect">
              <a:avLst/>
            </a:prstGeom>
            <a:noFill/>
          </p:spPr>
        </p:pic>
        <p:cxnSp>
          <p:nvCxnSpPr>
            <p:cNvPr id="26" name="Straight Arrow Connector 25"/>
            <p:cNvCxnSpPr>
              <a:stCxn id="22" idx="4"/>
              <a:endCxn id="25" idx="0"/>
            </p:cNvCxnSpPr>
            <p:nvPr/>
          </p:nvCxnSpPr>
          <p:spPr>
            <a:xfrm flipH="1">
              <a:off x="2524899" y="4418915"/>
              <a:ext cx="407541"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 idx="4"/>
              <a:endCxn id="20" idx="0"/>
            </p:cNvCxnSpPr>
            <p:nvPr/>
          </p:nvCxnSpPr>
          <p:spPr>
            <a:xfrm>
              <a:off x="2932440" y="4418915"/>
              <a:ext cx="44771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8"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460604" y="5027831"/>
              <a:ext cx="928190" cy="610286"/>
            </a:xfrm>
            <a:prstGeom prst="rect">
              <a:avLst/>
            </a:prstGeom>
            <a:noFill/>
          </p:spPr>
        </p:pic>
        <p:cxnSp>
          <p:nvCxnSpPr>
            <p:cNvPr id="29" name="Straight Arrow Connector 28"/>
            <p:cNvCxnSpPr>
              <a:stCxn id="21" idx="4"/>
              <a:endCxn id="28" idx="0"/>
            </p:cNvCxnSpPr>
            <p:nvPr/>
          </p:nvCxnSpPr>
          <p:spPr>
            <a:xfrm>
              <a:off x="916920"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863762"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a:endCxn id="30" idx="7"/>
            </p:cNvCxnSpPr>
            <p:nvPr/>
          </p:nvCxnSpPr>
          <p:spPr>
            <a:xfrm flipH="1">
              <a:off x="5123925"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2"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4559846" y="5027831"/>
              <a:ext cx="928190" cy="610286"/>
            </a:xfrm>
            <a:prstGeom prst="rect">
              <a:avLst/>
            </a:prstGeom>
            <a:noFill/>
          </p:spPr>
        </p:pic>
        <p:cxnSp>
          <p:nvCxnSpPr>
            <p:cNvPr id="33" name="Straight Arrow Connector 32"/>
            <p:cNvCxnSpPr>
              <a:stCxn id="30" idx="4"/>
              <a:endCxn id="32" idx="0"/>
            </p:cNvCxnSpPr>
            <p:nvPr/>
          </p:nvCxnSpPr>
          <p:spPr>
            <a:xfrm>
              <a:off x="5016162"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6987643" y="5029200"/>
              <a:ext cx="1014612" cy="639346"/>
            </a:xfrm>
            <a:prstGeom prst="rect">
              <a:avLst/>
            </a:prstGeom>
            <a:noFill/>
          </p:spPr>
        </p:pic>
        <p:sp>
          <p:nvSpPr>
            <p:cNvPr id="35" name="Oval 34"/>
            <p:cNvSpPr/>
            <p:nvPr/>
          </p:nvSpPr>
          <p:spPr>
            <a:xfrm>
              <a:off x="68948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a:stCxn id="15" idx="2"/>
              <a:endCxn id="35" idx="1"/>
            </p:cNvCxnSpPr>
            <p:nvPr/>
          </p:nvCxnSpPr>
          <p:spPr>
            <a:xfrm>
              <a:off x="6030099" y="3734485"/>
              <a:ext cx="909378" cy="42426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6175604" y="5029200"/>
              <a:ext cx="928190" cy="610286"/>
            </a:xfrm>
            <a:prstGeom prst="rect">
              <a:avLst/>
            </a:prstGeom>
            <a:noFill/>
          </p:spPr>
        </p:pic>
        <p:cxnSp>
          <p:nvCxnSpPr>
            <p:cNvPr id="38" name="Straight Arrow Connector 37"/>
            <p:cNvCxnSpPr>
              <a:stCxn id="35" idx="4"/>
              <a:endCxn id="37" idx="0"/>
            </p:cNvCxnSpPr>
            <p:nvPr/>
          </p:nvCxnSpPr>
          <p:spPr>
            <a:xfrm flipH="1">
              <a:off x="6639699" y="4418915"/>
              <a:ext cx="407541"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5" idx="4"/>
              <a:endCxn id="34" idx="0"/>
            </p:cNvCxnSpPr>
            <p:nvPr/>
          </p:nvCxnSpPr>
          <p:spPr>
            <a:xfrm>
              <a:off x="7047240" y="4418915"/>
              <a:ext cx="44771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40" name="Picture 2"/>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9045042" y="5028516"/>
              <a:ext cx="1014612" cy="639346"/>
            </a:xfrm>
            <a:prstGeom prst="rect">
              <a:avLst/>
            </a:prstGeom>
            <a:noFill/>
          </p:spPr>
        </p:pic>
        <p:sp>
          <p:nvSpPr>
            <p:cNvPr id="41" name="Oval 40"/>
            <p:cNvSpPr/>
            <p:nvPr/>
          </p:nvSpPr>
          <p:spPr>
            <a:xfrm>
              <a:off x="8952240" y="411343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a:stCxn id="9" idx="2"/>
              <a:endCxn id="41" idx="7"/>
            </p:cNvCxnSpPr>
            <p:nvPr/>
          </p:nvCxnSpPr>
          <p:spPr>
            <a:xfrm flipH="1">
              <a:off x="9212403" y="3763546"/>
              <a:ext cx="949547" cy="394521"/>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43"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8233005" y="5028516"/>
              <a:ext cx="928190" cy="610286"/>
            </a:xfrm>
            <a:prstGeom prst="rect">
              <a:avLst/>
            </a:prstGeom>
            <a:noFill/>
          </p:spPr>
        </p:pic>
        <p:cxnSp>
          <p:nvCxnSpPr>
            <p:cNvPr id="44" name="Straight Arrow Connector 43"/>
            <p:cNvCxnSpPr>
              <a:stCxn id="41" idx="4"/>
              <a:endCxn id="43" idx="0"/>
            </p:cNvCxnSpPr>
            <p:nvPr/>
          </p:nvCxnSpPr>
          <p:spPr>
            <a:xfrm flipH="1">
              <a:off x="8697099" y="4418230"/>
              <a:ext cx="407541"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1" idx="4"/>
              <a:endCxn id="40" idx="0"/>
            </p:cNvCxnSpPr>
            <p:nvPr/>
          </p:nvCxnSpPr>
          <p:spPr>
            <a:xfrm>
              <a:off x="9104640" y="4418230"/>
              <a:ext cx="447710"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11119941"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a:stCxn id="9" idx="2"/>
              <a:endCxn id="46" idx="1"/>
            </p:cNvCxnSpPr>
            <p:nvPr/>
          </p:nvCxnSpPr>
          <p:spPr>
            <a:xfrm>
              <a:off x="10161950" y="3763546"/>
              <a:ext cx="1002628" cy="395206"/>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6" idx="4"/>
            </p:cNvCxnSpPr>
            <p:nvPr/>
          </p:nvCxnSpPr>
          <p:spPr>
            <a:xfrm>
              <a:off x="11272341" y="4418915"/>
              <a:ext cx="7779" cy="60891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49" name="Right Arrow 48"/>
          <p:cNvSpPr/>
          <p:nvPr/>
        </p:nvSpPr>
        <p:spPr>
          <a:xfrm>
            <a:off x="6629400" y="4343400"/>
            <a:ext cx="990600" cy="91440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8229600" y="4267200"/>
            <a:ext cx="2057400" cy="1447800"/>
          </a:xfrm>
          <a:prstGeom prst="triangle">
            <a:avLst/>
          </a:prstGeom>
          <a:solidFill>
            <a:srgbClr val="8FAA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TP_tmp.png"/>
          <p:cNvPicPr>
            <a:picLocks noChangeAspect="1"/>
          </p:cNvPicPr>
          <p:nvPr>
            <p:custDataLst>
              <p:tags r:id="rId1"/>
            </p:custDataLst>
          </p:nvPr>
        </p:nvPicPr>
        <p:blipFill>
          <a:blip r:embed="rId8" cstate="print">
            <a:extLst>
              <a:ext uri="{28A0092B-C50C-407E-A947-70E740481C1C}">
                <a14:useLocalDpi xmlns:a14="http://schemas.microsoft.com/office/drawing/2010/main"/>
              </a:ext>
            </a:extLst>
          </a:blip>
          <a:stretch>
            <a:fillRect/>
          </a:stretch>
        </p:blipFill>
        <p:spPr>
          <a:xfrm>
            <a:off x="8763000" y="3962400"/>
            <a:ext cx="864110" cy="278892"/>
          </a:xfrm>
          <a:prstGeom prst="rect">
            <a:avLst/>
          </a:prstGeom>
        </p:spPr>
      </p:pic>
      <p:pic>
        <p:nvPicPr>
          <p:cNvPr id="53"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9144350" y="3962400"/>
            <a:ext cx="367414" cy="241575"/>
          </a:xfrm>
          <a:prstGeom prst="rect">
            <a:avLst/>
          </a:prstGeom>
          <a:noFill/>
        </p:spPr>
      </p:pic>
      <p:sp>
        <p:nvSpPr>
          <p:cNvPr id="51" name="Slide Number Placeholder 50">
            <a:extLst>
              <a:ext uri="{FF2B5EF4-FFF2-40B4-BE49-F238E27FC236}">
                <a16:creationId xmlns:a16="http://schemas.microsoft.com/office/drawing/2014/main" id="{BA4201E6-6309-8845-A2C8-12D49139B44D}"/>
              </a:ext>
            </a:extLst>
          </p:cNvPr>
          <p:cNvSpPr>
            <a:spLocks noGrp="1"/>
          </p:cNvSpPr>
          <p:nvPr>
            <p:ph type="sldNum" sz="quarter" idx="12"/>
          </p:nvPr>
        </p:nvSpPr>
        <p:spPr/>
        <p:txBody>
          <a:bodyPr/>
          <a:lstStyle/>
          <a:p>
            <a:fld id="{A2EF37A0-74FC-AB4F-AE4C-D9BFC6719E9F}" type="slidenum">
              <a:rPr lang="en-US" smtClean="0"/>
              <a:t>61</a:t>
            </a:fld>
            <a:endParaRPr lang="en-US"/>
          </a:p>
        </p:txBody>
      </p:sp>
    </p:spTree>
    <p:extLst>
      <p:ext uri="{BB962C8B-B14F-4D97-AF65-F5344CB8AC3E}">
        <p14:creationId xmlns:p14="http://schemas.microsoft.com/office/powerpoint/2010/main" val="58171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k=0</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7.4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2791" y="1143000"/>
            <a:ext cx="6206418" cy="5715000"/>
          </a:xfrm>
          <a:prstGeom prst="rect">
            <a:avLst/>
          </a:prstGeom>
        </p:spPr>
      </p:pic>
      <p:sp>
        <p:nvSpPr>
          <p:cNvPr id="4" name="TextBox 3">
            <a:extLst>
              <a:ext uri="{FF2B5EF4-FFF2-40B4-BE49-F238E27FC236}">
                <a16:creationId xmlns:a16="http://schemas.microsoft.com/office/drawing/2014/main" id="{0728CB2A-45DA-3349-B00F-BC60A208F971}"/>
              </a:ext>
            </a:extLst>
          </p:cNvPr>
          <p:cNvSpPr txBox="1"/>
          <p:nvPr/>
        </p:nvSpPr>
        <p:spPr>
          <a:xfrm>
            <a:off x="3700130" y="463193"/>
            <a:ext cx="5499079" cy="369332"/>
          </a:xfrm>
          <a:prstGeom prst="rect">
            <a:avLst/>
          </a:prstGeom>
          <a:noFill/>
        </p:spPr>
        <p:txBody>
          <a:bodyPr wrap="square" rtlCol="0">
            <a:spAutoFit/>
          </a:bodyPr>
          <a:lstStyle/>
          <a:p>
            <a:r>
              <a:rPr lang="en-US" i="1" dirty="0"/>
              <a:t>(Also watch the actions change as we go along.)</a:t>
            </a:r>
          </a:p>
        </p:txBody>
      </p:sp>
      <p:sp>
        <p:nvSpPr>
          <p:cNvPr id="6" name="Slide Number Placeholder 5">
            <a:extLst>
              <a:ext uri="{FF2B5EF4-FFF2-40B4-BE49-F238E27FC236}">
                <a16:creationId xmlns:a16="http://schemas.microsoft.com/office/drawing/2014/main" id="{2A983FF1-07E1-464D-ABAA-F8EC31456589}"/>
              </a:ext>
            </a:extLst>
          </p:cNvPr>
          <p:cNvSpPr>
            <a:spLocks noGrp="1"/>
          </p:cNvSpPr>
          <p:nvPr>
            <p:ph type="sldNum" sz="quarter" idx="12"/>
          </p:nvPr>
        </p:nvSpPr>
        <p:spPr/>
        <p:txBody>
          <a:bodyPr/>
          <a:lstStyle/>
          <a:p>
            <a:fld id="{A2EF37A0-74FC-AB4F-AE4C-D9BFC6719E9F}" type="slidenum">
              <a:rPr lang="en-US" smtClean="0"/>
              <a:t>62</a:t>
            </a:fld>
            <a:endParaRPr lang="en-US"/>
          </a:p>
        </p:txBody>
      </p:sp>
    </p:spTree>
    <p:extLst>
      <p:ext uri="{BB962C8B-B14F-4D97-AF65-F5344CB8AC3E}">
        <p14:creationId xmlns:p14="http://schemas.microsoft.com/office/powerpoint/2010/main" val="19868206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7.5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7545" y="1143000"/>
            <a:ext cx="6176910" cy="5715000"/>
          </a:xfrm>
          <a:prstGeom prst="rect">
            <a:avLst/>
          </a:prstGeom>
        </p:spPr>
      </p:pic>
      <p:sp>
        <p:nvSpPr>
          <p:cNvPr id="4" name="Slide Number Placeholder 3">
            <a:extLst>
              <a:ext uri="{FF2B5EF4-FFF2-40B4-BE49-F238E27FC236}">
                <a16:creationId xmlns:a16="http://schemas.microsoft.com/office/drawing/2014/main" id="{415D236A-1760-2D43-9EB9-57C7C67AE0CE}"/>
              </a:ext>
            </a:extLst>
          </p:cNvPr>
          <p:cNvSpPr>
            <a:spLocks noGrp="1"/>
          </p:cNvSpPr>
          <p:nvPr>
            <p:ph type="sldNum" sz="quarter" idx="12"/>
          </p:nvPr>
        </p:nvSpPr>
        <p:spPr/>
        <p:txBody>
          <a:bodyPr/>
          <a:lstStyle/>
          <a:p>
            <a:fld id="{A2EF37A0-74FC-AB4F-AE4C-D9BFC6719E9F}" type="slidenum">
              <a:rPr lang="en-US" smtClean="0"/>
              <a:t>63</a:t>
            </a:fld>
            <a:endParaRPr lang="en-US"/>
          </a:p>
        </p:txBody>
      </p:sp>
    </p:spTree>
    <p:extLst>
      <p:ext uri="{BB962C8B-B14F-4D97-AF65-F5344CB8AC3E}">
        <p14:creationId xmlns:p14="http://schemas.microsoft.com/office/powerpoint/2010/main" val="2777473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k=2</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7.5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2400" y="1143000"/>
            <a:ext cx="6207201" cy="5715000"/>
          </a:xfrm>
          <a:prstGeom prst="rect">
            <a:avLst/>
          </a:prstGeom>
        </p:spPr>
      </p:pic>
      <p:sp>
        <p:nvSpPr>
          <p:cNvPr id="4" name="Slide Number Placeholder 3">
            <a:extLst>
              <a:ext uri="{FF2B5EF4-FFF2-40B4-BE49-F238E27FC236}">
                <a16:creationId xmlns:a16="http://schemas.microsoft.com/office/drawing/2014/main" id="{2779B17C-05C9-4942-84D7-5202BB5E7CAA}"/>
              </a:ext>
            </a:extLst>
          </p:cNvPr>
          <p:cNvSpPr>
            <a:spLocks noGrp="1"/>
          </p:cNvSpPr>
          <p:nvPr>
            <p:ph type="sldNum" sz="quarter" idx="12"/>
          </p:nvPr>
        </p:nvSpPr>
        <p:spPr/>
        <p:txBody>
          <a:bodyPr/>
          <a:lstStyle/>
          <a:p>
            <a:fld id="{A2EF37A0-74FC-AB4F-AE4C-D9BFC6719E9F}" type="slidenum">
              <a:rPr lang="en-US" smtClean="0"/>
              <a:t>64</a:t>
            </a:fld>
            <a:endParaRPr lang="en-US"/>
          </a:p>
        </p:txBody>
      </p:sp>
    </p:spTree>
    <p:extLst>
      <p:ext uri="{BB962C8B-B14F-4D97-AF65-F5344CB8AC3E}">
        <p14:creationId xmlns:p14="http://schemas.microsoft.com/office/powerpoint/2010/main" val="3742121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k=3</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0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7179" y="1143000"/>
            <a:ext cx="6177643" cy="5715000"/>
          </a:xfrm>
          <a:prstGeom prst="rect">
            <a:avLst/>
          </a:prstGeom>
        </p:spPr>
      </p:pic>
      <p:sp>
        <p:nvSpPr>
          <p:cNvPr id="4" name="Slide Number Placeholder 3">
            <a:extLst>
              <a:ext uri="{FF2B5EF4-FFF2-40B4-BE49-F238E27FC236}">
                <a16:creationId xmlns:a16="http://schemas.microsoft.com/office/drawing/2014/main" id="{52AE2707-150B-0B4E-A781-62346177479A}"/>
              </a:ext>
            </a:extLst>
          </p:cNvPr>
          <p:cNvSpPr>
            <a:spLocks noGrp="1"/>
          </p:cNvSpPr>
          <p:nvPr>
            <p:ph type="sldNum" sz="quarter" idx="12"/>
          </p:nvPr>
        </p:nvSpPr>
        <p:spPr/>
        <p:txBody>
          <a:bodyPr/>
          <a:lstStyle/>
          <a:p>
            <a:fld id="{A2EF37A0-74FC-AB4F-AE4C-D9BFC6719E9F}" type="slidenum">
              <a:rPr lang="en-US" smtClean="0"/>
              <a:t>65</a:t>
            </a:fld>
            <a:endParaRPr lang="en-US"/>
          </a:p>
        </p:txBody>
      </p:sp>
    </p:spTree>
    <p:extLst>
      <p:ext uri="{BB962C8B-B14F-4D97-AF65-F5344CB8AC3E}">
        <p14:creationId xmlns:p14="http://schemas.microsoft.com/office/powerpoint/2010/main" val="31821610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k=4</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04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9900" y="1157098"/>
            <a:ext cx="6172200" cy="5700901"/>
          </a:xfrm>
          <a:prstGeom prst="rect">
            <a:avLst/>
          </a:prstGeom>
        </p:spPr>
      </p:pic>
      <p:sp>
        <p:nvSpPr>
          <p:cNvPr id="4" name="Slide Number Placeholder 3">
            <a:extLst>
              <a:ext uri="{FF2B5EF4-FFF2-40B4-BE49-F238E27FC236}">
                <a16:creationId xmlns:a16="http://schemas.microsoft.com/office/drawing/2014/main" id="{2A94A8CB-FC5C-0A42-9B1C-7869A662FFB3}"/>
              </a:ext>
            </a:extLst>
          </p:cNvPr>
          <p:cNvSpPr>
            <a:spLocks noGrp="1"/>
          </p:cNvSpPr>
          <p:nvPr>
            <p:ph type="sldNum" sz="quarter" idx="12"/>
          </p:nvPr>
        </p:nvSpPr>
        <p:spPr/>
        <p:txBody>
          <a:bodyPr/>
          <a:lstStyle/>
          <a:p>
            <a:fld id="{A2EF37A0-74FC-AB4F-AE4C-D9BFC6719E9F}" type="slidenum">
              <a:rPr lang="en-US" smtClean="0"/>
              <a:t>66</a:t>
            </a:fld>
            <a:endParaRPr lang="en-US"/>
          </a:p>
        </p:txBody>
      </p:sp>
    </p:spTree>
    <p:extLst>
      <p:ext uri="{BB962C8B-B14F-4D97-AF65-F5344CB8AC3E}">
        <p14:creationId xmlns:p14="http://schemas.microsoft.com/office/powerpoint/2010/main" val="2561172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k=5</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09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2644" y="1143000"/>
            <a:ext cx="6186713" cy="5714999"/>
          </a:xfrm>
          <a:prstGeom prst="rect">
            <a:avLst/>
          </a:prstGeom>
        </p:spPr>
      </p:pic>
      <p:sp>
        <p:nvSpPr>
          <p:cNvPr id="4" name="Slide Number Placeholder 3">
            <a:extLst>
              <a:ext uri="{FF2B5EF4-FFF2-40B4-BE49-F238E27FC236}">
                <a16:creationId xmlns:a16="http://schemas.microsoft.com/office/drawing/2014/main" id="{96E87BFA-12AF-6C49-BC08-0AE034327CE3}"/>
              </a:ext>
            </a:extLst>
          </p:cNvPr>
          <p:cNvSpPr>
            <a:spLocks noGrp="1"/>
          </p:cNvSpPr>
          <p:nvPr>
            <p:ph type="sldNum" sz="quarter" idx="12"/>
          </p:nvPr>
        </p:nvSpPr>
        <p:spPr/>
        <p:txBody>
          <a:bodyPr/>
          <a:lstStyle/>
          <a:p>
            <a:fld id="{A2EF37A0-74FC-AB4F-AE4C-D9BFC6719E9F}" type="slidenum">
              <a:rPr lang="en-US" smtClean="0"/>
              <a:t>67</a:t>
            </a:fld>
            <a:endParaRPr lang="en-US"/>
          </a:p>
        </p:txBody>
      </p:sp>
    </p:spTree>
    <p:extLst>
      <p:ext uri="{BB962C8B-B14F-4D97-AF65-F5344CB8AC3E}">
        <p14:creationId xmlns:p14="http://schemas.microsoft.com/office/powerpoint/2010/main" val="19645267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k=6</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13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18972" y="1173166"/>
            <a:ext cx="6154057" cy="5684833"/>
          </a:xfrm>
          <a:prstGeom prst="rect">
            <a:avLst/>
          </a:prstGeom>
        </p:spPr>
      </p:pic>
      <p:sp>
        <p:nvSpPr>
          <p:cNvPr id="4" name="Slide Number Placeholder 3">
            <a:extLst>
              <a:ext uri="{FF2B5EF4-FFF2-40B4-BE49-F238E27FC236}">
                <a16:creationId xmlns:a16="http://schemas.microsoft.com/office/drawing/2014/main" id="{0F3CB43B-C1C2-1946-B5A4-DD73B5816509}"/>
              </a:ext>
            </a:extLst>
          </p:cNvPr>
          <p:cNvSpPr>
            <a:spLocks noGrp="1"/>
          </p:cNvSpPr>
          <p:nvPr>
            <p:ph type="sldNum" sz="quarter" idx="12"/>
          </p:nvPr>
        </p:nvSpPr>
        <p:spPr/>
        <p:txBody>
          <a:bodyPr/>
          <a:lstStyle/>
          <a:p>
            <a:fld id="{A2EF37A0-74FC-AB4F-AE4C-D9BFC6719E9F}" type="slidenum">
              <a:rPr lang="en-US" smtClean="0"/>
              <a:t>68</a:t>
            </a:fld>
            <a:endParaRPr lang="en-US"/>
          </a:p>
        </p:txBody>
      </p:sp>
    </p:spTree>
    <p:extLst>
      <p:ext uri="{BB962C8B-B14F-4D97-AF65-F5344CB8AC3E}">
        <p14:creationId xmlns:p14="http://schemas.microsoft.com/office/powerpoint/2010/main" val="301614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k=7</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19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9900" y="1148034"/>
            <a:ext cx="6172200" cy="5709965"/>
          </a:xfrm>
          <a:prstGeom prst="rect">
            <a:avLst/>
          </a:prstGeom>
        </p:spPr>
      </p:pic>
      <p:sp>
        <p:nvSpPr>
          <p:cNvPr id="4" name="Slide Number Placeholder 3">
            <a:extLst>
              <a:ext uri="{FF2B5EF4-FFF2-40B4-BE49-F238E27FC236}">
                <a16:creationId xmlns:a16="http://schemas.microsoft.com/office/drawing/2014/main" id="{0E1A972D-EF3E-384F-B86F-D603E37F83D0}"/>
              </a:ext>
            </a:extLst>
          </p:cNvPr>
          <p:cNvSpPr>
            <a:spLocks noGrp="1"/>
          </p:cNvSpPr>
          <p:nvPr>
            <p:ph type="sldNum" sz="quarter" idx="12"/>
          </p:nvPr>
        </p:nvSpPr>
        <p:spPr/>
        <p:txBody>
          <a:bodyPr/>
          <a:lstStyle/>
          <a:p>
            <a:fld id="{A2EF37A0-74FC-AB4F-AE4C-D9BFC6719E9F}" type="slidenum">
              <a:rPr lang="en-US" smtClean="0"/>
              <a:t>69</a:t>
            </a:fld>
            <a:endParaRPr lang="en-US"/>
          </a:p>
        </p:txBody>
      </p:sp>
    </p:spTree>
    <p:extLst>
      <p:ext uri="{BB962C8B-B14F-4D97-AF65-F5344CB8AC3E}">
        <p14:creationId xmlns:p14="http://schemas.microsoft.com/office/powerpoint/2010/main" val="174590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9"/>
          <p:cNvSpPr txBox="1">
            <a:spLocks noChangeArrowheads="1"/>
          </p:cNvSpPr>
          <p:nvPr/>
        </p:nvSpPr>
        <p:spPr bwMode="auto">
          <a:xfrm>
            <a:off x="3758720" y="2216784"/>
            <a:ext cx="9144960" cy="532325"/>
          </a:xfrm>
          <a:prstGeom prst="rect">
            <a:avLst/>
          </a:prstGeom>
          <a:noFill/>
          <a:ln w="9525">
            <a:noFill/>
            <a:miter lim="800000"/>
            <a:headEnd/>
            <a:tailEnd/>
          </a:ln>
          <a:effectLst/>
        </p:spPr>
        <p:txBody>
          <a:bodyPr wrap="square">
            <a:spAutoFit/>
          </a:bodyPr>
          <a:lstStyle/>
          <a:p>
            <a:pPr algn="ctr">
              <a:lnSpc>
                <a:spcPct val="114000"/>
              </a:lnSpc>
            </a:pPr>
            <a:r>
              <a:rPr lang="en-US" sz="2722" dirty="0">
                <a:solidFill>
                  <a:schemeClr val="tx2"/>
                </a:solidFill>
                <a:cs typeface="Times New Roman" panose="02020603050405020304" pitchFamily="18" charset="0"/>
              </a:rPr>
              <a:t>Chess</a:t>
            </a:r>
            <a:r>
              <a:rPr lang="en-US" sz="2722" dirty="0">
                <a:cs typeface="Times New Roman" panose="02020603050405020304" pitchFamily="18" charset="0"/>
              </a:rPr>
              <a:t> is a </a:t>
            </a:r>
            <a:r>
              <a:rPr lang="en-US" sz="2722" u="sng" dirty="0">
                <a:solidFill>
                  <a:schemeClr val="tx2"/>
                </a:solidFill>
                <a:cs typeface="Times New Roman" panose="02020603050405020304" pitchFamily="18" charset="0"/>
              </a:rPr>
              <a:t>deterministic</a:t>
            </a:r>
            <a:r>
              <a:rPr lang="en-US" sz="2722" dirty="0">
                <a:cs typeface="Times New Roman" panose="02020603050405020304" pitchFamily="18" charset="0"/>
              </a:rPr>
              <a:t> TBSG.</a:t>
            </a:r>
          </a:p>
        </p:txBody>
      </p:sp>
      <mc:AlternateContent xmlns:mc="http://schemas.openxmlformats.org/markup-compatibility/2006" xmlns:a14="http://schemas.microsoft.com/office/drawing/2010/main">
        <mc:Choice Requires="a14">
          <p:sp>
            <p:nvSpPr>
              <p:cNvPr id="5" name="Text Box 49"/>
              <p:cNvSpPr txBox="1">
                <a:spLocks noChangeArrowheads="1"/>
              </p:cNvSpPr>
              <p:nvPr/>
            </p:nvSpPr>
            <p:spPr bwMode="auto">
              <a:xfrm>
                <a:off x="1521970" y="4816142"/>
                <a:ext cx="9144960" cy="532325"/>
              </a:xfrm>
              <a:prstGeom prst="rect">
                <a:avLst/>
              </a:prstGeom>
              <a:noFill/>
              <a:ln w="9525">
                <a:noFill/>
                <a:miter lim="800000"/>
                <a:headEnd/>
                <a:tailEnd/>
              </a:ln>
              <a:effectLst/>
            </p:spPr>
            <p:txBody>
              <a:bodyPr wrap="square">
                <a:spAutoFit/>
              </a:bodyPr>
              <a:lstStyle/>
              <a:p>
                <a:pPr algn="ctr">
                  <a:lnSpc>
                    <a:spcPct val="114000"/>
                  </a:lnSpc>
                </a:pPr>
                <a:r>
                  <a:rPr lang="en-US" sz="2722" dirty="0">
                    <a:cs typeface="Times New Roman" panose="02020603050405020304" pitchFamily="18" charset="0"/>
                  </a:rPr>
                  <a:t>A single cost/reward of </a:t>
                </a:r>
                <a14:m>
                  <m:oMath xmlns:m="http://schemas.openxmlformats.org/officeDocument/2006/math">
                    <m:r>
                      <a:rPr lang="en-US" sz="2722" i="1" dirty="0">
                        <a:solidFill>
                          <a:srgbClr val="0033CC"/>
                        </a:solidFill>
                        <a:latin typeface="Cambria Math" panose="02040503050406030204" pitchFamily="18" charset="0"/>
                        <a:cs typeface="Times New Roman" panose="02020603050405020304" pitchFamily="18" charset="0"/>
                      </a:rPr>
                      <m:t>−1</m:t>
                    </m:r>
                  </m:oMath>
                </a14:m>
                <a:r>
                  <a:rPr lang="en-US" sz="2722" dirty="0">
                    <a:cs typeface="Times New Roman" panose="02020603050405020304" pitchFamily="18" charset="0"/>
                  </a:rPr>
                  <a:t>, </a:t>
                </a:r>
                <a14:m>
                  <m:oMath xmlns:m="http://schemas.openxmlformats.org/officeDocument/2006/math">
                    <m:r>
                      <a:rPr lang="en-US" sz="2722" i="1" dirty="0">
                        <a:solidFill>
                          <a:srgbClr val="0033CC"/>
                        </a:solidFill>
                        <a:latin typeface="Cambria Math" panose="02040503050406030204" pitchFamily="18" charset="0"/>
                        <a:cs typeface="Times New Roman" panose="02020603050405020304" pitchFamily="18" charset="0"/>
                      </a:rPr>
                      <m:t>0</m:t>
                    </m:r>
                  </m:oMath>
                </a14:m>
                <a:r>
                  <a:rPr lang="en-US" sz="2722" dirty="0">
                    <a:cs typeface="Times New Roman" panose="02020603050405020304" pitchFamily="18" charset="0"/>
                  </a:rPr>
                  <a:t> or </a:t>
                </a:r>
                <a14:m>
                  <m:oMath xmlns:m="http://schemas.openxmlformats.org/officeDocument/2006/math">
                    <m:r>
                      <a:rPr lang="en-US" sz="2722" i="1" dirty="0">
                        <a:solidFill>
                          <a:srgbClr val="0033CC"/>
                        </a:solidFill>
                        <a:latin typeface="Cambria Math" panose="02040503050406030204" pitchFamily="18" charset="0"/>
                        <a:cs typeface="Times New Roman" panose="02020603050405020304" pitchFamily="18" charset="0"/>
                      </a:rPr>
                      <m:t>+1</m:t>
                    </m:r>
                  </m:oMath>
                </a14:m>
                <a:r>
                  <a:rPr lang="en-US" sz="2722" dirty="0">
                    <a:cs typeface="Times New Roman" panose="02020603050405020304" pitchFamily="18" charset="0"/>
                  </a:rPr>
                  <a:t> in the last move.</a:t>
                </a:r>
              </a:p>
            </p:txBody>
          </p:sp>
        </mc:Choice>
        <mc:Fallback xmlns="">
          <p:sp>
            <p:nvSpPr>
              <p:cNvPr id="5" name="Text Box 49"/>
              <p:cNvSpPr txBox="1">
                <a:spLocks noRot="1" noChangeAspect="1" noMove="1" noResize="1" noEditPoints="1" noAdjustHandles="1" noChangeArrowheads="1" noChangeShapeType="1" noTextEdit="1"/>
              </p:cNvSpPr>
              <p:nvPr/>
            </p:nvSpPr>
            <p:spPr bwMode="auto">
              <a:xfrm>
                <a:off x="1521970" y="4816142"/>
                <a:ext cx="9144960" cy="532325"/>
              </a:xfrm>
              <a:prstGeom prst="rect">
                <a:avLst/>
              </a:prstGeom>
              <a:blipFill>
                <a:blip r:embed="rId2"/>
                <a:stretch>
                  <a:fillRect t="-4651" b="-27907"/>
                </a:stretch>
              </a:blipFill>
              <a:ln w="9525">
                <a:noFill/>
                <a:miter lim="800000"/>
                <a:headEnd/>
                <a:tailEnd/>
              </a:ln>
              <a:effectLst/>
            </p:spPr>
            <p:txBody>
              <a:bodyPr/>
              <a:lstStyle/>
              <a:p>
                <a:r>
                  <a:rPr lang="en-US">
                    <a:noFill/>
                  </a:rPr>
                  <a:t> </a:t>
                </a:r>
              </a:p>
            </p:txBody>
          </p:sp>
        </mc:Fallback>
      </mc:AlternateContent>
      <p:sp>
        <p:nvSpPr>
          <p:cNvPr id="6" name="Text Box 49"/>
          <p:cNvSpPr txBox="1">
            <a:spLocks noChangeArrowheads="1"/>
          </p:cNvSpPr>
          <p:nvPr/>
        </p:nvSpPr>
        <p:spPr bwMode="auto">
          <a:xfrm>
            <a:off x="1529739" y="5331876"/>
            <a:ext cx="9144960" cy="532325"/>
          </a:xfrm>
          <a:prstGeom prst="rect">
            <a:avLst/>
          </a:prstGeom>
          <a:noFill/>
          <a:ln w="9525">
            <a:noFill/>
            <a:miter lim="800000"/>
            <a:headEnd/>
            <a:tailEnd/>
          </a:ln>
          <a:effectLst/>
        </p:spPr>
        <p:txBody>
          <a:bodyPr wrap="square">
            <a:spAutoFit/>
          </a:bodyPr>
          <a:lstStyle/>
          <a:p>
            <a:pPr algn="ctr">
              <a:lnSpc>
                <a:spcPct val="114000"/>
              </a:lnSpc>
            </a:pPr>
            <a:r>
              <a:rPr lang="en-US" sz="2722" dirty="0">
                <a:cs typeface="Times New Roman" panose="02020603050405020304" pitchFamily="18" charset="0"/>
              </a:rPr>
              <a:t>Finite?  “Threefold repetition of position”</a:t>
            </a:r>
          </a:p>
        </p:txBody>
      </p:sp>
      <p:pic>
        <p:nvPicPr>
          <p:cNvPr id="2050" name="Picture 2" descr="File:ChessStartingPositio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1970" y="1656024"/>
            <a:ext cx="3372704" cy="22428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996652" y="3894943"/>
            <a:ext cx="2423339" cy="461665"/>
          </a:xfrm>
          <a:prstGeom prst="rect">
            <a:avLst/>
          </a:prstGeom>
        </p:spPr>
        <p:txBody>
          <a:bodyPr wrap="square">
            <a:spAutoFit/>
          </a:bodyPr>
          <a:lstStyle/>
          <a:p>
            <a:pPr algn="ctr"/>
            <a:r>
              <a:rPr lang="en-US" sz="1200" dirty="0">
                <a:solidFill>
                  <a:schemeClr val="accent1"/>
                </a:solidFill>
                <a:cs typeface="Times New Roman" panose="02020603050405020304" pitchFamily="18" charset="0"/>
              </a:rPr>
              <a:t>Attribution: Bubba73 </a:t>
            </a:r>
            <a:br>
              <a:rPr lang="en-US" sz="1200" dirty="0">
                <a:solidFill>
                  <a:schemeClr val="accent1"/>
                </a:solidFill>
                <a:cs typeface="Times New Roman" panose="02020603050405020304" pitchFamily="18" charset="0"/>
              </a:rPr>
            </a:br>
            <a:r>
              <a:rPr lang="en-US" sz="1200" dirty="0">
                <a:solidFill>
                  <a:schemeClr val="accent1"/>
                </a:solidFill>
                <a:cs typeface="Times New Roman" panose="02020603050405020304" pitchFamily="18" charset="0"/>
              </a:rPr>
              <a:t>at English Wikipedia</a:t>
            </a:r>
          </a:p>
        </p:txBody>
      </p:sp>
      <p:sp>
        <p:nvSpPr>
          <p:cNvPr id="2" name="Title 1">
            <a:extLst>
              <a:ext uri="{FF2B5EF4-FFF2-40B4-BE49-F238E27FC236}">
                <a16:creationId xmlns:a16="http://schemas.microsoft.com/office/drawing/2014/main" id="{62B7A38F-1C5B-3C47-B078-1F7692C2E0F7}"/>
              </a:ext>
            </a:extLst>
          </p:cNvPr>
          <p:cNvSpPr>
            <a:spLocks noGrp="1"/>
          </p:cNvSpPr>
          <p:nvPr>
            <p:ph type="title"/>
          </p:nvPr>
        </p:nvSpPr>
        <p:spPr/>
        <p:txBody>
          <a:bodyPr/>
          <a:lstStyle/>
          <a:p>
            <a:r>
              <a:rPr lang="en-US" dirty="0"/>
              <a:t>Chess</a:t>
            </a:r>
          </a:p>
        </p:txBody>
      </p:sp>
      <p:sp>
        <p:nvSpPr>
          <p:cNvPr id="8" name="Slide Number Placeholder 7">
            <a:extLst>
              <a:ext uri="{FF2B5EF4-FFF2-40B4-BE49-F238E27FC236}">
                <a16:creationId xmlns:a16="http://schemas.microsoft.com/office/drawing/2014/main" id="{E8A2C8FF-B455-AF43-96F7-CCED1FD49688}"/>
              </a:ext>
            </a:extLst>
          </p:cNvPr>
          <p:cNvSpPr>
            <a:spLocks noGrp="1"/>
          </p:cNvSpPr>
          <p:nvPr>
            <p:ph type="sldNum" sz="quarter" idx="12"/>
          </p:nvPr>
        </p:nvSpPr>
        <p:spPr/>
        <p:txBody>
          <a:bodyPr/>
          <a:lstStyle/>
          <a:p>
            <a:fld id="{A2EF37A0-74FC-AB4F-AE4C-D9BFC6719E9F}" type="slidenum">
              <a:rPr lang="en-US" smtClean="0"/>
              <a:t>7</a:t>
            </a:fld>
            <a:endParaRPr lang="en-US"/>
          </a:p>
        </p:txBody>
      </p:sp>
    </p:spTree>
    <p:extLst>
      <p:ext uri="{BB962C8B-B14F-4D97-AF65-F5344CB8AC3E}">
        <p14:creationId xmlns:p14="http://schemas.microsoft.com/office/powerpoint/2010/main" val="228252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k=8</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2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9900" y="1175224"/>
            <a:ext cx="6172200" cy="5682775"/>
          </a:xfrm>
          <a:prstGeom prst="rect">
            <a:avLst/>
          </a:prstGeom>
        </p:spPr>
      </p:pic>
      <p:sp>
        <p:nvSpPr>
          <p:cNvPr id="4" name="Slide Number Placeholder 3">
            <a:extLst>
              <a:ext uri="{FF2B5EF4-FFF2-40B4-BE49-F238E27FC236}">
                <a16:creationId xmlns:a16="http://schemas.microsoft.com/office/drawing/2014/main" id="{E5EFFB78-29E0-D944-BA0C-74A3E520ED3D}"/>
              </a:ext>
            </a:extLst>
          </p:cNvPr>
          <p:cNvSpPr>
            <a:spLocks noGrp="1"/>
          </p:cNvSpPr>
          <p:nvPr>
            <p:ph type="sldNum" sz="quarter" idx="12"/>
          </p:nvPr>
        </p:nvSpPr>
        <p:spPr/>
        <p:txBody>
          <a:bodyPr/>
          <a:lstStyle/>
          <a:p>
            <a:fld id="{A2EF37A0-74FC-AB4F-AE4C-D9BFC6719E9F}" type="slidenum">
              <a:rPr lang="en-US" smtClean="0"/>
              <a:t>70</a:t>
            </a:fld>
            <a:endParaRPr lang="en-US"/>
          </a:p>
        </p:txBody>
      </p:sp>
    </p:spTree>
    <p:extLst>
      <p:ext uri="{BB962C8B-B14F-4D97-AF65-F5344CB8AC3E}">
        <p14:creationId xmlns:p14="http://schemas.microsoft.com/office/powerpoint/2010/main" val="6278623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k=9</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28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6198" y="1157224"/>
            <a:ext cx="6179605" cy="5700776"/>
          </a:xfrm>
          <a:prstGeom prst="rect">
            <a:avLst/>
          </a:prstGeom>
        </p:spPr>
      </p:pic>
      <p:sp>
        <p:nvSpPr>
          <p:cNvPr id="4" name="Slide Number Placeholder 3">
            <a:extLst>
              <a:ext uri="{FF2B5EF4-FFF2-40B4-BE49-F238E27FC236}">
                <a16:creationId xmlns:a16="http://schemas.microsoft.com/office/drawing/2014/main" id="{2F83B045-3840-5F44-A37D-C7006F546CD3}"/>
              </a:ext>
            </a:extLst>
          </p:cNvPr>
          <p:cNvSpPr>
            <a:spLocks noGrp="1"/>
          </p:cNvSpPr>
          <p:nvPr>
            <p:ph type="sldNum" sz="quarter" idx="12"/>
          </p:nvPr>
        </p:nvSpPr>
        <p:spPr/>
        <p:txBody>
          <a:bodyPr/>
          <a:lstStyle/>
          <a:p>
            <a:fld id="{A2EF37A0-74FC-AB4F-AE4C-D9BFC6719E9F}" type="slidenum">
              <a:rPr lang="en-US" smtClean="0"/>
              <a:t>71</a:t>
            </a:fld>
            <a:endParaRPr lang="en-US"/>
          </a:p>
        </p:txBody>
      </p:sp>
    </p:spTree>
    <p:extLst>
      <p:ext uri="{BB962C8B-B14F-4D97-AF65-F5344CB8AC3E}">
        <p14:creationId xmlns:p14="http://schemas.microsoft.com/office/powerpoint/2010/main" val="27078439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k=10</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32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7725" y="1143000"/>
            <a:ext cx="6196550" cy="5715000"/>
          </a:xfrm>
          <a:prstGeom prst="rect">
            <a:avLst/>
          </a:prstGeom>
        </p:spPr>
      </p:pic>
      <p:sp>
        <p:nvSpPr>
          <p:cNvPr id="4" name="Slide Number Placeholder 3">
            <a:extLst>
              <a:ext uri="{FF2B5EF4-FFF2-40B4-BE49-F238E27FC236}">
                <a16:creationId xmlns:a16="http://schemas.microsoft.com/office/drawing/2014/main" id="{CCDAD0F8-AC1E-B141-8696-9F73D2DD6CC2}"/>
              </a:ext>
            </a:extLst>
          </p:cNvPr>
          <p:cNvSpPr>
            <a:spLocks noGrp="1"/>
          </p:cNvSpPr>
          <p:nvPr>
            <p:ph type="sldNum" sz="quarter" idx="12"/>
          </p:nvPr>
        </p:nvSpPr>
        <p:spPr/>
        <p:txBody>
          <a:bodyPr/>
          <a:lstStyle/>
          <a:p>
            <a:fld id="{A2EF37A0-74FC-AB4F-AE4C-D9BFC6719E9F}" type="slidenum">
              <a:rPr lang="en-US" smtClean="0"/>
              <a:t>72</a:t>
            </a:fld>
            <a:endParaRPr lang="en-US"/>
          </a:p>
        </p:txBody>
      </p:sp>
    </p:spTree>
    <p:extLst>
      <p:ext uri="{BB962C8B-B14F-4D97-AF65-F5344CB8AC3E}">
        <p14:creationId xmlns:p14="http://schemas.microsoft.com/office/powerpoint/2010/main" val="2243066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k=11</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37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9900" y="1138306"/>
            <a:ext cx="6172200" cy="5719693"/>
          </a:xfrm>
          <a:prstGeom prst="rect">
            <a:avLst/>
          </a:prstGeom>
        </p:spPr>
      </p:pic>
      <p:sp>
        <p:nvSpPr>
          <p:cNvPr id="4" name="Slide Number Placeholder 3">
            <a:extLst>
              <a:ext uri="{FF2B5EF4-FFF2-40B4-BE49-F238E27FC236}">
                <a16:creationId xmlns:a16="http://schemas.microsoft.com/office/drawing/2014/main" id="{418BF393-6620-B743-BD03-1B59BCB864C5}"/>
              </a:ext>
            </a:extLst>
          </p:cNvPr>
          <p:cNvSpPr>
            <a:spLocks noGrp="1"/>
          </p:cNvSpPr>
          <p:nvPr>
            <p:ph type="sldNum" sz="quarter" idx="12"/>
          </p:nvPr>
        </p:nvSpPr>
        <p:spPr/>
        <p:txBody>
          <a:bodyPr/>
          <a:lstStyle/>
          <a:p>
            <a:fld id="{A2EF37A0-74FC-AB4F-AE4C-D9BFC6719E9F}" type="slidenum">
              <a:rPr lang="en-US" smtClean="0"/>
              <a:t>73</a:t>
            </a:fld>
            <a:endParaRPr lang="en-US"/>
          </a:p>
        </p:txBody>
      </p:sp>
    </p:spTree>
    <p:extLst>
      <p:ext uri="{BB962C8B-B14F-4D97-AF65-F5344CB8AC3E}">
        <p14:creationId xmlns:p14="http://schemas.microsoft.com/office/powerpoint/2010/main" val="29104743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k=12</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8.4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7725" y="1143000"/>
            <a:ext cx="6196550" cy="5715000"/>
          </a:xfrm>
          <a:prstGeom prst="rect">
            <a:avLst/>
          </a:prstGeom>
        </p:spPr>
      </p:pic>
      <p:sp>
        <p:nvSpPr>
          <p:cNvPr id="4" name="Slide Number Placeholder 3">
            <a:extLst>
              <a:ext uri="{FF2B5EF4-FFF2-40B4-BE49-F238E27FC236}">
                <a16:creationId xmlns:a16="http://schemas.microsoft.com/office/drawing/2014/main" id="{F23CE371-3DC5-0240-80F1-D580575EF289}"/>
              </a:ext>
            </a:extLst>
          </p:cNvPr>
          <p:cNvSpPr>
            <a:spLocks noGrp="1"/>
          </p:cNvSpPr>
          <p:nvPr>
            <p:ph type="sldNum" sz="quarter" idx="12"/>
          </p:nvPr>
        </p:nvSpPr>
        <p:spPr/>
        <p:txBody>
          <a:bodyPr/>
          <a:lstStyle/>
          <a:p>
            <a:fld id="{A2EF37A0-74FC-AB4F-AE4C-D9BFC6719E9F}" type="slidenum">
              <a:rPr lang="en-US" smtClean="0"/>
              <a:t>74</a:t>
            </a:fld>
            <a:endParaRPr lang="en-US"/>
          </a:p>
        </p:txBody>
      </p:sp>
    </p:spTree>
    <p:extLst>
      <p:ext uri="{BB962C8B-B14F-4D97-AF65-F5344CB8AC3E}">
        <p14:creationId xmlns:p14="http://schemas.microsoft.com/office/powerpoint/2010/main" val="19921372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k=100</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9.2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0746" y="1130418"/>
            <a:ext cx="6190508" cy="5727581"/>
          </a:xfrm>
          <a:prstGeom prst="rect">
            <a:avLst/>
          </a:prstGeom>
        </p:spPr>
      </p:pic>
      <p:sp>
        <p:nvSpPr>
          <p:cNvPr id="4" name="Slide Number Placeholder 3">
            <a:extLst>
              <a:ext uri="{FF2B5EF4-FFF2-40B4-BE49-F238E27FC236}">
                <a16:creationId xmlns:a16="http://schemas.microsoft.com/office/drawing/2014/main" id="{A2152A54-2D4E-DF40-BEE4-854938B2D112}"/>
              </a:ext>
            </a:extLst>
          </p:cNvPr>
          <p:cNvSpPr>
            <a:spLocks noGrp="1"/>
          </p:cNvSpPr>
          <p:nvPr>
            <p:ph type="sldNum" sz="quarter" idx="12"/>
          </p:nvPr>
        </p:nvSpPr>
        <p:spPr/>
        <p:txBody>
          <a:bodyPr/>
          <a:lstStyle/>
          <a:p>
            <a:fld id="{A2EF37A0-74FC-AB4F-AE4C-D9BFC6719E9F}" type="slidenum">
              <a:rPr lang="en-US" smtClean="0"/>
              <a:t>75</a:t>
            </a:fld>
            <a:endParaRPr lang="en-US"/>
          </a:p>
        </p:txBody>
      </p:sp>
    </p:spTree>
    <p:extLst>
      <p:ext uri="{BB962C8B-B14F-4D97-AF65-F5344CB8AC3E}">
        <p14:creationId xmlns:p14="http://schemas.microsoft.com/office/powerpoint/2010/main" val="26157156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cingSubTree.pn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5029200" y="3657600"/>
            <a:ext cx="5803005" cy="2822260"/>
          </a:xfrm>
          <a:prstGeom prst="rect">
            <a:avLst/>
          </a:prstGeom>
        </p:spPr>
      </p:pic>
      <p:cxnSp>
        <p:nvCxnSpPr>
          <p:cNvPr id="951" name="Straight Arrow Connector 10"/>
          <p:cNvCxnSpPr>
            <a:stCxn id="309" idx="2"/>
            <a:endCxn id="313" idx="1"/>
          </p:cNvCxnSpPr>
          <p:nvPr/>
        </p:nvCxnSpPr>
        <p:spPr>
          <a:xfrm>
            <a:off x="7749492" y="1843018"/>
            <a:ext cx="1563311" cy="41090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152718"/>
            <a:ext cx="10668000" cy="824017"/>
          </a:xfrm>
        </p:spPr>
        <p:txBody>
          <a:bodyPr/>
          <a:lstStyle/>
          <a:p>
            <a:r>
              <a:rPr lang="en-US" dirty="0"/>
              <a:t>Computing Time-Limited Values</a:t>
            </a:r>
          </a:p>
        </p:txBody>
      </p:sp>
      <p:grpSp>
        <p:nvGrpSpPr>
          <p:cNvPr id="308" name="Group 43"/>
          <p:cNvGrpSpPr/>
          <p:nvPr/>
        </p:nvGrpSpPr>
        <p:grpSpPr>
          <a:xfrm>
            <a:off x="5268141" y="1524000"/>
            <a:ext cx="6237200" cy="2514600"/>
            <a:chOff x="460604" y="858084"/>
            <a:chExt cx="11931837" cy="4810462"/>
          </a:xfrm>
        </p:grpSpPr>
        <p:pic>
          <p:nvPicPr>
            <p:cNvPr id="309" name="Picture 2"/>
            <p:cNvPicPr>
              <a:picLocks noChangeAspect="1" noChangeArrowheads="1"/>
            </p:cNvPicPr>
            <p:nvPr/>
          </p:nvPicPr>
          <p:blipFill>
            <a:blip r:embed="rId18" cstate="print">
              <a:extLst>
                <a:ext uri="{28A0092B-C50C-407E-A947-70E740481C1C}">
                  <a14:useLocalDpi xmlns:a14="http://schemas.microsoft.com/office/drawing/2010/main"/>
                </a:ext>
              </a:extLst>
            </a:blip>
            <a:stretch>
              <a:fillRect/>
            </a:stretch>
          </p:blipFill>
          <p:spPr bwMode="auto">
            <a:xfrm>
              <a:off x="4743363" y="858084"/>
              <a:ext cx="928189" cy="610286"/>
            </a:xfrm>
            <a:prstGeom prst="rect">
              <a:avLst/>
            </a:prstGeom>
            <a:noFill/>
          </p:spPr>
        </p:pic>
        <p:pic>
          <p:nvPicPr>
            <p:cNvPr id="310" name="Picture 2"/>
            <p:cNvPicPr>
              <a:picLocks noChangeAspect="1" noChangeArrowheads="1"/>
            </p:cNvPicPr>
            <p:nvPr/>
          </p:nvPicPr>
          <p:blipFill>
            <a:blip r:embed="rId19" cstate="print">
              <a:extLst>
                <a:ext uri="{28A0092B-C50C-407E-A947-70E740481C1C}">
                  <a14:useLocalDpi xmlns:a14="http://schemas.microsoft.com/office/drawing/2010/main"/>
                </a:ext>
              </a:extLst>
            </a:blip>
            <a:stretch>
              <a:fillRect/>
            </a:stretch>
          </p:blipFill>
          <p:spPr bwMode="auto">
            <a:xfrm>
              <a:off x="10212034" y="3044658"/>
              <a:ext cx="1014614" cy="639346"/>
            </a:xfrm>
            <a:prstGeom prst="rect">
              <a:avLst/>
            </a:prstGeom>
            <a:noFill/>
          </p:spPr>
        </p:pic>
        <p:pic>
          <p:nvPicPr>
            <p:cNvPr id="311" name="Picture 2"/>
            <p:cNvPicPr>
              <a:picLocks noChangeAspect="1" noChangeArrowheads="1"/>
            </p:cNvPicPr>
            <p:nvPr/>
          </p:nvPicPr>
          <p:blipFill>
            <a:blip r:embed="rId20" cstate="print">
              <a:extLst>
                <a:ext uri="{28A0092B-C50C-407E-A947-70E740481C1C}">
                  <a14:useLocalDpi xmlns:a14="http://schemas.microsoft.com/office/drawing/2010/main"/>
                </a:ext>
              </a:extLst>
            </a:blip>
            <a:stretch>
              <a:fillRect/>
            </a:stretch>
          </p:blipFill>
          <p:spPr bwMode="auto">
            <a:xfrm>
              <a:off x="11407647" y="4941331"/>
              <a:ext cx="984794" cy="697467"/>
            </a:xfrm>
            <a:prstGeom prst="rect">
              <a:avLst/>
            </a:prstGeom>
            <a:noFill/>
          </p:spPr>
        </p:pic>
        <p:sp>
          <p:nvSpPr>
            <p:cNvPr id="312" name="Oval 7"/>
            <p:cNvSpPr/>
            <p:nvPr/>
          </p:nvSpPr>
          <p:spPr>
            <a:xfrm>
              <a:off x="17706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8"/>
            <p:cNvSpPr/>
            <p:nvPr/>
          </p:nvSpPr>
          <p:spPr>
            <a:xfrm>
              <a:off x="8153453" y="2209801"/>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 name="Straight Arrow Connector 12"/>
            <p:cNvCxnSpPr>
              <a:stCxn id="309" idx="2"/>
            </p:cNvCxnSpPr>
            <p:nvPr/>
          </p:nvCxnSpPr>
          <p:spPr>
            <a:xfrm flipH="1">
              <a:off x="2030842" y="1468370"/>
              <a:ext cx="3176615" cy="786067"/>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16" name="Picture 2"/>
            <p:cNvPicPr>
              <a:picLocks noChangeAspect="1" noChangeArrowheads="1"/>
            </p:cNvPicPr>
            <p:nvPr/>
          </p:nvPicPr>
          <p:blipFill>
            <a:blip r:embed="rId18" cstate="print">
              <a:extLst>
                <a:ext uri="{28A0092B-C50C-407E-A947-70E740481C1C}">
                  <a14:useLocalDpi xmlns:a14="http://schemas.microsoft.com/office/drawing/2010/main"/>
                </a:ext>
              </a:extLst>
            </a:blip>
            <a:stretch>
              <a:fillRect/>
            </a:stretch>
          </p:blipFill>
          <p:spPr bwMode="auto">
            <a:xfrm>
              <a:off x="5566004" y="3044658"/>
              <a:ext cx="928189" cy="610286"/>
            </a:xfrm>
            <a:prstGeom prst="rect">
              <a:avLst/>
            </a:prstGeom>
            <a:noFill/>
          </p:spPr>
        </p:pic>
        <p:cxnSp>
          <p:nvCxnSpPr>
            <p:cNvPr id="317" name="Straight Arrow Connector 16"/>
            <p:cNvCxnSpPr/>
            <p:nvPr/>
          </p:nvCxnSpPr>
          <p:spPr>
            <a:xfrm flipH="1">
              <a:off x="6030098" y="2514601"/>
              <a:ext cx="2275755" cy="609599"/>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18" name="Straight Arrow Connector 17"/>
            <p:cNvCxnSpPr/>
            <p:nvPr/>
          </p:nvCxnSpPr>
          <p:spPr>
            <a:xfrm>
              <a:off x="8305854" y="2514601"/>
              <a:ext cx="2413488" cy="609599"/>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19" name="Picture 2"/>
            <p:cNvPicPr>
              <a:picLocks noChangeAspect="1" noChangeArrowheads="1"/>
            </p:cNvPicPr>
            <p:nvPr/>
          </p:nvPicPr>
          <p:blipFill>
            <a:blip r:embed="rId18" cstate="print">
              <a:extLst>
                <a:ext uri="{28A0092B-C50C-407E-A947-70E740481C1C}">
                  <a14:useLocalDpi xmlns:a14="http://schemas.microsoft.com/office/drawing/2010/main"/>
                </a:ext>
              </a:extLst>
            </a:blip>
            <a:stretch>
              <a:fillRect/>
            </a:stretch>
          </p:blipFill>
          <p:spPr bwMode="auto">
            <a:xfrm>
              <a:off x="1451203" y="3044658"/>
              <a:ext cx="928189" cy="610286"/>
            </a:xfrm>
            <a:prstGeom prst="rect">
              <a:avLst/>
            </a:prstGeom>
            <a:noFill/>
          </p:spPr>
        </p:pic>
        <p:cxnSp>
          <p:nvCxnSpPr>
            <p:cNvPr id="320" name="Straight Arrow Connector 319"/>
            <p:cNvCxnSpPr>
              <a:endCxn id="319" idx="0"/>
            </p:cNvCxnSpPr>
            <p:nvPr/>
          </p:nvCxnSpPr>
          <p:spPr>
            <a:xfrm flipH="1">
              <a:off x="1915298" y="2435743"/>
              <a:ext cx="7778" cy="608916"/>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21" name="Picture 2"/>
            <p:cNvPicPr>
              <a:picLocks noChangeAspect="1" noChangeArrowheads="1"/>
            </p:cNvPicPr>
            <p:nvPr/>
          </p:nvPicPr>
          <p:blipFill>
            <a:blip r:embed="rId19" cstate="print">
              <a:extLst>
                <a:ext uri="{28A0092B-C50C-407E-A947-70E740481C1C}">
                  <a14:useLocalDpi xmlns:a14="http://schemas.microsoft.com/office/drawing/2010/main"/>
                </a:ext>
              </a:extLst>
            </a:blip>
            <a:stretch>
              <a:fillRect/>
            </a:stretch>
          </p:blipFill>
          <p:spPr bwMode="auto">
            <a:xfrm>
              <a:off x="3088129" y="5029200"/>
              <a:ext cx="1014614" cy="639346"/>
            </a:xfrm>
            <a:prstGeom prst="rect">
              <a:avLst/>
            </a:prstGeom>
            <a:noFill/>
          </p:spPr>
        </p:pic>
        <p:sp>
          <p:nvSpPr>
            <p:cNvPr id="322" name="Oval 321"/>
            <p:cNvSpPr/>
            <p:nvPr/>
          </p:nvSpPr>
          <p:spPr>
            <a:xfrm>
              <a:off x="76452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2778807"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4" name="Straight Arrow Connector 323"/>
            <p:cNvCxnSpPr>
              <a:stCxn id="319" idx="2"/>
              <a:endCxn id="323" idx="1"/>
            </p:cNvCxnSpPr>
            <p:nvPr/>
          </p:nvCxnSpPr>
          <p:spPr>
            <a:xfrm>
              <a:off x="1915298" y="3654944"/>
              <a:ext cx="908145" cy="50380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5" name="Straight Arrow Connector 324"/>
            <p:cNvCxnSpPr>
              <a:stCxn id="319" idx="2"/>
              <a:endCxn id="322" idx="7"/>
            </p:cNvCxnSpPr>
            <p:nvPr/>
          </p:nvCxnSpPr>
          <p:spPr>
            <a:xfrm flipH="1">
              <a:off x="1024684" y="3654944"/>
              <a:ext cx="890614" cy="503807"/>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26" name="Picture 2"/>
            <p:cNvPicPr>
              <a:picLocks noChangeAspect="1" noChangeArrowheads="1"/>
            </p:cNvPicPr>
            <p:nvPr/>
          </p:nvPicPr>
          <p:blipFill>
            <a:blip r:embed="rId18" cstate="print">
              <a:extLst>
                <a:ext uri="{28A0092B-C50C-407E-A947-70E740481C1C}">
                  <a14:useLocalDpi xmlns:a14="http://schemas.microsoft.com/office/drawing/2010/main"/>
                </a:ext>
              </a:extLst>
            </a:blip>
            <a:stretch>
              <a:fillRect/>
            </a:stretch>
          </p:blipFill>
          <p:spPr bwMode="auto">
            <a:xfrm>
              <a:off x="1772547" y="5029200"/>
              <a:ext cx="928189" cy="610286"/>
            </a:xfrm>
            <a:prstGeom prst="rect">
              <a:avLst/>
            </a:prstGeom>
            <a:noFill/>
          </p:spPr>
        </p:pic>
        <p:cxnSp>
          <p:nvCxnSpPr>
            <p:cNvPr id="327" name="Straight Arrow Connector 326"/>
            <p:cNvCxnSpPr>
              <a:stCxn id="323" idx="4"/>
              <a:endCxn id="326" idx="0"/>
            </p:cNvCxnSpPr>
            <p:nvPr/>
          </p:nvCxnSpPr>
          <p:spPr>
            <a:xfrm flipH="1">
              <a:off x="2236642" y="4418915"/>
              <a:ext cx="694565"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23" idx="4"/>
              <a:endCxn id="321" idx="0"/>
            </p:cNvCxnSpPr>
            <p:nvPr/>
          </p:nvCxnSpPr>
          <p:spPr>
            <a:xfrm>
              <a:off x="2931207" y="4418915"/>
              <a:ext cx="66423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29" name="Picture 2"/>
            <p:cNvPicPr>
              <a:picLocks noChangeAspect="1" noChangeArrowheads="1"/>
            </p:cNvPicPr>
            <p:nvPr/>
          </p:nvPicPr>
          <p:blipFill>
            <a:blip r:embed="rId18" cstate="print">
              <a:extLst>
                <a:ext uri="{28A0092B-C50C-407E-A947-70E740481C1C}">
                  <a14:useLocalDpi xmlns:a14="http://schemas.microsoft.com/office/drawing/2010/main"/>
                </a:ext>
              </a:extLst>
            </a:blip>
            <a:stretch>
              <a:fillRect/>
            </a:stretch>
          </p:blipFill>
          <p:spPr bwMode="auto">
            <a:xfrm>
              <a:off x="460604" y="5027830"/>
              <a:ext cx="928189" cy="610286"/>
            </a:xfrm>
            <a:prstGeom prst="rect">
              <a:avLst/>
            </a:prstGeom>
            <a:noFill/>
          </p:spPr>
        </p:pic>
        <p:cxnSp>
          <p:nvCxnSpPr>
            <p:cNvPr id="330" name="Straight Arrow Connector 329"/>
            <p:cNvCxnSpPr>
              <a:stCxn id="322" idx="4"/>
              <a:endCxn id="329" idx="0"/>
            </p:cNvCxnSpPr>
            <p:nvPr/>
          </p:nvCxnSpPr>
          <p:spPr>
            <a:xfrm>
              <a:off x="916920"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31" name="Oval 330"/>
            <p:cNvSpPr/>
            <p:nvPr/>
          </p:nvSpPr>
          <p:spPr>
            <a:xfrm>
              <a:off x="4863762"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2" name="Straight Arrow Connector 331"/>
            <p:cNvCxnSpPr>
              <a:stCxn id="316" idx="2"/>
              <a:endCxn id="331" idx="7"/>
            </p:cNvCxnSpPr>
            <p:nvPr/>
          </p:nvCxnSpPr>
          <p:spPr>
            <a:xfrm flipH="1">
              <a:off x="5123926" y="3654944"/>
              <a:ext cx="906173" cy="503807"/>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33" name="Picture 2"/>
            <p:cNvPicPr>
              <a:picLocks noChangeAspect="1" noChangeArrowheads="1"/>
            </p:cNvPicPr>
            <p:nvPr/>
          </p:nvPicPr>
          <p:blipFill>
            <a:blip r:embed="rId18" cstate="print">
              <a:extLst>
                <a:ext uri="{28A0092B-C50C-407E-A947-70E740481C1C}">
                  <a14:useLocalDpi xmlns:a14="http://schemas.microsoft.com/office/drawing/2010/main"/>
                </a:ext>
              </a:extLst>
            </a:blip>
            <a:stretch>
              <a:fillRect/>
            </a:stretch>
          </p:blipFill>
          <p:spPr bwMode="auto">
            <a:xfrm>
              <a:off x="4559846" y="5027830"/>
              <a:ext cx="928189" cy="610286"/>
            </a:xfrm>
            <a:prstGeom prst="rect">
              <a:avLst/>
            </a:prstGeom>
            <a:noFill/>
          </p:spPr>
        </p:pic>
        <p:cxnSp>
          <p:nvCxnSpPr>
            <p:cNvPr id="334" name="Straight Arrow Connector 333"/>
            <p:cNvCxnSpPr>
              <a:stCxn id="331" idx="4"/>
              <a:endCxn id="333" idx="0"/>
            </p:cNvCxnSpPr>
            <p:nvPr/>
          </p:nvCxnSpPr>
          <p:spPr>
            <a:xfrm>
              <a:off x="5016162"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35" name="Picture 2"/>
            <p:cNvPicPr>
              <a:picLocks noChangeAspect="1" noChangeArrowheads="1"/>
            </p:cNvPicPr>
            <p:nvPr/>
          </p:nvPicPr>
          <p:blipFill>
            <a:blip r:embed="rId19" cstate="print">
              <a:extLst>
                <a:ext uri="{28A0092B-C50C-407E-A947-70E740481C1C}">
                  <a14:useLocalDpi xmlns:a14="http://schemas.microsoft.com/office/drawing/2010/main"/>
                </a:ext>
              </a:extLst>
            </a:blip>
            <a:stretch>
              <a:fillRect/>
            </a:stretch>
          </p:blipFill>
          <p:spPr bwMode="auto">
            <a:xfrm>
              <a:off x="7169733" y="5029200"/>
              <a:ext cx="1014614" cy="639346"/>
            </a:xfrm>
            <a:prstGeom prst="rect">
              <a:avLst/>
            </a:prstGeom>
            <a:noFill/>
          </p:spPr>
        </p:pic>
        <p:sp>
          <p:nvSpPr>
            <p:cNvPr id="336" name="Oval 335"/>
            <p:cNvSpPr/>
            <p:nvPr/>
          </p:nvSpPr>
          <p:spPr>
            <a:xfrm>
              <a:off x="68948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7" name="Straight Arrow Connector 336"/>
            <p:cNvCxnSpPr>
              <a:stCxn id="316" idx="2"/>
              <a:endCxn id="336" idx="1"/>
            </p:cNvCxnSpPr>
            <p:nvPr/>
          </p:nvCxnSpPr>
          <p:spPr>
            <a:xfrm>
              <a:off x="6030098" y="3654944"/>
              <a:ext cx="909379" cy="50380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38" name="Picture 2"/>
            <p:cNvPicPr>
              <a:picLocks noChangeAspect="1" noChangeArrowheads="1"/>
            </p:cNvPicPr>
            <p:nvPr/>
          </p:nvPicPr>
          <p:blipFill>
            <a:blip r:embed="rId18" cstate="print">
              <a:extLst>
                <a:ext uri="{28A0092B-C50C-407E-A947-70E740481C1C}">
                  <a14:useLocalDpi xmlns:a14="http://schemas.microsoft.com/office/drawing/2010/main"/>
                </a:ext>
              </a:extLst>
            </a:blip>
            <a:stretch>
              <a:fillRect/>
            </a:stretch>
          </p:blipFill>
          <p:spPr bwMode="auto">
            <a:xfrm>
              <a:off x="5999923" y="5029200"/>
              <a:ext cx="928189" cy="610286"/>
            </a:xfrm>
            <a:prstGeom prst="rect">
              <a:avLst/>
            </a:prstGeom>
            <a:noFill/>
          </p:spPr>
        </p:pic>
        <p:cxnSp>
          <p:nvCxnSpPr>
            <p:cNvPr id="339" name="Straight Arrow Connector 338"/>
            <p:cNvCxnSpPr>
              <a:stCxn id="336" idx="4"/>
              <a:endCxn id="338" idx="0"/>
            </p:cNvCxnSpPr>
            <p:nvPr/>
          </p:nvCxnSpPr>
          <p:spPr>
            <a:xfrm flipH="1">
              <a:off x="6464016" y="4418915"/>
              <a:ext cx="583224"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a:stCxn id="336" idx="4"/>
              <a:endCxn id="335" idx="0"/>
            </p:cNvCxnSpPr>
            <p:nvPr/>
          </p:nvCxnSpPr>
          <p:spPr>
            <a:xfrm>
              <a:off x="7047240" y="4418915"/>
              <a:ext cx="62980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1" name="Picture 2"/>
            <p:cNvPicPr>
              <a:picLocks noChangeAspect="1" noChangeArrowheads="1"/>
            </p:cNvPicPr>
            <p:nvPr/>
          </p:nvPicPr>
          <p:blipFill>
            <a:blip r:embed="rId19" cstate="print">
              <a:extLst>
                <a:ext uri="{28A0092B-C50C-407E-A947-70E740481C1C}">
                  <a14:useLocalDpi xmlns:a14="http://schemas.microsoft.com/office/drawing/2010/main"/>
                </a:ext>
              </a:extLst>
            </a:blip>
            <a:stretch>
              <a:fillRect/>
            </a:stretch>
          </p:blipFill>
          <p:spPr bwMode="auto">
            <a:xfrm>
              <a:off x="9920493" y="5028515"/>
              <a:ext cx="1014614" cy="639346"/>
            </a:xfrm>
            <a:prstGeom prst="rect">
              <a:avLst/>
            </a:prstGeom>
            <a:noFill/>
          </p:spPr>
        </p:pic>
        <p:sp>
          <p:nvSpPr>
            <p:cNvPr id="342" name="Oval 341"/>
            <p:cNvSpPr/>
            <p:nvPr/>
          </p:nvSpPr>
          <p:spPr>
            <a:xfrm>
              <a:off x="9478656" y="411343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3" name="Straight Arrow Connector 342"/>
            <p:cNvCxnSpPr>
              <a:stCxn id="310" idx="2"/>
              <a:endCxn id="342" idx="7"/>
            </p:cNvCxnSpPr>
            <p:nvPr/>
          </p:nvCxnSpPr>
          <p:spPr>
            <a:xfrm flipH="1">
              <a:off x="9738820" y="3684004"/>
              <a:ext cx="980522" cy="47406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4" name="Picture 2"/>
            <p:cNvPicPr>
              <a:picLocks noChangeAspect="1" noChangeArrowheads="1"/>
            </p:cNvPicPr>
            <p:nvPr/>
          </p:nvPicPr>
          <p:blipFill>
            <a:blip r:embed="rId18" cstate="print">
              <a:extLst>
                <a:ext uri="{28A0092B-C50C-407E-A947-70E740481C1C}">
                  <a14:useLocalDpi xmlns:a14="http://schemas.microsoft.com/office/drawing/2010/main"/>
                </a:ext>
              </a:extLst>
            </a:blip>
            <a:stretch>
              <a:fillRect/>
            </a:stretch>
          </p:blipFill>
          <p:spPr bwMode="auto">
            <a:xfrm>
              <a:off x="8549581" y="5028515"/>
              <a:ext cx="928189" cy="610286"/>
            </a:xfrm>
            <a:prstGeom prst="rect">
              <a:avLst/>
            </a:prstGeom>
            <a:noFill/>
          </p:spPr>
        </p:pic>
        <p:cxnSp>
          <p:nvCxnSpPr>
            <p:cNvPr id="345" name="Straight Arrow Connector 344"/>
            <p:cNvCxnSpPr>
              <a:stCxn id="342" idx="4"/>
              <a:endCxn id="344" idx="0"/>
            </p:cNvCxnSpPr>
            <p:nvPr/>
          </p:nvCxnSpPr>
          <p:spPr>
            <a:xfrm flipH="1">
              <a:off x="9013677" y="4418230"/>
              <a:ext cx="617379"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6" name="Straight Arrow Connector 345"/>
            <p:cNvCxnSpPr>
              <a:stCxn id="342" idx="4"/>
              <a:endCxn id="341" idx="0"/>
            </p:cNvCxnSpPr>
            <p:nvPr/>
          </p:nvCxnSpPr>
          <p:spPr>
            <a:xfrm>
              <a:off x="9631056" y="4418230"/>
              <a:ext cx="796745"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47" name="Oval 346"/>
            <p:cNvSpPr/>
            <p:nvPr/>
          </p:nvSpPr>
          <p:spPr>
            <a:xfrm>
              <a:off x="11651969"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8" name="Straight Arrow Connector 347"/>
            <p:cNvCxnSpPr>
              <a:stCxn id="310" idx="2"/>
              <a:endCxn id="347" idx="1"/>
            </p:cNvCxnSpPr>
            <p:nvPr/>
          </p:nvCxnSpPr>
          <p:spPr>
            <a:xfrm>
              <a:off x="10719342" y="3684004"/>
              <a:ext cx="977264" cy="47474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a:stCxn id="347" idx="4"/>
            </p:cNvCxnSpPr>
            <p:nvPr/>
          </p:nvCxnSpPr>
          <p:spPr>
            <a:xfrm>
              <a:off x="11804369" y="4418915"/>
              <a:ext cx="7778" cy="608916"/>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350" name="Rounded Rectangle 349"/>
          <p:cNvSpPr/>
          <p:nvPr/>
        </p:nvSpPr>
        <p:spPr>
          <a:xfrm>
            <a:off x="4953000" y="5867400"/>
            <a:ext cx="6781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ight Arrow 350"/>
          <p:cNvSpPr/>
          <p:nvPr/>
        </p:nvSpPr>
        <p:spPr>
          <a:xfrm flipH="1">
            <a:off x="4038600" y="6025662"/>
            <a:ext cx="685800" cy="42203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4" name="Picture 353" descr="TP_tmp.png"/>
          <p:cNvPicPr>
            <a:picLocks noChangeAspect="1"/>
          </p:cNvPicPr>
          <p:nvPr>
            <p:custDataLst>
              <p:tags r:id="rId1"/>
            </p:custDataLst>
          </p:nvPr>
        </p:nvPicPr>
        <p:blipFill>
          <a:blip r:embed="rId21" cstate="print">
            <a:extLst>
              <a:ext uri="{28A0092B-C50C-407E-A947-70E740481C1C}">
                <a14:useLocalDpi xmlns:a14="http://schemas.microsoft.com/office/drawing/2010/main"/>
              </a:ext>
            </a:extLst>
          </a:blip>
          <a:stretch>
            <a:fillRect/>
          </a:stretch>
        </p:blipFill>
        <p:spPr bwMode="auto">
          <a:xfrm>
            <a:off x="533400" y="6096000"/>
            <a:ext cx="864620" cy="279057"/>
          </a:xfrm>
          <a:prstGeom prst="rect">
            <a:avLst/>
          </a:prstGeom>
          <a:noFill/>
          <a:ln/>
          <a:effectLst/>
        </p:spPr>
      </p:pic>
      <p:pic>
        <p:nvPicPr>
          <p:cNvPr id="353" name="Picture 2"/>
          <p:cNvPicPr>
            <a:picLocks noChangeAspect="1" noChangeArrowheads="1"/>
          </p:cNvPicPr>
          <p:nvPr/>
        </p:nvPicPr>
        <p:blipFill>
          <a:blip r:embed="rId22" cstate="print">
            <a:extLst>
              <a:ext uri="{28A0092B-C50C-407E-A947-70E740481C1C}">
                <a14:useLocalDpi xmlns:a14="http://schemas.microsoft.com/office/drawing/2010/main"/>
              </a:ext>
            </a:extLst>
          </a:blip>
          <a:stretch>
            <a:fillRect/>
          </a:stretch>
        </p:blipFill>
        <p:spPr bwMode="auto">
          <a:xfrm>
            <a:off x="915006" y="6096000"/>
            <a:ext cx="367414" cy="241575"/>
          </a:xfrm>
          <a:prstGeom prst="rect">
            <a:avLst/>
          </a:prstGeom>
          <a:noFill/>
        </p:spPr>
      </p:pic>
      <p:pic>
        <p:nvPicPr>
          <p:cNvPr id="355" name="Picture 354" descr="TP_tmp.png"/>
          <p:cNvPicPr>
            <a:picLocks noChangeAspect="1"/>
          </p:cNvPicPr>
          <p:nvPr>
            <p:custDataLst>
              <p:tags r:id="rId2"/>
            </p:custDataLst>
          </p:nvPr>
        </p:nvPicPr>
        <p:blipFill>
          <a:blip r:embed="rId21" cstate="print">
            <a:extLst>
              <a:ext uri="{28A0092B-C50C-407E-A947-70E740481C1C}">
                <a14:useLocalDpi xmlns:a14="http://schemas.microsoft.com/office/drawing/2010/main"/>
              </a:ext>
            </a:extLst>
          </a:blip>
          <a:stretch>
            <a:fillRect/>
          </a:stretch>
        </p:blipFill>
        <p:spPr bwMode="auto">
          <a:xfrm>
            <a:off x="1649980" y="6096000"/>
            <a:ext cx="864620" cy="279057"/>
          </a:xfrm>
          <a:prstGeom prst="rect">
            <a:avLst/>
          </a:prstGeom>
          <a:noFill/>
          <a:ln/>
          <a:effectLst/>
        </p:spPr>
      </p:pic>
      <p:pic>
        <p:nvPicPr>
          <p:cNvPr id="357" name="Picture 356" descr="TP_tmp.png"/>
          <p:cNvPicPr>
            <a:picLocks noChangeAspect="1"/>
          </p:cNvPicPr>
          <p:nvPr>
            <p:custDataLst>
              <p:tags r:id="rId3"/>
            </p:custDataLst>
          </p:nvPr>
        </p:nvPicPr>
        <p:blipFill>
          <a:blip r:embed="rId21" cstate="print">
            <a:extLst>
              <a:ext uri="{28A0092B-C50C-407E-A947-70E740481C1C}">
                <a14:useLocalDpi xmlns:a14="http://schemas.microsoft.com/office/drawing/2010/main"/>
              </a:ext>
            </a:extLst>
          </a:blip>
          <a:stretch>
            <a:fillRect/>
          </a:stretch>
        </p:blipFill>
        <p:spPr bwMode="auto">
          <a:xfrm>
            <a:off x="2792980" y="6096000"/>
            <a:ext cx="864620" cy="279057"/>
          </a:xfrm>
          <a:prstGeom prst="rect">
            <a:avLst/>
          </a:prstGeom>
          <a:noFill/>
          <a:ln/>
          <a:effectLst/>
        </p:spPr>
      </p:pic>
      <p:pic>
        <p:nvPicPr>
          <p:cNvPr id="359" name="Picture 2"/>
          <p:cNvPicPr>
            <a:picLocks noChangeAspect="1" noChangeArrowheads="1"/>
          </p:cNvPicPr>
          <p:nvPr/>
        </p:nvPicPr>
        <p:blipFill>
          <a:blip r:embed="rId23" cstate="print">
            <a:extLst>
              <a:ext uri="{28A0092B-C50C-407E-A947-70E740481C1C}">
                <a14:useLocalDpi xmlns:a14="http://schemas.microsoft.com/office/drawing/2010/main"/>
              </a:ext>
            </a:extLst>
          </a:blip>
          <a:stretch>
            <a:fillRect/>
          </a:stretch>
        </p:blipFill>
        <p:spPr bwMode="auto">
          <a:xfrm>
            <a:off x="3175027" y="6051604"/>
            <a:ext cx="389821" cy="276085"/>
          </a:xfrm>
          <a:prstGeom prst="rect">
            <a:avLst/>
          </a:prstGeom>
          <a:noFill/>
        </p:spPr>
      </p:pic>
      <p:pic>
        <p:nvPicPr>
          <p:cNvPr id="360" name="Picture 2"/>
          <p:cNvPicPr>
            <a:picLocks noChangeAspect="1" noChangeArrowheads="1"/>
          </p:cNvPicPr>
          <p:nvPr/>
        </p:nvPicPr>
        <p:blipFill>
          <a:blip r:embed="rId24" cstate="print">
            <a:extLst>
              <a:ext uri="{28A0092B-C50C-407E-A947-70E740481C1C}">
                <a14:useLocalDpi xmlns:a14="http://schemas.microsoft.com/office/drawing/2010/main"/>
              </a:ext>
            </a:extLst>
          </a:blip>
          <a:stretch>
            <a:fillRect/>
          </a:stretch>
        </p:blipFill>
        <p:spPr bwMode="auto">
          <a:xfrm>
            <a:off x="2041998" y="6087424"/>
            <a:ext cx="401623" cy="253078"/>
          </a:xfrm>
          <a:prstGeom prst="rect">
            <a:avLst/>
          </a:prstGeom>
          <a:noFill/>
        </p:spPr>
      </p:pic>
      <p:sp>
        <p:nvSpPr>
          <p:cNvPr id="361" name="Rounded Rectangle 360"/>
          <p:cNvSpPr/>
          <p:nvPr/>
        </p:nvSpPr>
        <p:spPr>
          <a:xfrm>
            <a:off x="381000" y="5867400"/>
            <a:ext cx="34290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ed Rectangle 361"/>
          <p:cNvSpPr/>
          <p:nvPr/>
        </p:nvSpPr>
        <p:spPr>
          <a:xfrm>
            <a:off x="4953000" y="4724400"/>
            <a:ext cx="6781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ight Arrow 362"/>
          <p:cNvSpPr/>
          <p:nvPr/>
        </p:nvSpPr>
        <p:spPr>
          <a:xfrm flipH="1">
            <a:off x="4038600" y="4882662"/>
            <a:ext cx="685800" cy="42203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1" name="Picture 370" descr="TP_tmp.png"/>
          <p:cNvPicPr>
            <a:picLocks noChangeAspect="1"/>
          </p:cNvPicPr>
          <p:nvPr>
            <p:custDataLst>
              <p:tags r:id="rId4"/>
            </p:custDataLst>
          </p:nvPr>
        </p:nvPicPr>
        <p:blipFill>
          <a:blip r:embed="rId25" cstate="print">
            <a:extLst>
              <a:ext uri="{28A0092B-C50C-407E-A947-70E740481C1C}">
                <a14:useLocalDpi xmlns:a14="http://schemas.microsoft.com/office/drawing/2010/main"/>
              </a:ext>
            </a:extLst>
          </a:blip>
          <a:stretch>
            <a:fillRect/>
          </a:stretch>
        </p:blipFill>
        <p:spPr bwMode="auto">
          <a:xfrm>
            <a:off x="533144" y="4953000"/>
            <a:ext cx="865130" cy="279221"/>
          </a:xfrm>
          <a:prstGeom prst="rect">
            <a:avLst/>
          </a:prstGeom>
          <a:noFill/>
          <a:ln/>
          <a:effectLst/>
        </p:spPr>
      </p:pic>
      <p:pic>
        <p:nvPicPr>
          <p:cNvPr id="365" name="Picture 2"/>
          <p:cNvPicPr>
            <a:picLocks noChangeAspect="1" noChangeArrowheads="1"/>
          </p:cNvPicPr>
          <p:nvPr/>
        </p:nvPicPr>
        <p:blipFill>
          <a:blip r:embed="rId22" cstate="print">
            <a:extLst>
              <a:ext uri="{28A0092B-C50C-407E-A947-70E740481C1C}">
                <a14:useLocalDpi xmlns:a14="http://schemas.microsoft.com/office/drawing/2010/main"/>
              </a:ext>
            </a:extLst>
          </a:blip>
          <a:stretch>
            <a:fillRect/>
          </a:stretch>
        </p:blipFill>
        <p:spPr bwMode="auto">
          <a:xfrm>
            <a:off x="915006" y="4953000"/>
            <a:ext cx="367414" cy="241575"/>
          </a:xfrm>
          <a:prstGeom prst="rect">
            <a:avLst/>
          </a:prstGeom>
          <a:noFill/>
        </p:spPr>
      </p:pic>
      <p:pic>
        <p:nvPicPr>
          <p:cNvPr id="372" name="Picture 371" descr="TP_tmp.png"/>
          <p:cNvPicPr>
            <a:picLocks noChangeAspect="1"/>
          </p:cNvPicPr>
          <p:nvPr>
            <p:custDataLst>
              <p:tags r:id="rId5"/>
            </p:custDataLst>
          </p:nvPr>
        </p:nvPicPr>
        <p:blipFill>
          <a:blip r:embed="rId25" cstate="print">
            <a:extLst>
              <a:ext uri="{28A0092B-C50C-407E-A947-70E740481C1C}">
                <a14:useLocalDpi xmlns:a14="http://schemas.microsoft.com/office/drawing/2010/main"/>
              </a:ext>
            </a:extLst>
          </a:blip>
          <a:stretch>
            <a:fillRect/>
          </a:stretch>
        </p:blipFill>
        <p:spPr bwMode="auto">
          <a:xfrm>
            <a:off x="1649724" y="4953000"/>
            <a:ext cx="865130" cy="279221"/>
          </a:xfrm>
          <a:prstGeom prst="rect">
            <a:avLst/>
          </a:prstGeom>
          <a:noFill/>
          <a:ln/>
          <a:effectLst/>
        </p:spPr>
      </p:pic>
      <p:pic>
        <p:nvPicPr>
          <p:cNvPr id="373" name="Picture 372" descr="TP_tmp.png"/>
          <p:cNvPicPr>
            <a:picLocks noChangeAspect="1"/>
          </p:cNvPicPr>
          <p:nvPr>
            <p:custDataLst>
              <p:tags r:id="rId6"/>
            </p:custDataLst>
          </p:nvPr>
        </p:nvPicPr>
        <p:blipFill>
          <a:blip r:embed="rId25" cstate="print">
            <a:extLst>
              <a:ext uri="{28A0092B-C50C-407E-A947-70E740481C1C}">
                <a14:useLocalDpi xmlns:a14="http://schemas.microsoft.com/office/drawing/2010/main"/>
              </a:ext>
            </a:extLst>
          </a:blip>
          <a:stretch>
            <a:fillRect/>
          </a:stretch>
        </p:blipFill>
        <p:spPr bwMode="auto">
          <a:xfrm>
            <a:off x="2792724" y="4953000"/>
            <a:ext cx="865130" cy="279221"/>
          </a:xfrm>
          <a:prstGeom prst="rect">
            <a:avLst/>
          </a:prstGeom>
          <a:noFill/>
          <a:ln/>
          <a:effectLst/>
        </p:spPr>
      </p:pic>
      <p:pic>
        <p:nvPicPr>
          <p:cNvPr id="368" name="Picture 2"/>
          <p:cNvPicPr>
            <a:picLocks noChangeAspect="1" noChangeArrowheads="1"/>
          </p:cNvPicPr>
          <p:nvPr/>
        </p:nvPicPr>
        <p:blipFill>
          <a:blip r:embed="rId23" cstate="print">
            <a:extLst>
              <a:ext uri="{28A0092B-C50C-407E-A947-70E740481C1C}">
                <a14:useLocalDpi xmlns:a14="http://schemas.microsoft.com/office/drawing/2010/main"/>
              </a:ext>
            </a:extLst>
          </a:blip>
          <a:stretch>
            <a:fillRect/>
          </a:stretch>
        </p:blipFill>
        <p:spPr bwMode="auto">
          <a:xfrm>
            <a:off x="3175027" y="4908604"/>
            <a:ext cx="389821" cy="276085"/>
          </a:xfrm>
          <a:prstGeom prst="rect">
            <a:avLst/>
          </a:prstGeom>
          <a:noFill/>
        </p:spPr>
      </p:pic>
      <p:pic>
        <p:nvPicPr>
          <p:cNvPr id="369" name="Picture 2"/>
          <p:cNvPicPr>
            <a:picLocks noChangeAspect="1" noChangeArrowheads="1"/>
          </p:cNvPicPr>
          <p:nvPr/>
        </p:nvPicPr>
        <p:blipFill>
          <a:blip r:embed="rId24" cstate="print">
            <a:extLst>
              <a:ext uri="{28A0092B-C50C-407E-A947-70E740481C1C}">
                <a14:useLocalDpi xmlns:a14="http://schemas.microsoft.com/office/drawing/2010/main"/>
              </a:ext>
            </a:extLst>
          </a:blip>
          <a:stretch>
            <a:fillRect/>
          </a:stretch>
        </p:blipFill>
        <p:spPr bwMode="auto">
          <a:xfrm>
            <a:off x="2041998" y="4944424"/>
            <a:ext cx="401623" cy="253078"/>
          </a:xfrm>
          <a:prstGeom prst="rect">
            <a:avLst/>
          </a:prstGeom>
          <a:noFill/>
        </p:spPr>
      </p:pic>
      <p:sp>
        <p:nvSpPr>
          <p:cNvPr id="370" name="Rounded Rectangle 369"/>
          <p:cNvSpPr/>
          <p:nvPr/>
        </p:nvSpPr>
        <p:spPr>
          <a:xfrm>
            <a:off x="381000" y="4724400"/>
            <a:ext cx="34290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373"/>
          <p:cNvSpPr/>
          <p:nvPr/>
        </p:nvSpPr>
        <p:spPr>
          <a:xfrm>
            <a:off x="4953000" y="3597302"/>
            <a:ext cx="6781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ight Arrow 374"/>
          <p:cNvSpPr/>
          <p:nvPr/>
        </p:nvSpPr>
        <p:spPr>
          <a:xfrm flipH="1">
            <a:off x="4038600" y="3755564"/>
            <a:ext cx="685800" cy="42203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3" name="Picture 382" descr="TP_tmp.png"/>
          <p:cNvPicPr>
            <a:picLocks noChangeAspect="1"/>
          </p:cNvPicPr>
          <p:nvPr>
            <p:custDataLst>
              <p:tags r:id="rId7"/>
            </p:custDataLst>
          </p:nvPr>
        </p:nvPicPr>
        <p:blipFill>
          <a:blip r:embed="rId26" cstate="print">
            <a:extLst>
              <a:ext uri="{28A0092B-C50C-407E-A947-70E740481C1C}">
                <a14:useLocalDpi xmlns:a14="http://schemas.microsoft.com/office/drawing/2010/main"/>
              </a:ext>
            </a:extLst>
          </a:blip>
          <a:stretch>
            <a:fillRect/>
          </a:stretch>
        </p:blipFill>
        <p:spPr bwMode="auto">
          <a:xfrm>
            <a:off x="532889" y="3825902"/>
            <a:ext cx="865640" cy="279386"/>
          </a:xfrm>
          <a:prstGeom prst="rect">
            <a:avLst/>
          </a:prstGeom>
          <a:noFill/>
          <a:ln/>
          <a:effectLst/>
        </p:spPr>
      </p:pic>
      <p:pic>
        <p:nvPicPr>
          <p:cNvPr id="377" name="Picture 2"/>
          <p:cNvPicPr>
            <a:picLocks noChangeAspect="1" noChangeArrowheads="1"/>
          </p:cNvPicPr>
          <p:nvPr/>
        </p:nvPicPr>
        <p:blipFill>
          <a:blip r:embed="rId22" cstate="print">
            <a:extLst>
              <a:ext uri="{28A0092B-C50C-407E-A947-70E740481C1C}">
                <a14:useLocalDpi xmlns:a14="http://schemas.microsoft.com/office/drawing/2010/main"/>
              </a:ext>
            </a:extLst>
          </a:blip>
          <a:stretch>
            <a:fillRect/>
          </a:stretch>
        </p:blipFill>
        <p:spPr bwMode="auto">
          <a:xfrm>
            <a:off x="915006" y="3825902"/>
            <a:ext cx="367414" cy="241575"/>
          </a:xfrm>
          <a:prstGeom prst="rect">
            <a:avLst/>
          </a:prstGeom>
          <a:noFill/>
        </p:spPr>
      </p:pic>
      <p:pic>
        <p:nvPicPr>
          <p:cNvPr id="384" name="Picture 383" descr="TP_tmp.png"/>
          <p:cNvPicPr>
            <a:picLocks noChangeAspect="1"/>
          </p:cNvPicPr>
          <p:nvPr>
            <p:custDataLst>
              <p:tags r:id="rId8"/>
            </p:custDataLst>
          </p:nvPr>
        </p:nvPicPr>
        <p:blipFill>
          <a:blip r:embed="rId26" cstate="print">
            <a:extLst>
              <a:ext uri="{28A0092B-C50C-407E-A947-70E740481C1C}">
                <a14:useLocalDpi xmlns:a14="http://schemas.microsoft.com/office/drawing/2010/main"/>
              </a:ext>
            </a:extLst>
          </a:blip>
          <a:stretch>
            <a:fillRect/>
          </a:stretch>
        </p:blipFill>
        <p:spPr bwMode="auto">
          <a:xfrm>
            <a:off x="1649469" y="3825902"/>
            <a:ext cx="865640" cy="279386"/>
          </a:xfrm>
          <a:prstGeom prst="rect">
            <a:avLst/>
          </a:prstGeom>
          <a:noFill/>
          <a:ln/>
          <a:effectLst/>
        </p:spPr>
      </p:pic>
      <p:pic>
        <p:nvPicPr>
          <p:cNvPr id="385" name="Picture 384" descr="TP_tmp.png"/>
          <p:cNvPicPr>
            <a:picLocks noChangeAspect="1"/>
          </p:cNvPicPr>
          <p:nvPr>
            <p:custDataLst>
              <p:tags r:id="rId9"/>
            </p:custDataLst>
          </p:nvPr>
        </p:nvPicPr>
        <p:blipFill>
          <a:blip r:embed="rId26" cstate="print">
            <a:extLst>
              <a:ext uri="{28A0092B-C50C-407E-A947-70E740481C1C}">
                <a14:useLocalDpi xmlns:a14="http://schemas.microsoft.com/office/drawing/2010/main"/>
              </a:ext>
            </a:extLst>
          </a:blip>
          <a:stretch>
            <a:fillRect/>
          </a:stretch>
        </p:blipFill>
        <p:spPr bwMode="auto">
          <a:xfrm>
            <a:off x="2792468" y="3825902"/>
            <a:ext cx="865640" cy="279386"/>
          </a:xfrm>
          <a:prstGeom prst="rect">
            <a:avLst/>
          </a:prstGeom>
          <a:noFill/>
          <a:ln/>
          <a:effectLst/>
        </p:spPr>
      </p:pic>
      <p:pic>
        <p:nvPicPr>
          <p:cNvPr id="380" name="Picture 2"/>
          <p:cNvPicPr>
            <a:picLocks noChangeAspect="1" noChangeArrowheads="1"/>
          </p:cNvPicPr>
          <p:nvPr/>
        </p:nvPicPr>
        <p:blipFill>
          <a:blip r:embed="rId23" cstate="print">
            <a:extLst>
              <a:ext uri="{28A0092B-C50C-407E-A947-70E740481C1C}">
                <a14:useLocalDpi xmlns:a14="http://schemas.microsoft.com/office/drawing/2010/main"/>
              </a:ext>
            </a:extLst>
          </a:blip>
          <a:stretch>
            <a:fillRect/>
          </a:stretch>
        </p:blipFill>
        <p:spPr bwMode="auto">
          <a:xfrm>
            <a:off x="3175027" y="3781506"/>
            <a:ext cx="389821" cy="276085"/>
          </a:xfrm>
          <a:prstGeom prst="rect">
            <a:avLst/>
          </a:prstGeom>
          <a:noFill/>
        </p:spPr>
      </p:pic>
      <p:pic>
        <p:nvPicPr>
          <p:cNvPr id="381" name="Picture 2"/>
          <p:cNvPicPr>
            <a:picLocks noChangeAspect="1" noChangeArrowheads="1"/>
          </p:cNvPicPr>
          <p:nvPr/>
        </p:nvPicPr>
        <p:blipFill>
          <a:blip r:embed="rId24" cstate="print">
            <a:extLst>
              <a:ext uri="{28A0092B-C50C-407E-A947-70E740481C1C}">
                <a14:useLocalDpi xmlns:a14="http://schemas.microsoft.com/office/drawing/2010/main"/>
              </a:ext>
            </a:extLst>
          </a:blip>
          <a:stretch>
            <a:fillRect/>
          </a:stretch>
        </p:blipFill>
        <p:spPr bwMode="auto">
          <a:xfrm>
            <a:off x="2041998" y="3817326"/>
            <a:ext cx="401623" cy="253078"/>
          </a:xfrm>
          <a:prstGeom prst="rect">
            <a:avLst/>
          </a:prstGeom>
          <a:noFill/>
        </p:spPr>
      </p:pic>
      <p:sp>
        <p:nvSpPr>
          <p:cNvPr id="382" name="Rounded Rectangle 381"/>
          <p:cNvSpPr/>
          <p:nvPr/>
        </p:nvSpPr>
        <p:spPr>
          <a:xfrm>
            <a:off x="381000" y="3597302"/>
            <a:ext cx="34290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ounded Rectangle 385"/>
          <p:cNvSpPr/>
          <p:nvPr/>
        </p:nvSpPr>
        <p:spPr>
          <a:xfrm>
            <a:off x="4953000" y="2474845"/>
            <a:ext cx="6781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ight Arrow 386"/>
          <p:cNvSpPr/>
          <p:nvPr/>
        </p:nvSpPr>
        <p:spPr>
          <a:xfrm flipH="1">
            <a:off x="4038600" y="2633107"/>
            <a:ext cx="685800" cy="42203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 name="Picture 398" descr="TP_tmp.png"/>
          <p:cNvPicPr>
            <a:picLocks noChangeAspect="1"/>
          </p:cNvPicPr>
          <p:nvPr>
            <p:custDataLst>
              <p:tags r:id="rId10"/>
            </p:custDataLst>
          </p:nvPr>
        </p:nvPicPr>
        <p:blipFill>
          <a:blip r:embed="rId27" cstate="print">
            <a:extLst>
              <a:ext uri="{28A0092B-C50C-407E-A947-70E740481C1C}">
                <a14:useLocalDpi xmlns:a14="http://schemas.microsoft.com/office/drawing/2010/main"/>
              </a:ext>
            </a:extLst>
          </a:blip>
          <a:stretch>
            <a:fillRect/>
          </a:stretch>
        </p:blipFill>
        <p:spPr bwMode="auto">
          <a:xfrm>
            <a:off x="532633" y="2703445"/>
            <a:ext cx="866151" cy="279551"/>
          </a:xfrm>
          <a:prstGeom prst="rect">
            <a:avLst/>
          </a:prstGeom>
          <a:noFill/>
          <a:ln/>
          <a:effectLst/>
        </p:spPr>
      </p:pic>
      <p:pic>
        <p:nvPicPr>
          <p:cNvPr id="389" name="Picture 2"/>
          <p:cNvPicPr>
            <a:picLocks noChangeAspect="1" noChangeArrowheads="1"/>
          </p:cNvPicPr>
          <p:nvPr/>
        </p:nvPicPr>
        <p:blipFill>
          <a:blip r:embed="rId22" cstate="print">
            <a:extLst>
              <a:ext uri="{28A0092B-C50C-407E-A947-70E740481C1C}">
                <a14:useLocalDpi xmlns:a14="http://schemas.microsoft.com/office/drawing/2010/main"/>
              </a:ext>
            </a:extLst>
          </a:blip>
          <a:stretch>
            <a:fillRect/>
          </a:stretch>
        </p:blipFill>
        <p:spPr bwMode="auto">
          <a:xfrm>
            <a:off x="915006" y="2703445"/>
            <a:ext cx="367414" cy="241575"/>
          </a:xfrm>
          <a:prstGeom prst="rect">
            <a:avLst/>
          </a:prstGeom>
          <a:noFill/>
        </p:spPr>
      </p:pic>
      <p:pic>
        <p:nvPicPr>
          <p:cNvPr id="400" name="Picture 399" descr="TP_tmp.png"/>
          <p:cNvPicPr>
            <a:picLocks noChangeAspect="1"/>
          </p:cNvPicPr>
          <p:nvPr>
            <p:custDataLst>
              <p:tags r:id="rId11"/>
            </p:custDataLst>
          </p:nvPr>
        </p:nvPicPr>
        <p:blipFill>
          <a:blip r:embed="rId27" cstate="print">
            <a:extLst>
              <a:ext uri="{28A0092B-C50C-407E-A947-70E740481C1C}">
                <a14:useLocalDpi xmlns:a14="http://schemas.microsoft.com/office/drawing/2010/main"/>
              </a:ext>
            </a:extLst>
          </a:blip>
          <a:stretch>
            <a:fillRect/>
          </a:stretch>
        </p:blipFill>
        <p:spPr bwMode="auto">
          <a:xfrm>
            <a:off x="1649213" y="2703445"/>
            <a:ext cx="866151" cy="279551"/>
          </a:xfrm>
          <a:prstGeom prst="rect">
            <a:avLst/>
          </a:prstGeom>
          <a:noFill/>
          <a:ln/>
          <a:effectLst/>
        </p:spPr>
      </p:pic>
      <p:pic>
        <p:nvPicPr>
          <p:cNvPr id="401" name="Picture 400" descr="TP_tmp.png"/>
          <p:cNvPicPr>
            <a:picLocks noChangeAspect="1"/>
          </p:cNvPicPr>
          <p:nvPr>
            <p:custDataLst>
              <p:tags r:id="rId12"/>
            </p:custDataLst>
          </p:nvPr>
        </p:nvPicPr>
        <p:blipFill>
          <a:blip r:embed="rId27" cstate="print">
            <a:extLst>
              <a:ext uri="{28A0092B-C50C-407E-A947-70E740481C1C}">
                <a14:useLocalDpi xmlns:a14="http://schemas.microsoft.com/office/drawing/2010/main"/>
              </a:ext>
            </a:extLst>
          </a:blip>
          <a:stretch>
            <a:fillRect/>
          </a:stretch>
        </p:blipFill>
        <p:spPr bwMode="auto">
          <a:xfrm>
            <a:off x="2792212" y="2703445"/>
            <a:ext cx="866151" cy="279551"/>
          </a:xfrm>
          <a:prstGeom prst="rect">
            <a:avLst/>
          </a:prstGeom>
          <a:noFill/>
          <a:ln/>
          <a:effectLst/>
        </p:spPr>
      </p:pic>
      <p:pic>
        <p:nvPicPr>
          <p:cNvPr id="392" name="Picture 2"/>
          <p:cNvPicPr>
            <a:picLocks noChangeAspect="1" noChangeArrowheads="1"/>
          </p:cNvPicPr>
          <p:nvPr/>
        </p:nvPicPr>
        <p:blipFill>
          <a:blip r:embed="rId23" cstate="print">
            <a:extLst>
              <a:ext uri="{28A0092B-C50C-407E-A947-70E740481C1C}">
                <a14:useLocalDpi xmlns:a14="http://schemas.microsoft.com/office/drawing/2010/main"/>
              </a:ext>
            </a:extLst>
          </a:blip>
          <a:stretch>
            <a:fillRect/>
          </a:stretch>
        </p:blipFill>
        <p:spPr bwMode="auto">
          <a:xfrm>
            <a:off x="3175027" y="2659049"/>
            <a:ext cx="389821" cy="276085"/>
          </a:xfrm>
          <a:prstGeom prst="rect">
            <a:avLst/>
          </a:prstGeom>
          <a:noFill/>
        </p:spPr>
      </p:pic>
      <p:pic>
        <p:nvPicPr>
          <p:cNvPr id="393" name="Picture 2"/>
          <p:cNvPicPr>
            <a:picLocks noChangeAspect="1" noChangeArrowheads="1"/>
          </p:cNvPicPr>
          <p:nvPr/>
        </p:nvPicPr>
        <p:blipFill>
          <a:blip r:embed="rId24" cstate="print">
            <a:extLst>
              <a:ext uri="{28A0092B-C50C-407E-A947-70E740481C1C}">
                <a14:useLocalDpi xmlns:a14="http://schemas.microsoft.com/office/drawing/2010/main"/>
              </a:ext>
            </a:extLst>
          </a:blip>
          <a:stretch>
            <a:fillRect/>
          </a:stretch>
        </p:blipFill>
        <p:spPr bwMode="auto">
          <a:xfrm>
            <a:off x="2041998" y="2694869"/>
            <a:ext cx="401623" cy="253078"/>
          </a:xfrm>
          <a:prstGeom prst="rect">
            <a:avLst/>
          </a:prstGeom>
          <a:noFill/>
        </p:spPr>
      </p:pic>
      <p:sp>
        <p:nvSpPr>
          <p:cNvPr id="394" name="Rounded Rectangle 393"/>
          <p:cNvSpPr/>
          <p:nvPr/>
        </p:nvSpPr>
        <p:spPr>
          <a:xfrm>
            <a:off x="381000" y="2474845"/>
            <a:ext cx="34290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ed Rectangle 401"/>
          <p:cNvSpPr/>
          <p:nvPr/>
        </p:nvSpPr>
        <p:spPr>
          <a:xfrm>
            <a:off x="4953000" y="1371600"/>
            <a:ext cx="6781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ight Arrow 402"/>
          <p:cNvSpPr/>
          <p:nvPr/>
        </p:nvSpPr>
        <p:spPr>
          <a:xfrm flipH="1">
            <a:off x="4038600" y="1529862"/>
            <a:ext cx="685800" cy="42203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4" name="Picture 953" descr="TP_tmp.png"/>
          <p:cNvPicPr>
            <a:picLocks noChangeAspect="1"/>
          </p:cNvPicPr>
          <p:nvPr>
            <p:custDataLst>
              <p:tags r:id="rId13"/>
            </p:custDataLst>
          </p:nvPr>
        </p:nvPicPr>
        <p:blipFill>
          <a:blip r:embed="rId28" cstate="print">
            <a:extLst>
              <a:ext uri="{28A0092B-C50C-407E-A947-70E740481C1C}">
                <a14:useLocalDpi xmlns:a14="http://schemas.microsoft.com/office/drawing/2010/main"/>
              </a:ext>
            </a:extLst>
          </a:blip>
          <a:stretch>
            <a:fillRect/>
          </a:stretch>
        </p:blipFill>
        <p:spPr bwMode="auto">
          <a:xfrm>
            <a:off x="532377" y="1600200"/>
            <a:ext cx="866662" cy="279716"/>
          </a:xfrm>
          <a:prstGeom prst="rect">
            <a:avLst/>
          </a:prstGeom>
          <a:noFill/>
          <a:ln/>
          <a:effectLst/>
        </p:spPr>
      </p:pic>
      <p:pic>
        <p:nvPicPr>
          <p:cNvPr id="405" name="Picture 2"/>
          <p:cNvPicPr>
            <a:picLocks noChangeAspect="1" noChangeArrowheads="1"/>
          </p:cNvPicPr>
          <p:nvPr/>
        </p:nvPicPr>
        <p:blipFill>
          <a:blip r:embed="rId29" cstate="print">
            <a:extLst>
              <a:ext uri="{28A0092B-C50C-407E-A947-70E740481C1C}">
                <a14:useLocalDpi xmlns:a14="http://schemas.microsoft.com/office/drawing/2010/main"/>
              </a:ext>
            </a:extLst>
          </a:blip>
          <a:stretch>
            <a:fillRect/>
          </a:stretch>
        </p:blipFill>
        <p:spPr bwMode="auto">
          <a:xfrm>
            <a:off x="915006" y="1600200"/>
            <a:ext cx="367414" cy="241575"/>
          </a:xfrm>
          <a:prstGeom prst="rect">
            <a:avLst/>
          </a:prstGeom>
          <a:noFill/>
        </p:spPr>
      </p:pic>
      <p:pic>
        <p:nvPicPr>
          <p:cNvPr id="955" name="Picture 954" descr="TP_tmp.png"/>
          <p:cNvPicPr>
            <a:picLocks noChangeAspect="1"/>
          </p:cNvPicPr>
          <p:nvPr>
            <p:custDataLst>
              <p:tags r:id="rId14"/>
            </p:custDataLst>
          </p:nvPr>
        </p:nvPicPr>
        <p:blipFill>
          <a:blip r:embed="rId28" cstate="print">
            <a:extLst>
              <a:ext uri="{28A0092B-C50C-407E-A947-70E740481C1C}">
                <a14:useLocalDpi xmlns:a14="http://schemas.microsoft.com/office/drawing/2010/main"/>
              </a:ext>
            </a:extLst>
          </a:blip>
          <a:stretch>
            <a:fillRect/>
          </a:stretch>
        </p:blipFill>
        <p:spPr bwMode="auto">
          <a:xfrm>
            <a:off x="1648957" y="1600200"/>
            <a:ext cx="866662" cy="279716"/>
          </a:xfrm>
          <a:prstGeom prst="rect">
            <a:avLst/>
          </a:prstGeom>
          <a:noFill/>
          <a:ln/>
          <a:effectLst/>
        </p:spPr>
      </p:pic>
      <p:pic>
        <p:nvPicPr>
          <p:cNvPr id="956" name="Picture 955" descr="TP_tmp.png"/>
          <p:cNvPicPr>
            <a:picLocks noChangeAspect="1"/>
          </p:cNvPicPr>
          <p:nvPr>
            <p:custDataLst>
              <p:tags r:id="rId15"/>
            </p:custDataLst>
          </p:nvPr>
        </p:nvPicPr>
        <p:blipFill>
          <a:blip r:embed="rId28" cstate="print">
            <a:extLst>
              <a:ext uri="{28A0092B-C50C-407E-A947-70E740481C1C}">
                <a14:useLocalDpi xmlns:a14="http://schemas.microsoft.com/office/drawing/2010/main"/>
              </a:ext>
            </a:extLst>
          </a:blip>
          <a:stretch>
            <a:fillRect/>
          </a:stretch>
        </p:blipFill>
        <p:spPr bwMode="auto">
          <a:xfrm>
            <a:off x="2791956" y="1600200"/>
            <a:ext cx="866662" cy="279716"/>
          </a:xfrm>
          <a:prstGeom prst="rect">
            <a:avLst/>
          </a:prstGeom>
          <a:noFill/>
          <a:ln/>
          <a:effectLst/>
        </p:spPr>
      </p:pic>
      <p:pic>
        <p:nvPicPr>
          <p:cNvPr id="408" name="Picture 2"/>
          <p:cNvPicPr>
            <a:picLocks noChangeAspect="1" noChangeArrowheads="1"/>
          </p:cNvPicPr>
          <p:nvPr/>
        </p:nvPicPr>
        <p:blipFill>
          <a:blip r:embed="rId23" cstate="print">
            <a:extLst>
              <a:ext uri="{28A0092B-C50C-407E-A947-70E740481C1C}">
                <a14:useLocalDpi xmlns:a14="http://schemas.microsoft.com/office/drawing/2010/main"/>
              </a:ext>
            </a:extLst>
          </a:blip>
          <a:stretch>
            <a:fillRect/>
          </a:stretch>
        </p:blipFill>
        <p:spPr bwMode="auto">
          <a:xfrm>
            <a:off x="3175027" y="1555804"/>
            <a:ext cx="389821" cy="276085"/>
          </a:xfrm>
          <a:prstGeom prst="rect">
            <a:avLst/>
          </a:prstGeom>
          <a:noFill/>
        </p:spPr>
      </p:pic>
      <p:pic>
        <p:nvPicPr>
          <p:cNvPr id="409" name="Picture 2"/>
          <p:cNvPicPr>
            <a:picLocks noChangeAspect="1" noChangeArrowheads="1"/>
          </p:cNvPicPr>
          <p:nvPr/>
        </p:nvPicPr>
        <p:blipFill>
          <a:blip r:embed="rId24" cstate="print">
            <a:extLst>
              <a:ext uri="{28A0092B-C50C-407E-A947-70E740481C1C}">
                <a14:useLocalDpi xmlns:a14="http://schemas.microsoft.com/office/drawing/2010/main"/>
              </a:ext>
            </a:extLst>
          </a:blip>
          <a:stretch>
            <a:fillRect/>
          </a:stretch>
        </p:blipFill>
        <p:spPr bwMode="auto">
          <a:xfrm>
            <a:off x="2041998" y="1591624"/>
            <a:ext cx="401623" cy="253078"/>
          </a:xfrm>
          <a:prstGeom prst="rect">
            <a:avLst/>
          </a:prstGeom>
          <a:noFill/>
        </p:spPr>
      </p:pic>
      <p:sp>
        <p:nvSpPr>
          <p:cNvPr id="410" name="Rounded Rectangle 409"/>
          <p:cNvSpPr/>
          <p:nvPr/>
        </p:nvSpPr>
        <p:spPr>
          <a:xfrm>
            <a:off x="381000" y="1371600"/>
            <a:ext cx="34290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8596B06-9E8C-174E-B880-A593933551FC}"/>
              </a:ext>
            </a:extLst>
          </p:cNvPr>
          <p:cNvSpPr>
            <a:spLocks noGrp="1"/>
          </p:cNvSpPr>
          <p:nvPr>
            <p:ph type="sldNum" sz="quarter" idx="12"/>
          </p:nvPr>
        </p:nvSpPr>
        <p:spPr/>
        <p:txBody>
          <a:bodyPr/>
          <a:lstStyle/>
          <a:p>
            <a:fld id="{A2EF37A0-74FC-AB4F-AE4C-D9BFC6719E9F}" type="slidenum">
              <a:rPr lang="en-US" smtClean="0"/>
              <a:t>76</a:t>
            </a:fld>
            <a:endParaRPr lang="en-US"/>
          </a:p>
        </p:txBody>
      </p:sp>
    </p:spTree>
    <p:extLst>
      <p:ext uri="{BB962C8B-B14F-4D97-AF65-F5344CB8AC3E}">
        <p14:creationId xmlns:p14="http://schemas.microsoft.com/office/powerpoint/2010/main" val="399232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8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9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8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0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0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9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9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9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0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0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95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0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5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95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0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0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animBg="1"/>
      <p:bldP spid="351" grpId="0" animBg="1"/>
      <p:bldP spid="361" grpId="0" animBg="1"/>
      <p:bldP spid="362" grpId="0" animBg="1"/>
      <p:bldP spid="363" grpId="0" animBg="1"/>
      <p:bldP spid="370" grpId="0" animBg="1"/>
      <p:bldP spid="374" grpId="0" animBg="1"/>
      <p:bldP spid="375" grpId="0" animBg="1"/>
      <p:bldP spid="382" grpId="0" animBg="1"/>
      <p:bldP spid="386" grpId="0" animBg="1"/>
      <p:bldP spid="387" grpId="0" animBg="1"/>
      <p:bldP spid="394" grpId="0" animBg="1"/>
      <p:bldP spid="402" grpId="0" animBg="1"/>
      <p:bldP spid="403" grpId="0" animBg="1"/>
      <p:bldP spid="4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Iteration</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3200400" y="1600200"/>
            <a:ext cx="6067425" cy="4200525"/>
          </a:xfrm>
          <a:prstGeom prst="rect">
            <a:avLst/>
          </a:prstGeom>
          <a:noFill/>
        </p:spPr>
      </p:pic>
      <p:sp>
        <p:nvSpPr>
          <p:cNvPr id="3" name="Slide Number Placeholder 2">
            <a:extLst>
              <a:ext uri="{FF2B5EF4-FFF2-40B4-BE49-F238E27FC236}">
                <a16:creationId xmlns:a16="http://schemas.microsoft.com/office/drawing/2014/main" id="{C96976A6-5F74-474A-B8F9-8BB97212BC59}"/>
              </a:ext>
            </a:extLst>
          </p:cNvPr>
          <p:cNvSpPr>
            <a:spLocks noGrp="1"/>
          </p:cNvSpPr>
          <p:nvPr>
            <p:ph type="sldNum" sz="quarter" idx="12"/>
          </p:nvPr>
        </p:nvSpPr>
        <p:spPr/>
        <p:txBody>
          <a:bodyPr/>
          <a:lstStyle/>
          <a:p>
            <a:fld id="{A2EF37A0-74FC-AB4F-AE4C-D9BFC6719E9F}" type="slidenum">
              <a:rPr lang="en-US" smtClean="0"/>
              <a:t>77</a:t>
            </a:fld>
            <a:endParaRPr lang="en-US"/>
          </a:p>
        </p:txBody>
      </p:sp>
    </p:spTree>
    <p:extLst>
      <p:ext uri="{BB962C8B-B14F-4D97-AF65-F5344CB8AC3E}">
        <p14:creationId xmlns:p14="http://schemas.microsoft.com/office/powerpoint/2010/main" val="21543506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a:ea typeface="ＭＳ Ｐゴシック" pitchFamily="34" charset="-128"/>
                <a:sym typeface="Symbol" pitchFamily="18" charset="2"/>
              </a:rPr>
              <a:t>Value Iteration</a:t>
            </a:r>
          </a:p>
        </p:txBody>
      </p:sp>
      <p:sp>
        <p:nvSpPr>
          <p:cNvPr id="1757187" name="Rectangle 3"/>
          <p:cNvSpPr>
            <a:spLocks noGrp="1" noChangeArrowheads="1"/>
          </p:cNvSpPr>
          <p:nvPr>
            <p:ph idx="1"/>
          </p:nvPr>
        </p:nvSpPr>
        <p:spPr>
          <a:xfrm>
            <a:off x="457200" y="1596655"/>
            <a:ext cx="11277600" cy="4800600"/>
          </a:xfrm>
        </p:spPr>
        <p:txBody>
          <a:bodyPr>
            <a:normAutofit fontScale="92500" lnSpcReduction="20000"/>
          </a:bodyPr>
          <a:lstStyle/>
          <a:p>
            <a:pPr>
              <a:lnSpc>
                <a:spcPct val="80000"/>
              </a:lnSpc>
            </a:pPr>
            <a:r>
              <a:rPr lang="en-US" sz="2400" dirty="0">
                <a:ea typeface="ＭＳ Ｐゴシック" pitchFamily="34" charset="-128"/>
              </a:rPr>
              <a:t>Start with V</a:t>
            </a:r>
            <a:r>
              <a:rPr lang="en-US" sz="2400" baseline="-25000" dirty="0">
                <a:ea typeface="ＭＳ Ｐゴシック" pitchFamily="34" charset="-128"/>
              </a:rPr>
              <a:t>0</a:t>
            </a:r>
            <a:r>
              <a:rPr lang="en-US" sz="2400" dirty="0">
                <a:ea typeface="ＭＳ Ｐゴシック" pitchFamily="34" charset="-128"/>
              </a:rPr>
              <a:t>(s) = 0: no time steps left means an expected reward sum of zero</a:t>
            </a:r>
          </a:p>
          <a:p>
            <a:pPr lvl="2">
              <a:lnSpc>
                <a:spcPct val="80000"/>
              </a:lnSpc>
            </a:pPr>
            <a:endParaRPr lang="en-US" sz="1600" dirty="0">
              <a:ea typeface="ＭＳ Ｐゴシック" pitchFamily="34" charset="-128"/>
            </a:endParaRPr>
          </a:p>
          <a:p>
            <a:pPr>
              <a:lnSpc>
                <a:spcPct val="80000"/>
              </a:lnSpc>
            </a:pPr>
            <a:r>
              <a:rPr lang="en-US" sz="2400" dirty="0">
                <a:ea typeface="ＭＳ Ｐゴシック" pitchFamily="34" charset="-128"/>
              </a:rPr>
              <a:t>Given vector of </a:t>
            </a:r>
            <a:r>
              <a:rPr lang="en-US" sz="2400" dirty="0" err="1">
                <a:ea typeface="ＭＳ Ｐゴシック" pitchFamily="34" charset="-128"/>
              </a:rPr>
              <a:t>V</a:t>
            </a:r>
            <a:r>
              <a:rPr lang="en-US" sz="2400" baseline="-25000" dirty="0" err="1">
                <a:ea typeface="ＭＳ Ｐゴシック" pitchFamily="34" charset="-128"/>
              </a:rPr>
              <a:t>k</a:t>
            </a:r>
            <a:r>
              <a:rPr lang="en-US" sz="2400" dirty="0">
                <a:ea typeface="ＭＳ Ｐゴシック" pitchFamily="34" charset="-128"/>
              </a:rPr>
              <a:t>(s) values, do one ply of </a:t>
            </a:r>
            <a:r>
              <a:rPr lang="en-US" sz="2400" dirty="0" err="1">
                <a:ea typeface="ＭＳ Ｐゴシック" pitchFamily="34" charset="-128"/>
              </a:rPr>
              <a:t>expectimax</a:t>
            </a:r>
            <a:r>
              <a:rPr lang="en-US" sz="2400" dirty="0">
                <a:ea typeface="ＭＳ Ｐゴシック" pitchFamily="34" charset="-128"/>
              </a:rPr>
              <a:t> from each state:</a:t>
            </a:r>
          </a:p>
          <a:p>
            <a:pPr lvl="1">
              <a:lnSpc>
                <a:spcPct val="80000"/>
              </a:lnSpc>
            </a:pPr>
            <a:endParaRPr lang="en-US" sz="2000" dirty="0">
              <a:ea typeface="ＭＳ Ｐゴシック" pitchFamily="34" charset="-128"/>
            </a:endParaRPr>
          </a:p>
          <a:p>
            <a:pPr lvl="1">
              <a:lnSpc>
                <a:spcPct val="80000"/>
              </a:lnSpc>
            </a:pPr>
            <a:endParaRPr lang="en-US" sz="2000" dirty="0">
              <a:ea typeface="ＭＳ Ｐゴシック" pitchFamily="34" charset="-128"/>
            </a:endParaRPr>
          </a:p>
          <a:p>
            <a:pPr lvl="1">
              <a:lnSpc>
                <a:spcPct val="80000"/>
              </a:lnSpc>
            </a:pPr>
            <a:endParaRPr lang="en-US" sz="2000" dirty="0">
              <a:ea typeface="ＭＳ Ｐゴシック" pitchFamily="34" charset="-128"/>
            </a:endParaRPr>
          </a:p>
          <a:p>
            <a:pPr lvl="1">
              <a:lnSpc>
                <a:spcPct val="80000"/>
              </a:lnSpc>
            </a:pPr>
            <a:endParaRPr lang="en-US" sz="2000" dirty="0">
              <a:ea typeface="ＭＳ Ｐゴシック" pitchFamily="34" charset="-128"/>
            </a:endParaRPr>
          </a:p>
          <a:p>
            <a:pPr>
              <a:lnSpc>
                <a:spcPct val="80000"/>
              </a:lnSpc>
            </a:pPr>
            <a:r>
              <a:rPr lang="en-US" sz="2400" dirty="0">
                <a:ea typeface="ＭＳ Ｐゴシック" pitchFamily="34" charset="-128"/>
              </a:rPr>
              <a:t>Repeat until convergence</a:t>
            </a:r>
          </a:p>
          <a:p>
            <a:pPr lvl="1">
              <a:lnSpc>
                <a:spcPct val="80000"/>
              </a:lnSpc>
            </a:pPr>
            <a:endParaRPr lang="en-US" sz="2000" dirty="0">
              <a:ea typeface="ＭＳ Ｐゴシック" pitchFamily="34" charset="-128"/>
            </a:endParaRPr>
          </a:p>
          <a:p>
            <a:pPr lvl="1">
              <a:lnSpc>
                <a:spcPct val="80000"/>
              </a:lnSpc>
            </a:pPr>
            <a:endParaRPr lang="en-US" sz="2000" dirty="0">
              <a:ea typeface="ＭＳ Ｐゴシック" pitchFamily="34" charset="-128"/>
            </a:endParaRPr>
          </a:p>
          <a:p>
            <a:pPr>
              <a:lnSpc>
                <a:spcPct val="80000"/>
              </a:lnSpc>
            </a:pPr>
            <a:r>
              <a:rPr lang="en-US" sz="2400" dirty="0">
                <a:ea typeface="ＭＳ Ｐゴシック" pitchFamily="34" charset="-128"/>
              </a:rPr>
              <a:t>Complexity of each iteration:    ???????????????</a:t>
            </a:r>
          </a:p>
          <a:p>
            <a:pPr marL="342900" indent="-342900">
              <a:lnSpc>
                <a:spcPct val="80000"/>
              </a:lnSpc>
              <a:buFont typeface="Arial" panose="020B0604020202020204" pitchFamily="34" charset="0"/>
              <a:buChar char="•"/>
            </a:pPr>
            <a:r>
              <a:rPr lang="en-US" sz="2400" b="0" dirty="0">
                <a:ea typeface="ＭＳ Ｐゴシック" pitchFamily="34" charset="-128"/>
              </a:rPr>
              <a:t>O(S</a:t>
            </a:r>
            <a:r>
              <a:rPr lang="en-US" sz="2400" b="0" baseline="30000" dirty="0">
                <a:ea typeface="ＭＳ Ｐゴシック" pitchFamily="34" charset="-128"/>
              </a:rPr>
              <a:t>2</a:t>
            </a:r>
            <a:r>
              <a:rPr lang="en-US" sz="2400" b="0" dirty="0">
                <a:ea typeface="ＭＳ Ｐゴシック" pitchFamily="34" charset="-128"/>
              </a:rPr>
              <a:t>A)</a:t>
            </a:r>
          </a:p>
          <a:p>
            <a:pPr lvl="1">
              <a:lnSpc>
                <a:spcPct val="80000"/>
              </a:lnSpc>
            </a:pPr>
            <a:endParaRPr lang="en-US" sz="2000" dirty="0">
              <a:ea typeface="ＭＳ Ｐゴシック" pitchFamily="34" charset="-128"/>
            </a:endParaRPr>
          </a:p>
          <a:p>
            <a:pPr>
              <a:lnSpc>
                <a:spcPct val="80000"/>
              </a:lnSpc>
            </a:pPr>
            <a:r>
              <a:rPr lang="en-US" sz="2400" dirty="0">
                <a:ea typeface="ＭＳ Ｐゴシック" pitchFamily="34" charset="-128"/>
              </a:rPr>
              <a:t>Theorem: will converge to unique optimal values</a:t>
            </a:r>
          </a:p>
          <a:p>
            <a:pPr marL="160020" indent="-342900">
              <a:lnSpc>
                <a:spcPct val="80000"/>
              </a:lnSpc>
              <a:buFont typeface="Arial" panose="020B0604020202020204" pitchFamily="34" charset="0"/>
              <a:buChar char="•"/>
            </a:pPr>
            <a:r>
              <a:rPr lang="en-US" b="0" dirty="0">
                <a:ea typeface="ＭＳ Ｐゴシック" pitchFamily="34" charset="-128"/>
              </a:rPr>
              <a:t>Basic idea: approximations get refined towards optimal values</a:t>
            </a:r>
          </a:p>
          <a:p>
            <a:pPr marL="160020" indent="-342900">
              <a:lnSpc>
                <a:spcPct val="80000"/>
              </a:lnSpc>
              <a:buFont typeface="Arial" panose="020B0604020202020204" pitchFamily="34" charset="0"/>
              <a:buChar char="•"/>
            </a:pPr>
            <a:r>
              <a:rPr lang="en-US" b="0" dirty="0">
                <a:ea typeface="ＭＳ Ｐゴシック" pitchFamily="34" charset="-128"/>
              </a:rPr>
              <a:t>Policy may converge long before values do</a:t>
            </a:r>
          </a:p>
        </p:txBody>
      </p:sp>
      <p:pic>
        <p:nvPicPr>
          <p:cNvPr id="29" name="Picture 28" descr="txp_fig"/>
          <p:cNvPicPr>
            <a:picLocks noChangeAspect="1"/>
          </p:cNvPicPr>
          <p:nvPr>
            <p:custDataLst>
              <p:tags r:id="rId1"/>
            </p:custDataLst>
          </p:nvPr>
        </p:nvPicPr>
        <p:blipFill>
          <a:blip r:embed="rId4" cstate="print"/>
          <a:stretch>
            <a:fillRect/>
          </a:stretch>
        </p:blipFill>
        <p:spPr bwMode="auto">
          <a:xfrm>
            <a:off x="1142684" y="2603205"/>
            <a:ext cx="7266933" cy="690930"/>
          </a:xfrm>
          <a:prstGeom prst="rect">
            <a:avLst/>
          </a:prstGeom>
          <a:noFill/>
          <a:ln/>
          <a:effectLst/>
        </p:spPr>
      </p:pic>
      <p:grpSp>
        <p:nvGrpSpPr>
          <p:cNvPr id="8" name="Group 10"/>
          <p:cNvGrpSpPr>
            <a:grpSpLocks/>
          </p:cNvGrpSpPr>
          <p:nvPr/>
        </p:nvGrpSpPr>
        <p:grpSpPr bwMode="auto">
          <a:xfrm>
            <a:off x="9220200" y="2286000"/>
            <a:ext cx="2286000" cy="2122488"/>
            <a:chOff x="2400" y="1401"/>
            <a:chExt cx="1440" cy="1337"/>
          </a:xfrm>
        </p:grpSpPr>
        <p:sp>
          <p:nvSpPr>
            <p:cNvPr id="9" name="AutoShape 11"/>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a:latin typeface="Calibri"/>
                <a:cs typeface="Calibri"/>
              </a:endParaRPr>
            </a:p>
          </p:txBody>
        </p:sp>
        <p:grpSp>
          <p:nvGrpSpPr>
            <p:cNvPr id="10" name="Group 12"/>
            <p:cNvGrpSpPr>
              <a:grpSpLocks/>
            </p:cNvGrpSpPr>
            <p:nvPr/>
          </p:nvGrpSpPr>
          <p:grpSpPr bwMode="auto">
            <a:xfrm>
              <a:off x="2529" y="1617"/>
              <a:ext cx="1263" cy="361"/>
              <a:chOff x="1584" y="1680"/>
              <a:chExt cx="2352" cy="336"/>
            </a:xfrm>
          </p:grpSpPr>
          <p:sp>
            <p:nvSpPr>
              <p:cNvPr id="23" name="Line 13"/>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24" name="Line 14"/>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25" name="Line 15"/>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sp>
            <p:nvSpPr>
              <p:cNvPr id="26" name="Line 16"/>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grpSp>
        <p:sp>
          <p:nvSpPr>
            <p:cNvPr id="11" name="Oval 17"/>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a:latin typeface="Calibri"/>
                <a:cs typeface="Calibri"/>
              </a:endParaRPr>
            </a:p>
          </p:txBody>
        </p:sp>
        <p:grpSp>
          <p:nvGrpSpPr>
            <p:cNvPr id="12" name="Group 18"/>
            <p:cNvGrpSpPr>
              <a:grpSpLocks/>
            </p:cNvGrpSpPr>
            <p:nvPr/>
          </p:nvGrpSpPr>
          <p:grpSpPr bwMode="auto">
            <a:xfrm>
              <a:off x="2400" y="2107"/>
              <a:ext cx="1057" cy="386"/>
              <a:chOff x="1536" y="2400"/>
              <a:chExt cx="1584" cy="624"/>
            </a:xfrm>
          </p:grpSpPr>
          <p:sp>
            <p:nvSpPr>
              <p:cNvPr id="19" name="Line 19"/>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20" name="Line 20"/>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21" name="Line 21"/>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latin typeface="Calibri"/>
                  <a:cs typeface="Calibri"/>
                </a:endParaRPr>
              </a:p>
            </p:txBody>
          </p:sp>
          <p:sp>
            <p:nvSpPr>
              <p:cNvPr id="22" name="Line 22"/>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grpSp>
        <p:sp>
          <p:nvSpPr>
            <p:cNvPr id="13" name="Text Box 23"/>
            <p:cNvSpPr txBox="1">
              <a:spLocks noChangeArrowheads="1"/>
            </p:cNvSpPr>
            <p:nvPr/>
          </p:nvSpPr>
          <p:spPr bwMode="auto">
            <a:xfrm>
              <a:off x="3024" y="1680"/>
              <a:ext cx="129" cy="231"/>
            </a:xfrm>
            <a:prstGeom prst="rect">
              <a:avLst/>
            </a:prstGeom>
            <a:noFill/>
            <a:ln w="9525">
              <a:noFill/>
              <a:miter lim="800000"/>
              <a:headEnd/>
              <a:tailEnd/>
            </a:ln>
          </p:spPr>
          <p:txBody>
            <a:bodyPr>
              <a:spAutoFit/>
            </a:bodyPr>
            <a:lstStyle/>
            <a:p>
              <a:pPr>
                <a:spcBef>
                  <a:spcPct val="50000"/>
                </a:spcBef>
              </a:pPr>
              <a:r>
                <a:rPr lang="en-US">
                  <a:latin typeface="Calibri"/>
                  <a:cs typeface="Calibri"/>
                </a:rPr>
                <a:t>a</a:t>
              </a:r>
            </a:p>
          </p:txBody>
        </p:sp>
        <p:sp>
          <p:nvSpPr>
            <p:cNvPr id="14" name="Text Box 24"/>
            <p:cNvSpPr txBox="1">
              <a:spLocks noChangeArrowheads="1"/>
            </p:cNvSpPr>
            <p:nvPr/>
          </p:nvSpPr>
          <p:spPr bwMode="auto">
            <a:xfrm>
              <a:off x="3216" y="1401"/>
              <a:ext cx="624" cy="233"/>
            </a:xfrm>
            <a:prstGeom prst="rect">
              <a:avLst/>
            </a:prstGeom>
            <a:noFill/>
            <a:ln w="9525">
              <a:noFill/>
              <a:miter lim="800000"/>
              <a:headEnd/>
              <a:tailEnd/>
            </a:ln>
          </p:spPr>
          <p:txBody>
            <a:bodyPr wrap="square">
              <a:spAutoFit/>
            </a:bodyPr>
            <a:lstStyle/>
            <a:p>
              <a:pPr>
                <a:spcBef>
                  <a:spcPct val="50000"/>
                </a:spcBef>
              </a:pPr>
              <a:r>
                <a:rPr lang="en-US" dirty="0">
                  <a:solidFill>
                    <a:srgbClr val="0000FF"/>
                  </a:solidFill>
                  <a:latin typeface="Calibri"/>
                  <a:cs typeface="Calibri"/>
                </a:rPr>
                <a:t>V</a:t>
              </a:r>
              <a:r>
                <a:rPr lang="en-US" baseline="-25000" dirty="0">
                  <a:solidFill>
                    <a:srgbClr val="0000FF"/>
                  </a:solidFill>
                  <a:latin typeface="Calibri"/>
                  <a:cs typeface="Calibri"/>
                </a:rPr>
                <a:t>k+1</a:t>
              </a:r>
              <a:r>
                <a:rPr lang="en-US" dirty="0">
                  <a:solidFill>
                    <a:srgbClr val="0000FF"/>
                  </a:solidFill>
                  <a:latin typeface="Calibri"/>
                  <a:cs typeface="Calibri"/>
                </a:rPr>
                <a:t>(s)</a:t>
              </a:r>
            </a:p>
          </p:txBody>
        </p:sp>
        <p:sp>
          <p:nvSpPr>
            <p:cNvPr id="15" name="Text Box 25"/>
            <p:cNvSpPr txBox="1">
              <a:spLocks noChangeArrowheads="1"/>
            </p:cNvSpPr>
            <p:nvPr/>
          </p:nvSpPr>
          <p:spPr bwMode="auto">
            <a:xfrm>
              <a:off x="2976" y="1920"/>
              <a:ext cx="559" cy="231"/>
            </a:xfrm>
            <a:prstGeom prst="rect">
              <a:avLst/>
            </a:prstGeom>
            <a:noFill/>
            <a:ln w="9525">
              <a:noFill/>
              <a:miter lim="800000"/>
              <a:headEnd/>
              <a:tailEnd/>
            </a:ln>
          </p:spPr>
          <p:txBody>
            <a:bodyPr>
              <a:spAutoFit/>
            </a:bodyPr>
            <a:lstStyle/>
            <a:p>
              <a:pPr>
                <a:spcBef>
                  <a:spcPct val="50000"/>
                </a:spcBef>
              </a:pPr>
              <a:r>
                <a:rPr lang="en-US" dirty="0">
                  <a:solidFill>
                    <a:srgbClr val="008000"/>
                  </a:solidFill>
                  <a:latin typeface="Calibri"/>
                  <a:cs typeface="Calibri"/>
                </a:rPr>
                <a:t>s, a</a:t>
              </a:r>
            </a:p>
          </p:txBody>
        </p:sp>
        <p:sp>
          <p:nvSpPr>
            <p:cNvPr id="16" name="Text Box 26"/>
            <p:cNvSpPr txBox="1">
              <a:spLocks noChangeArrowheads="1"/>
            </p:cNvSpPr>
            <p:nvPr/>
          </p:nvSpPr>
          <p:spPr bwMode="auto">
            <a:xfrm>
              <a:off x="2592" y="2265"/>
              <a:ext cx="504" cy="231"/>
            </a:xfrm>
            <a:prstGeom prst="rect">
              <a:avLst/>
            </a:prstGeom>
            <a:noFill/>
            <a:ln w="9525">
              <a:noFill/>
              <a:miter lim="800000"/>
              <a:headEnd/>
              <a:tailEnd/>
            </a:ln>
          </p:spPr>
          <p:txBody>
            <a:bodyPr>
              <a:spAutoFit/>
            </a:bodyPr>
            <a:lstStyle/>
            <a:p>
              <a:pPr>
                <a:spcBef>
                  <a:spcPct val="50000"/>
                </a:spcBef>
              </a:pPr>
              <a:r>
                <a:rPr lang="en-US" dirty="0" err="1">
                  <a:latin typeface="Calibri"/>
                  <a:cs typeface="Calibri"/>
                </a:rPr>
                <a:t>s,a,s</a:t>
              </a:r>
              <a:r>
                <a:rPr lang="ja-JP" altLang="en-US">
                  <a:latin typeface="Calibri"/>
                  <a:cs typeface="Calibri"/>
                </a:rPr>
                <a:t>’</a:t>
              </a:r>
              <a:endParaRPr lang="en-US" dirty="0">
                <a:latin typeface="Calibri"/>
                <a:cs typeface="Calibri"/>
              </a:endParaRPr>
            </a:p>
          </p:txBody>
        </p:sp>
        <p:sp>
          <p:nvSpPr>
            <p:cNvPr id="18" name="Text Box 28"/>
            <p:cNvSpPr txBox="1">
              <a:spLocks noChangeArrowheads="1"/>
            </p:cNvSpPr>
            <p:nvPr/>
          </p:nvSpPr>
          <p:spPr bwMode="auto">
            <a:xfrm>
              <a:off x="2789" y="2505"/>
              <a:ext cx="667" cy="233"/>
            </a:xfrm>
            <a:prstGeom prst="rect">
              <a:avLst/>
            </a:prstGeom>
            <a:noFill/>
            <a:ln w="9525">
              <a:noFill/>
              <a:miter lim="800000"/>
              <a:headEnd/>
              <a:tailEnd/>
            </a:ln>
          </p:spPr>
          <p:txBody>
            <a:bodyPr wrap="square">
              <a:spAutoFit/>
            </a:bodyPr>
            <a:lstStyle/>
            <a:p>
              <a:pPr algn="r" rtl="1">
                <a:spcBef>
                  <a:spcPct val="50000"/>
                </a:spcBef>
              </a:pPr>
              <a:r>
                <a:rPr lang="en-US" dirty="0" err="1">
                  <a:solidFill>
                    <a:srgbClr val="0000FF"/>
                  </a:solidFill>
                  <a:latin typeface="Calibri"/>
                  <a:cs typeface="Calibri"/>
                </a:rPr>
                <a:t>V</a:t>
              </a:r>
              <a:r>
                <a:rPr lang="en-US" baseline="-25000" dirty="0" err="1">
                  <a:solidFill>
                    <a:srgbClr val="0000FF"/>
                  </a:solidFill>
                  <a:latin typeface="Calibri"/>
                  <a:cs typeface="Calibri"/>
                </a:rPr>
                <a:t>k</a:t>
              </a:r>
              <a:r>
                <a:rPr lang="en-US" dirty="0">
                  <a:solidFill>
                    <a:srgbClr val="0000FF"/>
                  </a:solidFill>
                  <a:latin typeface="Calibri"/>
                  <a:cs typeface="Calibri"/>
                </a:rPr>
                <a:t>(s’</a:t>
              </a:r>
              <a:r>
                <a:rPr lang="en-US" altLang="ja-JP" dirty="0">
                  <a:solidFill>
                    <a:srgbClr val="0000FF"/>
                  </a:solidFill>
                  <a:latin typeface="Calibri"/>
                  <a:cs typeface="Calibri"/>
                </a:rPr>
                <a:t>)</a:t>
              </a:r>
              <a:endParaRPr lang="en-US" dirty="0">
                <a:solidFill>
                  <a:srgbClr val="0000FF"/>
                </a:solidFill>
                <a:latin typeface="Calibri"/>
                <a:cs typeface="Calibri"/>
              </a:endParaRPr>
            </a:p>
          </p:txBody>
        </p:sp>
      </p:grpSp>
      <p:sp>
        <p:nvSpPr>
          <p:cNvPr id="27" name="Isosceles Triangle 26"/>
          <p:cNvSpPr/>
          <p:nvPr/>
        </p:nvSpPr>
        <p:spPr>
          <a:xfrm>
            <a:off x="9601200" y="4495800"/>
            <a:ext cx="1600200" cy="1752600"/>
          </a:xfrm>
          <a:prstGeom prst="triangle">
            <a:avLst/>
          </a:prstGeom>
          <a:solidFill>
            <a:srgbClr val="8FA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 name="Slide Number Placeholder 1">
            <a:extLst>
              <a:ext uri="{FF2B5EF4-FFF2-40B4-BE49-F238E27FC236}">
                <a16:creationId xmlns:a16="http://schemas.microsoft.com/office/drawing/2014/main" id="{E15A4A72-B83B-B347-A05B-30E41519CA43}"/>
              </a:ext>
            </a:extLst>
          </p:cNvPr>
          <p:cNvSpPr>
            <a:spLocks noGrp="1"/>
          </p:cNvSpPr>
          <p:nvPr>
            <p:ph type="sldNum" sz="quarter" idx="12"/>
          </p:nvPr>
        </p:nvSpPr>
        <p:spPr/>
        <p:txBody>
          <a:bodyPr/>
          <a:lstStyle/>
          <a:p>
            <a:fld id="{A2EF37A0-74FC-AB4F-AE4C-D9BFC6719E9F}" type="slidenum">
              <a:rPr lang="en-US" smtClean="0"/>
              <a:t>78</a:t>
            </a:fld>
            <a:endParaRPr lang="en-US"/>
          </a:p>
        </p:txBody>
      </p:sp>
    </p:spTree>
    <p:extLst>
      <p:ext uri="{BB962C8B-B14F-4D97-AF65-F5344CB8AC3E}">
        <p14:creationId xmlns:p14="http://schemas.microsoft.com/office/powerpoint/2010/main" val="217622831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7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571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5718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57187">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57187">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757187">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5718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5718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CD1E-B235-634B-AD80-0273B77040D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5A8A760-14AA-DB43-9436-D08626581F4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BF35955-FF7D-C843-8CFB-B468D98F3CC3}"/>
              </a:ext>
            </a:extLst>
          </p:cNvPr>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AF2CE-7051-BC45-A41F-831C40EE9E37}"/>
              </a:ext>
            </a:extLst>
          </p:cNvPr>
          <p:cNvSpPr>
            <a:spLocks noGrp="1"/>
          </p:cNvSpPr>
          <p:nvPr>
            <p:ph type="title"/>
          </p:nvPr>
        </p:nvSpPr>
        <p:spPr>
          <a:xfrm>
            <a:off x="694661" y="4724399"/>
            <a:ext cx="7721600" cy="1371600"/>
          </a:xfrm>
        </p:spPr>
        <p:txBody>
          <a:bodyPr/>
          <a:lstStyle/>
          <a:p>
            <a:r>
              <a:rPr lang="en-US" dirty="0"/>
              <a:t>Let’s start even easier …</a:t>
            </a:r>
          </a:p>
        </p:txBody>
      </p:sp>
      <p:sp>
        <p:nvSpPr>
          <p:cNvPr id="4" name="Slide Number Placeholder 3">
            <a:extLst>
              <a:ext uri="{FF2B5EF4-FFF2-40B4-BE49-F238E27FC236}">
                <a16:creationId xmlns:a16="http://schemas.microsoft.com/office/drawing/2014/main" id="{D3E30DB0-3FD4-7742-B02C-9386665DDA5C}"/>
              </a:ext>
            </a:extLst>
          </p:cNvPr>
          <p:cNvSpPr>
            <a:spLocks noGrp="1"/>
          </p:cNvSpPr>
          <p:nvPr>
            <p:ph type="sldNum" sz="quarter" idx="12"/>
          </p:nvPr>
        </p:nvSpPr>
        <p:spPr/>
        <p:txBody>
          <a:bodyPr/>
          <a:lstStyle/>
          <a:p>
            <a:fld id="{A2EF37A0-74FC-AB4F-AE4C-D9BFC6719E9F}" type="slidenum">
              <a:rPr lang="en-US" smtClean="0"/>
              <a:t>8</a:t>
            </a:fld>
            <a:endParaRPr lang="en-US"/>
          </a:p>
        </p:txBody>
      </p:sp>
    </p:spTree>
    <p:extLst>
      <p:ext uri="{BB962C8B-B14F-4D97-AF65-F5344CB8AC3E}">
        <p14:creationId xmlns:p14="http://schemas.microsoft.com/office/powerpoint/2010/main" val="18130969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Value Iteration</a:t>
            </a:r>
          </a:p>
        </p:txBody>
      </p:sp>
      <p:pic>
        <p:nvPicPr>
          <p:cNvPr id="39" name="Content Placeholder 38" descr="TP_tmp.png"/>
          <p:cNvPicPr>
            <a:picLocks noGrp="1" noChangeAspect="1"/>
          </p:cNvPicPr>
          <p:nvPr>
            <p:ph idx="1"/>
            <p:custDataLst>
              <p:tags r:id="rId1"/>
            </p:custDataLst>
          </p:nvPr>
        </p:nvPicPr>
        <p:blipFill>
          <a:blip r:embed="rId6" cstate="print">
            <a:extLst>
              <a:ext uri="{28A0092B-C50C-407E-A947-70E740481C1C}">
                <a14:useLocalDpi xmlns:a14="http://schemas.microsoft.com/office/drawing/2010/main"/>
              </a:ext>
            </a:extLst>
          </a:blip>
          <a:stretch>
            <a:fillRect/>
          </a:stretch>
        </p:blipFill>
        <p:spPr>
          <a:xfrm>
            <a:off x="5626100" y="3875881"/>
            <a:ext cx="127000" cy="127000"/>
          </a:xfrm>
        </p:spPr>
      </p:pic>
      <p:pic>
        <p:nvPicPr>
          <p:cNvPr id="5" name="Picture 2"/>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1488191" y="1644596"/>
            <a:ext cx="668678" cy="439656"/>
          </a:xfrm>
          <a:prstGeom prst="rect">
            <a:avLst/>
          </a:prstGeom>
          <a:noFill/>
        </p:spPr>
      </p:pic>
      <p:pic>
        <p:nvPicPr>
          <p:cNvPr id="8" name="Picture 2"/>
          <p:cNvPicPr>
            <a:picLocks noChangeAspect="1" noChangeArrowheads="1"/>
          </p:cNvPicPr>
          <p:nvPr/>
        </p:nvPicPr>
        <p:blipFill>
          <a:blip r:embed="rId8" cstate="print">
            <a:extLst>
              <a:ext uri="{28A0092B-C50C-407E-A947-70E740481C1C}">
                <a14:useLocalDpi xmlns:a14="http://schemas.microsoft.com/office/drawing/2010/main"/>
              </a:ext>
            </a:extLst>
          </a:blip>
          <a:stretch>
            <a:fillRect/>
          </a:stretch>
        </p:blipFill>
        <p:spPr bwMode="auto">
          <a:xfrm>
            <a:off x="3977315" y="1600200"/>
            <a:ext cx="709457" cy="502463"/>
          </a:xfrm>
          <a:prstGeom prst="rect">
            <a:avLst/>
          </a:prstGeom>
          <a:noFill/>
        </p:spPr>
      </p:pic>
      <p:pic>
        <p:nvPicPr>
          <p:cNvPr id="9" name="Picture 2"/>
          <p:cNvPicPr>
            <a:picLocks noChangeAspect="1" noChangeArrowheads="1"/>
          </p:cNvPicPr>
          <p:nvPr/>
        </p:nvPicPr>
        <p:blipFill>
          <a:blip r:embed="rId9" cstate="print">
            <a:extLst>
              <a:ext uri="{28A0092B-C50C-407E-A947-70E740481C1C}">
                <a14:useLocalDpi xmlns:a14="http://schemas.microsoft.com/office/drawing/2010/main"/>
              </a:ext>
            </a:extLst>
          </a:blip>
          <a:stretch>
            <a:fillRect/>
          </a:stretch>
        </p:blipFill>
        <p:spPr bwMode="auto">
          <a:xfrm>
            <a:off x="2736907" y="1636019"/>
            <a:ext cx="730937" cy="460591"/>
          </a:xfrm>
          <a:prstGeom prst="rect">
            <a:avLst/>
          </a:prstGeom>
          <a:noFill/>
        </p:spPr>
      </p:pic>
      <p:sp>
        <p:nvSpPr>
          <p:cNvPr id="10" name="Rounded Rectangle 9"/>
          <p:cNvSpPr/>
          <p:nvPr/>
        </p:nvSpPr>
        <p:spPr>
          <a:xfrm>
            <a:off x="1219200" y="4937098"/>
            <a:ext cx="3657600" cy="85410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7" name="Rounded Rectangle 16"/>
          <p:cNvSpPr/>
          <p:nvPr/>
        </p:nvSpPr>
        <p:spPr>
          <a:xfrm>
            <a:off x="1219200" y="3565498"/>
            <a:ext cx="3657600" cy="85410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4" name="Rounded Rectangle 23"/>
          <p:cNvSpPr/>
          <p:nvPr/>
        </p:nvSpPr>
        <p:spPr>
          <a:xfrm>
            <a:off x="1219200" y="2209800"/>
            <a:ext cx="3657600" cy="838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pic>
        <p:nvPicPr>
          <p:cNvPr id="41" name="Picture 40" descr="TP_tmp.png"/>
          <p:cNvPicPr>
            <a:picLocks noChangeAspect="1"/>
          </p:cNvPicPr>
          <p:nvPr>
            <p:custDataLst>
              <p:tags r:id="rId2"/>
            </p:custDataLst>
          </p:nvPr>
        </p:nvPicPr>
        <p:blipFill>
          <a:blip r:embed="rId10" cstate="print">
            <a:extLst>
              <a:ext uri="{28A0092B-C50C-407E-A947-70E740481C1C}">
                <a14:useLocalDpi xmlns:a14="http://schemas.microsoft.com/office/drawing/2010/main"/>
              </a:ext>
            </a:extLst>
          </a:blip>
          <a:stretch>
            <a:fillRect/>
          </a:stretch>
        </p:blipFill>
        <p:spPr bwMode="auto">
          <a:xfrm>
            <a:off x="698540" y="3875895"/>
            <a:ext cx="229327" cy="255317"/>
          </a:xfrm>
          <a:prstGeom prst="rect">
            <a:avLst/>
          </a:prstGeom>
          <a:noFill/>
          <a:ln/>
          <a:effectLst/>
        </p:spPr>
      </p:pic>
      <p:pic>
        <p:nvPicPr>
          <p:cNvPr id="43" name="Picture 42" descr="TP_tmp.png"/>
          <p:cNvPicPr>
            <a:picLocks noChangeAspect="1"/>
          </p:cNvPicPr>
          <p:nvPr>
            <p:custDataLst>
              <p:tags r:id="rId3"/>
            </p:custDataLst>
          </p:nvPr>
        </p:nvPicPr>
        <p:blipFill>
          <a:blip r:embed="rId11" cstate="print">
            <a:extLst>
              <a:ext uri="{28A0092B-C50C-407E-A947-70E740481C1C}">
                <a14:useLocalDpi xmlns:a14="http://schemas.microsoft.com/office/drawing/2010/main"/>
              </a:ext>
            </a:extLst>
          </a:blip>
          <a:stretch>
            <a:fillRect/>
          </a:stretch>
        </p:blipFill>
        <p:spPr bwMode="auto">
          <a:xfrm>
            <a:off x="672805" y="2504295"/>
            <a:ext cx="255317" cy="255317"/>
          </a:xfrm>
          <a:prstGeom prst="rect">
            <a:avLst/>
          </a:prstGeom>
          <a:noFill/>
          <a:ln/>
          <a:effectLst/>
        </p:spPr>
      </p:pic>
      <p:sp>
        <p:nvSpPr>
          <p:cNvPr id="76" name="TextBox 75"/>
          <p:cNvSpPr txBox="1"/>
          <p:nvPr/>
        </p:nvSpPr>
        <p:spPr>
          <a:xfrm>
            <a:off x="1447800" y="5105400"/>
            <a:ext cx="3276600" cy="523220"/>
          </a:xfrm>
          <a:prstGeom prst="rect">
            <a:avLst/>
          </a:prstGeom>
          <a:noFill/>
        </p:spPr>
        <p:txBody>
          <a:bodyPr wrap="square" rtlCol="0">
            <a:spAutoFit/>
          </a:bodyPr>
          <a:lstStyle/>
          <a:p>
            <a:r>
              <a:rPr lang="en-US" sz="2800" dirty="0">
                <a:latin typeface="Calibri"/>
                <a:cs typeface="Calibri"/>
              </a:rPr>
              <a:t>  0             0             0</a:t>
            </a:r>
          </a:p>
        </p:txBody>
      </p:sp>
      <p:sp>
        <p:nvSpPr>
          <p:cNvPr id="77" name="TextBox 76"/>
          <p:cNvSpPr txBox="1"/>
          <p:nvPr/>
        </p:nvSpPr>
        <p:spPr>
          <a:xfrm>
            <a:off x="1447800" y="3733800"/>
            <a:ext cx="3276600" cy="523220"/>
          </a:xfrm>
          <a:prstGeom prst="rect">
            <a:avLst/>
          </a:prstGeom>
          <a:noFill/>
        </p:spPr>
        <p:txBody>
          <a:bodyPr wrap="square" rtlCol="0">
            <a:spAutoFit/>
          </a:bodyPr>
          <a:lstStyle/>
          <a:p>
            <a:r>
              <a:rPr lang="en-US" sz="2800" dirty="0">
                <a:latin typeface="Calibri"/>
                <a:cs typeface="Calibri"/>
              </a:rPr>
              <a:t>  2             1             0</a:t>
            </a:r>
          </a:p>
        </p:txBody>
      </p:sp>
      <p:sp>
        <p:nvSpPr>
          <p:cNvPr id="78" name="TextBox 77"/>
          <p:cNvSpPr txBox="1"/>
          <p:nvPr/>
        </p:nvSpPr>
        <p:spPr>
          <a:xfrm>
            <a:off x="1447800" y="2362200"/>
            <a:ext cx="3276600" cy="523220"/>
          </a:xfrm>
          <a:prstGeom prst="rect">
            <a:avLst/>
          </a:prstGeom>
          <a:noFill/>
        </p:spPr>
        <p:txBody>
          <a:bodyPr wrap="square" rtlCol="0">
            <a:spAutoFit/>
          </a:bodyPr>
          <a:lstStyle/>
          <a:p>
            <a:r>
              <a:rPr lang="en-US" sz="2800" dirty="0">
                <a:latin typeface="Calibri"/>
                <a:cs typeface="Calibri"/>
              </a:rPr>
              <a:t>  3.5          2.5          0</a:t>
            </a:r>
          </a:p>
        </p:txBody>
      </p:sp>
      <p:sp>
        <p:nvSpPr>
          <p:cNvPr id="79" name="TextBox 78"/>
          <p:cNvSpPr txBox="1"/>
          <p:nvPr/>
        </p:nvSpPr>
        <p:spPr>
          <a:xfrm>
            <a:off x="7162800" y="4572000"/>
            <a:ext cx="3429000" cy="369332"/>
          </a:xfrm>
          <a:prstGeom prst="rect">
            <a:avLst/>
          </a:prstGeom>
          <a:noFill/>
        </p:spPr>
        <p:txBody>
          <a:bodyPr wrap="square" rtlCol="0">
            <a:spAutoFit/>
          </a:bodyPr>
          <a:lstStyle/>
          <a:p>
            <a:pPr algn="ctr"/>
            <a:r>
              <a:rPr lang="en-US" i="1" dirty="0">
                <a:latin typeface="Calibri"/>
                <a:cs typeface="Calibri"/>
              </a:rPr>
              <a:t>Assume no discount!</a:t>
            </a:r>
          </a:p>
        </p:txBody>
      </p:sp>
      <p:pic>
        <p:nvPicPr>
          <p:cNvPr id="15363" name="Picture 3"/>
          <p:cNvPicPr>
            <a:picLocks noChangeAspect="1" noChangeArrowheads="1"/>
          </p:cNvPicPr>
          <p:nvPr/>
        </p:nvPicPr>
        <p:blipFill>
          <a:blip r:embed="rId12" cstate="print">
            <a:extLst>
              <a:ext uri="{28A0092B-C50C-407E-A947-70E740481C1C}">
                <a14:useLocalDpi xmlns:a14="http://schemas.microsoft.com/office/drawing/2010/main"/>
              </a:ext>
            </a:extLst>
          </a:blip>
          <a:stretch>
            <a:fillRect/>
          </a:stretch>
        </p:blipFill>
        <p:spPr bwMode="auto">
          <a:xfrm>
            <a:off x="5458981" y="1876171"/>
            <a:ext cx="6428219" cy="2343658"/>
          </a:xfrm>
          <a:prstGeom prst="rect">
            <a:avLst/>
          </a:prstGeom>
          <a:noFill/>
          <a:ln w="9525">
            <a:noFill/>
            <a:miter lim="800000"/>
            <a:headEnd/>
            <a:tailEnd/>
          </a:ln>
        </p:spPr>
      </p:pic>
      <p:pic>
        <p:nvPicPr>
          <p:cNvPr id="18" name="Picture 17" descr="txp_fig"/>
          <p:cNvPicPr>
            <a:picLocks noChangeAspect="1"/>
          </p:cNvPicPr>
          <p:nvPr>
            <p:custDataLst>
              <p:tags r:id="rId4"/>
            </p:custDataLst>
          </p:nvPr>
        </p:nvPicPr>
        <p:blipFill>
          <a:blip r:embed="rId13" cstate="print">
            <a:extLst>
              <a:ext uri="{28A0092B-C50C-407E-A947-70E740481C1C}">
                <a14:useLocalDpi xmlns:a14="http://schemas.microsoft.com/office/drawing/2010/main"/>
              </a:ext>
            </a:extLst>
          </a:blip>
          <a:stretch>
            <a:fillRect/>
          </a:stretch>
        </p:blipFill>
        <p:spPr bwMode="auto">
          <a:xfrm>
            <a:off x="5715000" y="5334000"/>
            <a:ext cx="5971533" cy="567765"/>
          </a:xfrm>
          <a:prstGeom prst="rect">
            <a:avLst/>
          </a:prstGeom>
          <a:noFill/>
          <a:ln/>
          <a:effectLst/>
        </p:spPr>
      </p:pic>
      <p:sp>
        <p:nvSpPr>
          <p:cNvPr id="6" name="Slide Number Placeholder 5">
            <a:extLst>
              <a:ext uri="{FF2B5EF4-FFF2-40B4-BE49-F238E27FC236}">
                <a16:creationId xmlns:a16="http://schemas.microsoft.com/office/drawing/2014/main" id="{3DCD475F-C2B3-9B4C-8588-940DE9540DAD}"/>
              </a:ext>
            </a:extLst>
          </p:cNvPr>
          <p:cNvSpPr>
            <a:spLocks noGrp="1"/>
          </p:cNvSpPr>
          <p:nvPr>
            <p:ph type="sldNum" sz="quarter" idx="12"/>
          </p:nvPr>
        </p:nvSpPr>
        <p:spPr/>
        <p:txBody>
          <a:bodyPr/>
          <a:lstStyle/>
          <a:p>
            <a:fld id="{A2EF37A0-74FC-AB4F-AE4C-D9BFC6719E9F}" type="slidenum">
              <a:rPr lang="en-US" smtClean="0"/>
              <a:t>80</a:t>
            </a:fld>
            <a:endParaRPr lang="en-US"/>
          </a:p>
        </p:txBody>
      </p:sp>
    </p:spTree>
    <p:extLst>
      <p:ext uri="{BB962C8B-B14F-4D97-AF65-F5344CB8AC3E}">
        <p14:creationId xmlns:p14="http://schemas.microsoft.com/office/powerpoint/2010/main" val="117028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normAutofit fontScale="90000"/>
          </a:bodyPr>
          <a:lstStyle/>
          <a:p>
            <a:r>
              <a:rPr lang="en-US" dirty="0">
                <a:sym typeface="Symbol" pitchFamily="18" charset="2"/>
              </a:rPr>
              <a:t>Bellman Equation vs Value Iteration vs Bellman Update</a:t>
            </a:r>
          </a:p>
        </p:txBody>
      </p:sp>
      <mc:AlternateContent xmlns:mc="http://schemas.openxmlformats.org/markup-compatibility/2006" xmlns:a14="http://schemas.microsoft.com/office/drawing/2010/main">
        <mc:Choice Requires="a14">
          <p:sp>
            <p:nvSpPr>
              <p:cNvPr id="1757187" name="Rectangle 3"/>
              <p:cNvSpPr>
                <a:spLocks noGrp="1" noChangeArrowheads="1"/>
              </p:cNvSpPr>
              <p:nvPr>
                <p:ph idx="1"/>
              </p:nvPr>
            </p:nvSpPr>
            <p:spPr/>
            <p:txBody>
              <a:bodyPr/>
              <a:lstStyle/>
              <a:p>
                <a:r>
                  <a:rPr lang="en-US" dirty="0"/>
                  <a:t>Bellman equations </a:t>
                </a:r>
                <a:r>
                  <a:rPr lang="en-US" dirty="0">
                    <a:solidFill>
                      <a:schemeClr val="tx2"/>
                    </a:solidFill>
                  </a:rPr>
                  <a:t>characterize</a:t>
                </a:r>
                <a:r>
                  <a:rPr lang="en-US" dirty="0"/>
                  <a:t> the optimal values:</a:t>
                </a:r>
              </a:p>
              <a:p>
                <a:endParaRPr lang="en-US" dirty="0"/>
              </a:p>
              <a:p>
                <a:endParaRPr lang="en-US" dirty="0"/>
              </a:p>
              <a:p>
                <a:r>
                  <a:rPr lang="en-US" dirty="0"/>
                  <a:t>Value iteration </a:t>
                </a:r>
                <a:r>
                  <a:rPr lang="en-US" dirty="0">
                    <a:solidFill>
                      <a:schemeClr val="tx2"/>
                    </a:solidFill>
                  </a:rPr>
                  <a:t>computes</a:t>
                </a:r>
                <a:r>
                  <a:rPr lang="en-US" dirty="0"/>
                  <a:t> them by applying Bellman update repeatedly</a:t>
                </a:r>
              </a:p>
              <a:p>
                <a:pPr lvl="1"/>
                <a:endParaRPr lang="en-US" dirty="0"/>
              </a:p>
              <a:p>
                <a:pPr lvl="1"/>
                <a:endParaRPr lang="en-US" dirty="0"/>
              </a:p>
              <a:p>
                <a:r>
                  <a:rPr lang="en-US" dirty="0"/>
                  <a:t>Value iteration is a method for solving Bellman Equation</a:t>
                </a:r>
              </a:p>
              <a:p>
                <a14:m>
                  <m:oMath xmlns:m="http://schemas.openxmlformats.org/officeDocument/2006/math">
                    <m:sSub>
                      <m:sSubPr>
                        <m:ctrlPr>
                          <a:rPr lang="en-US" i="1" dirty="0" smtClean="0">
                            <a:latin typeface="Cambria Math" panose="02040503050406030204" pitchFamily="18" charset="0"/>
                          </a:rPr>
                        </m:ctrlPr>
                      </m:sSubPr>
                      <m:e>
                        <m:r>
                          <a:rPr lang="en-US" dirty="0" smtClean="0">
                            <a:latin typeface="Cambria Math" panose="02040503050406030204" pitchFamily="18" charset="0"/>
                          </a:rPr>
                          <m:t>𝑉</m:t>
                        </m:r>
                      </m:e>
                      <m:sub>
                        <m:r>
                          <a:rPr lang="en-US" dirty="0" smtClean="0">
                            <a:latin typeface="Cambria Math" panose="02040503050406030204" pitchFamily="18" charset="0"/>
                          </a:rPr>
                          <m:t>𝑘</m:t>
                        </m:r>
                      </m:sub>
                    </m:sSub>
                  </m:oMath>
                </a14:m>
                <a:r>
                  <a:rPr lang="en-US" dirty="0"/>
                  <a:t> vectors are also interpretable as time-limited values</a:t>
                </a:r>
              </a:p>
              <a:p>
                <a:r>
                  <a:rPr lang="en-US" dirty="0"/>
                  <a:t>Value iteration finds the fixed point of the function</a:t>
                </a:r>
              </a:p>
            </p:txBody>
          </p:sp>
        </mc:Choice>
        <mc:Fallback xmlns="">
          <p:sp>
            <p:nvSpPr>
              <p:cNvPr id="1757187" name="Rectangle 3"/>
              <p:cNvSpPr>
                <a:spLocks noGrp="1" noRot="1" noChangeAspect="1" noMove="1" noResize="1" noEditPoints="1" noAdjustHandles="1" noChangeArrowheads="1" noChangeShapeType="1" noTextEdit="1"/>
              </p:cNvSpPr>
              <p:nvPr>
                <p:ph idx="1"/>
              </p:nvPr>
            </p:nvSpPr>
            <p:spPr>
              <a:blipFill>
                <a:blip r:embed="rId5"/>
                <a:stretch>
                  <a:fillRect l="-625" t="-580"/>
                </a:stretch>
              </a:blipFill>
            </p:spPr>
            <p:txBody>
              <a:bodyPr/>
              <a:lstStyle/>
              <a:p>
                <a:r>
                  <a:rPr lang="en-US">
                    <a:noFill/>
                  </a:rPr>
                  <a:t> </a:t>
                </a:r>
              </a:p>
            </p:txBody>
          </p:sp>
        </mc:Fallback>
      </mc:AlternateContent>
      <p:pic>
        <p:nvPicPr>
          <p:cNvPr id="29" name="Picture 28" descr="txp_fig"/>
          <p:cNvPicPr>
            <a:picLocks noChangeAspect="1"/>
          </p:cNvPicPr>
          <p:nvPr>
            <p:custDataLst>
              <p:tags r:id="rId1"/>
            </p:custDataLst>
          </p:nvPr>
        </p:nvPicPr>
        <p:blipFill>
          <a:blip r:embed="rId6" cstate="print"/>
          <a:stretch>
            <a:fillRect/>
          </a:stretch>
        </p:blipFill>
        <p:spPr bwMode="auto">
          <a:xfrm>
            <a:off x="748716" y="3565545"/>
            <a:ext cx="7266933" cy="690930"/>
          </a:xfrm>
          <a:prstGeom prst="rect">
            <a:avLst/>
          </a:prstGeom>
          <a:noFill/>
          <a:ln/>
          <a:effectLst/>
        </p:spPr>
      </p:pic>
      <p:sp>
        <p:nvSpPr>
          <p:cNvPr id="27" name="Isosceles Triangle 26"/>
          <p:cNvSpPr/>
          <p:nvPr/>
        </p:nvSpPr>
        <p:spPr>
          <a:xfrm>
            <a:off x="9601200" y="4315045"/>
            <a:ext cx="1600200" cy="1752600"/>
          </a:xfrm>
          <a:prstGeom prst="triangle">
            <a:avLst/>
          </a:prstGeom>
          <a:solidFill>
            <a:srgbClr val="8FA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pic>
        <p:nvPicPr>
          <p:cNvPr id="28" name="Picture 27" descr="txp_fig"/>
          <p:cNvPicPr>
            <a:picLocks noChangeAspect="1"/>
          </p:cNvPicPr>
          <p:nvPr>
            <p:custDataLst>
              <p:tags r:id="rId2"/>
            </p:custDataLst>
          </p:nvPr>
        </p:nvPicPr>
        <p:blipFill>
          <a:blip r:embed="rId7" cstate="print"/>
          <a:stretch>
            <a:fillRect/>
          </a:stretch>
        </p:blipFill>
        <p:spPr bwMode="auto">
          <a:xfrm>
            <a:off x="978698" y="2250455"/>
            <a:ext cx="6950388" cy="690805"/>
          </a:xfrm>
          <a:prstGeom prst="rect">
            <a:avLst/>
          </a:prstGeom>
          <a:noFill/>
          <a:ln/>
          <a:effectLst/>
        </p:spPr>
      </p:pic>
      <p:grpSp>
        <p:nvGrpSpPr>
          <p:cNvPr id="30" name="Group 4">
            <a:extLst>
              <a:ext uri="{FF2B5EF4-FFF2-40B4-BE49-F238E27FC236}">
                <a16:creationId xmlns:a16="http://schemas.microsoft.com/office/drawing/2014/main" id="{A328A2F2-D296-4923-AF98-FFA8C66E5F92}"/>
              </a:ext>
            </a:extLst>
          </p:cNvPr>
          <p:cNvGrpSpPr>
            <a:grpSpLocks/>
          </p:cNvGrpSpPr>
          <p:nvPr/>
        </p:nvGrpSpPr>
        <p:grpSpPr bwMode="auto">
          <a:xfrm>
            <a:off x="8245631" y="957482"/>
            <a:ext cx="3735653" cy="3337787"/>
            <a:chOff x="2400" y="1401"/>
            <a:chExt cx="1202" cy="1091"/>
          </a:xfrm>
        </p:grpSpPr>
        <p:sp>
          <p:nvSpPr>
            <p:cNvPr id="31" name="AutoShape 5">
              <a:extLst>
                <a:ext uri="{FF2B5EF4-FFF2-40B4-BE49-F238E27FC236}">
                  <a16:creationId xmlns:a16="http://schemas.microsoft.com/office/drawing/2014/main" id="{4ACC81CC-3DD7-4480-AB87-4803BA65EBCB}"/>
                </a:ext>
              </a:extLst>
            </p:cNvPr>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3200">
                <a:latin typeface="Calibri"/>
                <a:cs typeface="Calibri"/>
              </a:endParaRPr>
            </a:p>
          </p:txBody>
        </p:sp>
        <p:grpSp>
          <p:nvGrpSpPr>
            <p:cNvPr id="32" name="Group 6">
              <a:extLst>
                <a:ext uri="{FF2B5EF4-FFF2-40B4-BE49-F238E27FC236}">
                  <a16:creationId xmlns:a16="http://schemas.microsoft.com/office/drawing/2014/main" id="{F12DEF36-9FDE-4125-B915-8ED196BFA4A6}"/>
                </a:ext>
              </a:extLst>
            </p:cNvPr>
            <p:cNvGrpSpPr>
              <a:grpSpLocks/>
            </p:cNvGrpSpPr>
            <p:nvPr/>
          </p:nvGrpSpPr>
          <p:grpSpPr bwMode="auto">
            <a:xfrm>
              <a:off x="2529" y="1617"/>
              <a:ext cx="1073" cy="361"/>
              <a:chOff x="1584" y="1680"/>
              <a:chExt cx="1997" cy="336"/>
            </a:xfrm>
          </p:grpSpPr>
          <p:sp>
            <p:nvSpPr>
              <p:cNvPr id="45" name="Line 7">
                <a:extLst>
                  <a:ext uri="{FF2B5EF4-FFF2-40B4-BE49-F238E27FC236}">
                    <a16:creationId xmlns:a16="http://schemas.microsoft.com/office/drawing/2014/main" id="{15B44502-8972-42C9-B243-187983E6514D}"/>
                  </a:ext>
                </a:extLst>
              </p:cNvPr>
              <p:cNvSpPr>
                <a:spLocks noChangeShapeType="1"/>
              </p:cNvSpPr>
              <p:nvPr/>
            </p:nvSpPr>
            <p:spPr bwMode="auto">
              <a:xfrm flipH="1">
                <a:off x="1584" y="1680"/>
                <a:ext cx="1152" cy="336"/>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46" name="Line 8">
                <a:extLst>
                  <a:ext uri="{FF2B5EF4-FFF2-40B4-BE49-F238E27FC236}">
                    <a16:creationId xmlns:a16="http://schemas.microsoft.com/office/drawing/2014/main" id="{BCB5FA47-898E-4DBF-B9FB-07143B4CB6C7}"/>
                  </a:ext>
                </a:extLst>
              </p:cNvPr>
              <p:cNvSpPr>
                <a:spLocks noChangeShapeType="1"/>
              </p:cNvSpPr>
              <p:nvPr/>
            </p:nvSpPr>
            <p:spPr bwMode="auto">
              <a:xfrm>
                <a:off x="2736" y="1680"/>
                <a:ext cx="845" cy="264"/>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47" name="Line 9">
                <a:extLst>
                  <a:ext uri="{FF2B5EF4-FFF2-40B4-BE49-F238E27FC236}">
                    <a16:creationId xmlns:a16="http://schemas.microsoft.com/office/drawing/2014/main" id="{D3611393-86C1-4A53-8073-D660AA77A1A9}"/>
                  </a:ext>
                </a:extLst>
              </p:cNvPr>
              <p:cNvSpPr>
                <a:spLocks noChangeShapeType="1"/>
              </p:cNvSpPr>
              <p:nvPr/>
            </p:nvSpPr>
            <p:spPr bwMode="auto">
              <a:xfrm flipH="1">
                <a:off x="2304" y="1680"/>
                <a:ext cx="432" cy="336"/>
              </a:xfrm>
              <a:prstGeom prst="line">
                <a:avLst/>
              </a:prstGeom>
              <a:noFill/>
              <a:ln w="25400">
                <a:solidFill>
                  <a:schemeClr val="tx1"/>
                </a:solidFill>
                <a:round/>
                <a:headEnd/>
                <a:tailEnd type="triangle" w="lg" len="lg"/>
              </a:ln>
            </p:spPr>
            <p:txBody>
              <a:bodyPr/>
              <a:lstStyle/>
              <a:p>
                <a:endParaRPr lang="en-US" sz="3200">
                  <a:latin typeface="Calibri"/>
                  <a:cs typeface="Calibri"/>
                </a:endParaRPr>
              </a:p>
            </p:txBody>
          </p:sp>
          <p:sp>
            <p:nvSpPr>
              <p:cNvPr id="48" name="Line 10">
                <a:extLst>
                  <a:ext uri="{FF2B5EF4-FFF2-40B4-BE49-F238E27FC236}">
                    <a16:creationId xmlns:a16="http://schemas.microsoft.com/office/drawing/2014/main" id="{5D4D5480-8803-471D-A20E-0EE15124E7A0}"/>
                  </a:ext>
                </a:extLst>
              </p:cNvPr>
              <p:cNvSpPr>
                <a:spLocks noChangeShapeType="1"/>
              </p:cNvSpPr>
              <p:nvPr/>
            </p:nvSpPr>
            <p:spPr bwMode="auto">
              <a:xfrm>
                <a:off x="2736" y="1680"/>
                <a:ext cx="432" cy="288"/>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grpSp>
        <p:grpSp>
          <p:nvGrpSpPr>
            <p:cNvPr id="33" name="Group 12">
              <a:extLst>
                <a:ext uri="{FF2B5EF4-FFF2-40B4-BE49-F238E27FC236}">
                  <a16:creationId xmlns:a16="http://schemas.microsoft.com/office/drawing/2014/main" id="{2C914747-7BA7-469C-B68E-F72F06740507}"/>
                </a:ext>
              </a:extLst>
            </p:cNvPr>
            <p:cNvGrpSpPr>
              <a:grpSpLocks/>
            </p:cNvGrpSpPr>
            <p:nvPr/>
          </p:nvGrpSpPr>
          <p:grpSpPr bwMode="auto">
            <a:xfrm>
              <a:off x="2400" y="2095"/>
              <a:ext cx="1057" cy="397"/>
              <a:chOff x="1536" y="2382"/>
              <a:chExt cx="1584" cy="642"/>
            </a:xfrm>
          </p:grpSpPr>
          <p:sp>
            <p:nvSpPr>
              <p:cNvPr id="41" name="Line 13">
                <a:extLst>
                  <a:ext uri="{FF2B5EF4-FFF2-40B4-BE49-F238E27FC236}">
                    <a16:creationId xmlns:a16="http://schemas.microsoft.com/office/drawing/2014/main" id="{5F820E01-0C44-4F57-86C5-A35F60FEF31A}"/>
                  </a:ext>
                </a:extLst>
              </p:cNvPr>
              <p:cNvSpPr>
                <a:spLocks noChangeShapeType="1"/>
              </p:cNvSpPr>
              <p:nvPr/>
            </p:nvSpPr>
            <p:spPr bwMode="auto">
              <a:xfrm flipH="1">
                <a:off x="1536" y="2400"/>
                <a:ext cx="776" cy="624"/>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42" name="Line 14">
                <a:extLst>
                  <a:ext uri="{FF2B5EF4-FFF2-40B4-BE49-F238E27FC236}">
                    <a16:creationId xmlns:a16="http://schemas.microsoft.com/office/drawing/2014/main" id="{DED5AF13-82E2-4F67-8BE9-BBB99B4F70D1}"/>
                  </a:ext>
                </a:extLst>
              </p:cNvPr>
              <p:cNvSpPr>
                <a:spLocks noChangeShapeType="1"/>
              </p:cNvSpPr>
              <p:nvPr/>
            </p:nvSpPr>
            <p:spPr bwMode="auto">
              <a:xfrm>
                <a:off x="2312" y="2400"/>
                <a:ext cx="808" cy="624"/>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43" name="Line 15">
                <a:extLst>
                  <a:ext uri="{FF2B5EF4-FFF2-40B4-BE49-F238E27FC236}">
                    <a16:creationId xmlns:a16="http://schemas.microsoft.com/office/drawing/2014/main" id="{9D44036F-CE6C-4EF2-AF03-3081267EECCB}"/>
                  </a:ext>
                </a:extLst>
              </p:cNvPr>
              <p:cNvSpPr>
                <a:spLocks noChangeShapeType="1"/>
              </p:cNvSpPr>
              <p:nvPr/>
            </p:nvSpPr>
            <p:spPr bwMode="auto">
              <a:xfrm flipH="1">
                <a:off x="2021" y="2382"/>
                <a:ext cx="291" cy="624"/>
              </a:xfrm>
              <a:prstGeom prst="line">
                <a:avLst/>
              </a:prstGeom>
              <a:noFill/>
              <a:ln w="25400">
                <a:solidFill>
                  <a:schemeClr val="bg1"/>
                </a:solidFill>
                <a:prstDash val="dash"/>
                <a:round/>
                <a:headEnd/>
                <a:tailEnd type="triangle" w="lg" len="lg"/>
              </a:ln>
            </p:spPr>
            <p:txBody>
              <a:bodyPr/>
              <a:lstStyle/>
              <a:p>
                <a:endParaRPr lang="en-US" sz="3200">
                  <a:latin typeface="Calibri"/>
                  <a:cs typeface="Calibri"/>
                </a:endParaRPr>
              </a:p>
            </p:txBody>
          </p:sp>
          <p:sp>
            <p:nvSpPr>
              <p:cNvPr id="44" name="Line 16">
                <a:extLst>
                  <a:ext uri="{FF2B5EF4-FFF2-40B4-BE49-F238E27FC236}">
                    <a16:creationId xmlns:a16="http://schemas.microsoft.com/office/drawing/2014/main" id="{3222DBBD-3EF5-4F47-AB3F-D57A67822335}"/>
                  </a:ext>
                </a:extLst>
              </p:cNvPr>
              <p:cNvSpPr>
                <a:spLocks noChangeShapeType="1"/>
              </p:cNvSpPr>
              <p:nvPr/>
            </p:nvSpPr>
            <p:spPr bwMode="auto">
              <a:xfrm>
                <a:off x="2312" y="2400"/>
                <a:ext cx="280" cy="624"/>
              </a:xfrm>
              <a:prstGeom prst="line">
                <a:avLst/>
              </a:prstGeom>
              <a:noFill/>
              <a:ln w="25400">
                <a:solidFill>
                  <a:schemeClr val="tx1"/>
                </a:solidFill>
                <a:round/>
                <a:headEnd/>
                <a:tailEnd type="triangle" w="lg" len="lg"/>
              </a:ln>
            </p:spPr>
            <p:txBody>
              <a:bodyPr/>
              <a:lstStyle/>
              <a:p>
                <a:endParaRPr lang="en-US" sz="3200" dirty="0">
                  <a:latin typeface="Calibri"/>
                  <a:cs typeface="Calibri"/>
                </a:endParaRPr>
              </a:p>
            </p:txBody>
          </p:sp>
        </p:grpSp>
        <p:sp>
          <p:nvSpPr>
            <p:cNvPr id="34" name="Text Box 17">
              <a:extLst>
                <a:ext uri="{FF2B5EF4-FFF2-40B4-BE49-F238E27FC236}">
                  <a16:creationId xmlns:a16="http://schemas.microsoft.com/office/drawing/2014/main" id="{03B44C2D-0EAD-42D4-AAA9-5D4A9CB59895}"/>
                </a:ext>
              </a:extLst>
            </p:cNvPr>
            <p:cNvSpPr txBox="1">
              <a:spLocks noChangeArrowheads="1"/>
            </p:cNvSpPr>
            <p:nvPr/>
          </p:nvSpPr>
          <p:spPr bwMode="auto">
            <a:xfrm>
              <a:off x="3044" y="1690"/>
              <a:ext cx="129" cy="191"/>
            </a:xfrm>
            <a:prstGeom prst="rect">
              <a:avLst/>
            </a:prstGeom>
            <a:noFill/>
            <a:ln w="9525">
              <a:noFill/>
              <a:miter lim="800000"/>
              <a:headEnd/>
              <a:tailEnd/>
            </a:ln>
          </p:spPr>
          <p:txBody>
            <a:bodyPr>
              <a:spAutoFit/>
            </a:bodyPr>
            <a:lstStyle/>
            <a:p>
              <a:pPr>
                <a:spcBef>
                  <a:spcPct val="50000"/>
                </a:spcBef>
              </a:pPr>
              <a:r>
                <a:rPr lang="en-US" sz="3200" dirty="0">
                  <a:latin typeface="Calibri"/>
                  <a:cs typeface="Calibri"/>
                </a:rPr>
                <a:t>a</a:t>
              </a:r>
            </a:p>
          </p:txBody>
        </p:sp>
        <p:sp>
          <p:nvSpPr>
            <p:cNvPr id="35" name="Text Box 18">
              <a:extLst>
                <a:ext uri="{FF2B5EF4-FFF2-40B4-BE49-F238E27FC236}">
                  <a16:creationId xmlns:a16="http://schemas.microsoft.com/office/drawing/2014/main" id="{BFDDAAFC-28F2-47D4-A9A7-F5877E1E2231}"/>
                </a:ext>
              </a:extLst>
            </p:cNvPr>
            <p:cNvSpPr txBox="1">
              <a:spLocks noChangeArrowheads="1"/>
            </p:cNvSpPr>
            <p:nvPr/>
          </p:nvSpPr>
          <p:spPr bwMode="auto">
            <a:xfrm>
              <a:off x="3216" y="1401"/>
              <a:ext cx="129" cy="191"/>
            </a:xfrm>
            <a:prstGeom prst="rect">
              <a:avLst/>
            </a:prstGeom>
            <a:noFill/>
            <a:ln w="9525">
              <a:noFill/>
              <a:miter lim="800000"/>
              <a:headEnd/>
              <a:tailEnd/>
            </a:ln>
          </p:spPr>
          <p:txBody>
            <a:bodyPr>
              <a:spAutoFit/>
            </a:bodyPr>
            <a:lstStyle/>
            <a:p>
              <a:pPr>
                <a:spcBef>
                  <a:spcPct val="50000"/>
                </a:spcBef>
              </a:pPr>
              <a:r>
                <a:rPr lang="en-US" sz="3200" dirty="0">
                  <a:solidFill>
                    <a:srgbClr val="0000FF"/>
                  </a:solidFill>
                  <a:latin typeface="Calibri"/>
                  <a:cs typeface="Calibri"/>
                </a:rPr>
                <a:t>s</a:t>
              </a:r>
            </a:p>
          </p:txBody>
        </p:sp>
        <p:sp>
          <p:nvSpPr>
            <p:cNvPr id="36" name="Text Box 19">
              <a:extLst>
                <a:ext uri="{FF2B5EF4-FFF2-40B4-BE49-F238E27FC236}">
                  <a16:creationId xmlns:a16="http://schemas.microsoft.com/office/drawing/2014/main" id="{9119F0D1-F594-4422-8294-B71B9EDCDFF1}"/>
                </a:ext>
              </a:extLst>
            </p:cNvPr>
            <p:cNvSpPr txBox="1">
              <a:spLocks noChangeArrowheads="1"/>
            </p:cNvSpPr>
            <p:nvPr/>
          </p:nvSpPr>
          <p:spPr bwMode="auto">
            <a:xfrm>
              <a:off x="2991" y="1926"/>
              <a:ext cx="559" cy="191"/>
            </a:xfrm>
            <a:prstGeom prst="rect">
              <a:avLst/>
            </a:prstGeom>
            <a:noFill/>
            <a:ln w="9525">
              <a:noFill/>
              <a:miter lim="800000"/>
              <a:headEnd/>
              <a:tailEnd/>
            </a:ln>
          </p:spPr>
          <p:txBody>
            <a:bodyPr>
              <a:spAutoFit/>
            </a:bodyPr>
            <a:lstStyle/>
            <a:p>
              <a:pPr>
                <a:spcBef>
                  <a:spcPct val="50000"/>
                </a:spcBef>
              </a:pPr>
              <a:r>
                <a:rPr lang="en-US" sz="3200" dirty="0">
                  <a:solidFill>
                    <a:srgbClr val="008000"/>
                  </a:solidFill>
                  <a:latin typeface="Calibri"/>
                  <a:cs typeface="Calibri"/>
                </a:rPr>
                <a:t>s, a</a:t>
              </a:r>
            </a:p>
          </p:txBody>
        </p:sp>
        <p:sp>
          <p:nvSpPr>
            <p:cNvPr id="37" name="Text Box 20">
              <a:extLst>
                <a:ext uri="{FF2B5EF4-FFF2-40B4-BE49-F238E27FC236}">
                  <a16:creationId xmlns:a16="http://schemas.microsoft.com/office/drawing/2014/main" id="{687BDA24-92CD-437E-826D-609599C4190A}"/>
                </a:ext>
              </a:extLst>
            </p:cNvPr>
            <p:cNvSpPr txBox="1">
              <a:spLocks noChangeArrowheads="1"/>
            </p:cNvSpPr>
            <p:nvPr/>
          </p:nvSpPr>
          <p:spPr bwMode="auto">
            <a:xfrm>
              <a:off x="2704" y="2289"/>
              <a:ext cx="504" cy="191"/>
            </a:xfrm>
            <a:prstGeom prst="rect">
              <a:avLst/>
            </a:prstGeom>
            <a:noFill/>
            <a:ln w="9525">
              <a:noFill/>
              <a:miter lim="800000"/>
              <a:headEnd/>
              <a:tailEnd/>
            </a:ln>
          </p:spPr>
          <p:txBody>
            <a:bodyPr>
              <a:spAutoFit/>
            </a:bodyPr>
            <a:lstStyle/>
            <a:p>
              <a:pPr>
                <a:spcBef>
                  <a:spcPct val="50000"/>
                </a:spcBef>
              </a:pPr>
              <a:r>
                <a:rPr lang="en-US" sz="3200" dirty="0" err="1">
                  <a:latin typeface="Calibri"/>
                  <a:cs typeface="Calibri"/>
                </a:rPr>
                <a:t>s,a,s</a:t>
              </a:r>
              <a:r>
                <a:rPr lang="ja-JP" altLang="en-US" sz="3200" dirty="0">
                  <a:latin typeface="Calibri"/>
                  <a:cs typeface="Calibri"/>
                </a:rPr>
                <a:t>’</a:t>
              </a:r>
              <a:endParaRPr lang="en-US" sz="3200" dirty="0">
                <a:latin typeface="Calibri"/>
                <a:cs typeface="Calibri"/>
              </a:endParaRPr>
            </a:p>
          </p:txBody>
        </p:sp>
        <p:sp>
          <p:nvSpPr>
            <p:cNvPr id="40" name="Oval 11">
              <a:extLst>
                <a:ext uri="{FF2B5EF4-FFF2-40B4-BE49-F238E27FC236}">
                  <a16:creationId xmlns:a16="http://schemas.microsoft.com/office/drawing/2014/main" id="{89A2C663-C2A1-4AFF-B444-59CFF7A441B5}"/>
                </a:ext>
              </a:extLst>
            </p:cNvPr>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3200">
                <a:latin typeface="Calibri"/>
                <a:cs typeface="Calibri"/>
              </a:endParaRPr>
            </a:p>
          </p:txBody>
        </p:sp>
      </p:grpSp>
      <mc:AlternateContent xmlns:mc="http://schemas.openxmlformats.org/markup-compatibility/2006" xmlns:a14="http://schemas.microsoft.com/office/drawing/2010/main">
        <mc:Choice Requires="a14">
          <p:sp>
            <p:nvSpPr>
              <p:cNvPr id="2" name="Rectangle 1"/>
              <p:cNvSpPr/>
              <p:nvPr/>
            </p:nvSpPr>
            <p:spPr>
              <a:xfrm>
                <a:off x="978698" y="5640860"/>
                <a:ext cx="6325065"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ＭＳ Ｐゴシック" pitchFamily="34" charset="-128"/>
                          <a:cs typeface="Calibri"/>
                        </a:rPr>
                        <m:t>𝑓</m:t>
                      </m:r>
                      <m:d>
                        <m:dPr>
                          <m:ctrlPr>
                            <a:rPr lang="en-US" sz="2400" i="1">
                              <a:latin typeface="Cambria Math" panose="02040503050406030204" pitchFamily="18" charset="0"/>
                              <a:ea typeface="ＭＳ Ｐゴシック" pitchFamily="34" charset="-128"/>
                              <a:cs typeface="Calibri"/>
                            </a:rPr>
                          </m:ctrlPr>
                        </m:dPr>
                        <m:e>
                          <m:r>
                            <a:rPr lang="en-US" sz="2400" i="1">
                              <a:latin typeface="Cambria Math" panose="02040503050406030204" pitchFamily="18" charset="0"/>
                              <a:ea typeface="ＭＳ Ｐゴシック" pitchFamily="34" charset="-128"/>
                              <a:cs typeface="Calibri"/>
                            </a:rPr>
                            <m:t>𝑉</m:t>
                          </m:r>
                        </m:e>
                      </m:d>
                      <m:r>
                        <a:rPr lang="en-US" sz="2400" i="1">
                          <a:latin typeface="Cambria Math" panose="02040503050406030204" pitchFamily="18" charset="0"/>
                          <a:ea typeface="ＭＳ Ｐゴシック" pitchFamily="34" charset="-128"/>
                          <a:cs typeface="Calibri"/>
                        </a:rPr>
                        <m:t>=</m:t>
                      </m:r>
                      <m:func>
                        <m:funcPr>
                          <m:ctrlPr>
                            <a:rPr lang="en-US" sz="2400" i="1">
                              <a:latin typeface="Cambria Math" panose="02040503050406030204" pitchFamily="18" charset="0"/>
                              <a:ea typeface="ＭＳ Ｐゴシック" pitchFamily="34" charset="-128"/>
                              <a:cs typeface="Calibri"/>
                            </a:rPr>
                          </m:ctrlPr>
                        </m:funcPr>
                        <m:fName>
                          <m:limLow>
                            <m:limLowPr>
                              <m:ctrlPr>
                                <a:rPr lang="en-US" sz="2400" i="1">
                                  <a:latin typeface="Cambria Math" panose="02040503050406030204" pitchFamily="18" charset="0"/>
                                  <a:ea typeface="ＭＳ Ｐゴシック" pitchFamily="34" charset="-128"/>
                                  <a:cs typeface="Calibri"/>
                                </a:rPr>
                              </m:ctrlPr>
                            </m:limLowPr>
                            <m:e>
                              <m:r>
                                <m:rPr>
                                  <m:sty m:val="p"/>
                                </m:rPr>
                                <a:rPr lang="en-US" sz="2400">
                                  <a:latin typeface="Cambria Math" panose="02040503050406030204" pitchFamily="18" charset="0"/>
                                  <a:ea typeface="ＭＳ Ｐゴシック" pitchFamily="34" charset="-128"/>
                                  <a:cs typeface="Calibri"/>
                                </a:rPr>
                                <m:t>max</m:t>
                              </m:r>
                            </m:e>
                            <m:lim>
                              <m:r>
                                <a:rPr lang="en-US" sz="2400" i="1">
                                  <a:latin typeface="Cambria Math" panose="02040503050406030204" pitchFamily="18" charset="0"/>
                                  <a:ea typeface="ＭＳ Ｐゴシック" pitchFamily="34" charset="-128"/>
                                  <a:cs typeface="Calibri"/>
                                </a:rPr>
                                <m:t>𝑎</m:t>
                              </m:r>
                            </m:lim>
                          </m:limLow>
                        </m:fName>
                        <m:e>
                          <m:nary>
                            <m:naryPr>
                              <m:chr m:val="∑"/>
                              <m:supHide m:val="on"/>
                              <m:ctrlPr>
                                <a:rPr lang="en-US" sz="2400" i="1">
                                  <a:latin typeface="Cambria Math" panose="02040503050406030204" pitchFamily="18" charset="0"/>
                                  <a:ea typeface="ＭＳ Ｐゴシック" pitchFamily="34" charset="-128"/>
                                  <a:cs typeface="Calibri"/>
                                </a:rPr>
                              </m:ctrlPr>
                            </m:naryPr>
                            <m:sub>
                              <m:r>
                                <a:rPr lang="en-US" sz="2400" i="1">
                                  <a:latin typeface="Cambria Math" panose="02040503050406030204" pitchFamily="18" charset="0"/>
                                  <a:ea typeface="ＭＳ Ｐゴシック" pitchFamily="34" charset="-128"/>
                                  <a:cs typeface="Calibri"/>
                                </a:rPr>
                                <m:t>𝑠</m:t>
                              </m:r>
                              <m:r>
                                <a:rPr lang="en-US" sz="2400" i="1">
                                  <a:latin typeface="Cambria Math" panose="02040503050406030204" pitchFamily="18" charset="0"/>
                                  <a:ea typeface="ＭＳ Ｐゴシック" pitchFamily="34" charset="-128"/>
                                  <a:cs typeface="Calibri"/>
                                </a:rPr>
                                <m:t>′</m:t>
                              </m:r>
                            </m:sub>
                            <m:sup/>
                            <m:e>
                              <m:r>
                                <a:rPr lang="en-US" sz="2400" i="1">
                                  <a:latin typeface="Cambria Math" panose="02040503050406030204" pitchFamily="18" charset="0"/>
                                  <a:ea typeface="ＭＳ Ｐゴシック" pitchFamily="34" charset="-128"/>
                                  <a:cs typeface="Calibri"/>
                                </a:rPr>
                                <m:t>𝑇</m:t>
                              </m:r>
                              <m:d>
                                <m:dPr>
                                  <m:ctrlPr>
                                    <a:rPr lang="en-US" sz="2400" i="1">
                                      <a:latin typeface="Cambria Math" panose="02040503050406030204" pitchFamily="18" charset="0"/>
                                      <a:ea typeface="ＭＳ Ｐゴシック" pitchFamily="34" charset="-128"/>
                                      <a:cs typeface="Calibri"/>
                                    </a:rPr>
                                  </m:ctrlPr>
                                </m:dPr>
                                <m:e>
                                  <m:r>
                                    <a:rPr lang="en-US" sz="2400" i="1">
                                      <a:latin typeface="Cambria Math" panose="02040503050406030204" pitchFamily="18" charset="0"/>
                                      <a:ea typeface="ＭＳ Ｐゴシック" pitchFamily="34" charset="-128"/>
                                      <a:cs typeface="Calibri"/>
                                    </a:rPr>
                                    <m:t>𝑠</m:t>
                                  </m:r>
                                  <m:r>
                                    <a:rPr lang="en-US" sz="2400" i="1">
                                      <a:latin typeface="Cambria Math" panose="02040503050406030204" pitchFamily="18" charset="0"/>
                                      <a:ea typeface="ＭＳ Ｐゴシック" pitchFamily="34" charset="-128"/>
                                      <a:cs typeface="Calibri"/>
                                    </a:rPr>
                                    <m:t>,</m:t>
                                  </m:r>
                                  <m:r>
                                    <a:rPr lang="en-US" sz="2400" i="1">
                                      <a:latin typeface="Cambria Math" panose="02040503050406030204" pitchFamily="18" charset="0"/>
                                      <a:ea typeface="ＭＳ Ｐゴシック" pitchFamily="34" charset="-128"/>
                                      <a:cs typeface="Calibri"/>
                                    </a:rPr>
                                    <m:t>𝑎</m:t>
                                  </m:r>
                                  <m:r>
                                    <a:rPr lang="en-US" sz="2400" i="1">
                                      <a:latin typeface="Cambria Math" panose="02040503050406030204" pitchFamily="18" charset="0"/>
                                      <a:ea typeface="ＭＳ Ｐゴシック" pitchFamily="34" charset="-128"/>
                                      <a:cs typeface="Calibri"/>
                                    </a:rPr>
                                    <m:t>,</m:t>
                                  </m:r>
                                  <m:sSup>
                                    <m:sSupPr>
                                      <m:ctrlPr>
                                        <a:rPr lang="en-US" sz="2400" i="1">
                                          <a:latin typeface="Cambria Math" panose="02040503050406030204" pitchFamily="18" charset="0"/>
                                          <a:ea typeface="ＭＳ Ｐゴシック" pitchFamily="34" charset="-128"/>
                                          <a:cs typeface="Calibri"/>
                                        </a:rPr>
                                      </m:ctrlPr>
                                    </m:sSupPr>
                                    <m:e>
                                      <m:r>
                                        <a:rPr lang="en-US" sz="2400" i="1">
                                          <a:latin typeface="Cambria Math" panose="02040503050406030204" pitchFamily="18" charset="0"/>
                                          <a:ea typeface="ＭＳ Ｐゴシック" pitchFamily="34" charset="-128"/>
                                          <a:cs typeface="Calibri"/>
                                        </a:rPr>
                                        <m:t>𝑠</m:t>
                                      </m:r>
                                    </m:e>
                                    <m:sup>
                                      <m:r>
                                        <a:rPr lang="en-US" sz="2400" i="1">
                                          <a:latin typeface="Cambria Math" panose="02040503050406030204" pitchFamily="18" charset="0"/>
                                          <a:ea typeface="ＭＳ Ｐゴシック" pitchFamily="34" charset="-128"/>
                                          <a:cs typeface="Calibri"/>
                                        </a:rPr>
                                        <m:t>′</m:t>
                                      </m:r>
                                    </m:sup>
                                  </m:sSup>
                                </m:e>
                              </m:d>
                              <m:r>
                                <a:rPr lang="en-US" sz="2400" i="1">
                                  <a:latin typeface="Cambria Math" panose="02040503050406030204" pitchFamily="18" charset="0"/>
                                  <a:ea typeface="ＭＳ Ｐゴシック" pitchFamily="34" charset="-128"/>
                                  <a:cs typeface="Calibri"/>
                                </a:rPr>
                                <m:t>[</m:t>
                              </m:r>
                              <m:r>
                                <a:rPr lang="en-US" sz="2400" i="1">
                                  <a:latin typeface="Cambria Math" panose="02040503050406030204" pitchFamily="18" charset="0"/>
                                  <a:ea typeface="ＭＳ Ｐゴシック" pitchFamily="34" charset="-128"/>
                                  <a:cs typeface="Calibri"/>
                                </a:rPr>
                                <m:t>𝑅</m:t>
                              </m:r>
                              <m:d>
                                <m:dPr>
                                  <m:ctrlPr>
                                    <a:rPr lang="en-US" sz="2400" i="1">
                                      <a:latin typeface="Cambria Math" panose="02040503050406030204" pitchFamily="18" charset="0"/>
                                      <a:ea typeface="ＭＳ Ｐゴシック" pitchFamily="34" charset="-128"/>
                                      <a:cs typeface="Calibri"/>
                                    </a:rPr>
                                  </m:ctrlPr>
                                </m:dPr>
                                <m:e>
                                  <m:r>
                                    <a:rPr lang="en-US" sz="2400" i="1">
                                      <a:latin typeface="Cambria Math" panose="02040503050406030204" pitchFamily="18" charset="0"/>
                                      <a:ea typeface="ＭＳ Ｐゴシック" pitchFamily="34" charset="-128"/>
                                      <a:cs typeface="Calibri"/>
                                    </a:rPr>
                                    <m:t>𝑠</m:t>
                                  </m:r>
                                  <m:r>
                                    <a:rPr lang="en-US" sz="2400" i="1">
                                      <a:latin typeface="Cambria Math" panose="02040503050406030204" pitchFamily="18" charset="0"/>
                                      <a:ea typeface="ＭＳ Ｐゴシック" pitchFamily="34" charset="-128"/>
                                      <a:cs typeface="Calibri"/>
                                    </a:rPr>
                                    <m:t>,</m:t>
                                  </m:r>
                                  <m:r>
                                    <a:rPr lang="en-US" sz="2400" i="1">
                                      <a:latin typeface="Cambria Math" panose="02040503050406030204" pitchFamily="18" charset="0"/>
                                      <a:ea typeface="ＭＳ Ｐゴシック" pitchFamily="34" charset="-128"/>
                                      <a:cs typeface="Calibri"/>
                                    </a:rPr>
                                    <m:t>𝑎</m:t>
                                  </m:r>
                                  <m:r>
                                    <a:rPr lang="en-US" sz="2400" i="1">
                                      <a:latin typeface="Cambria Math" panose="02040503050406030204" pitchFamily="18" charset="0"/>
                                      <a:ea typeface="ＭＳ Ｐゴシック" pitchFamily="34" charset="-128"/>
                                      <a:cs typeface="Calibri"/>
                                    </a:rPr>
                                    <m:t>,</m:t>
                                  </m:r>
                                  <m:sSup>
                                    <m:sSupPr>
                                      <m:ctrlPr>
                                        <a:rPr lang="en-US" sz="2400" i="1">
                                          <a:latin typeface="Cambria Math" panose="02040503050406030204" pitchFamily="18" charset="0"/>
                                          <a:ea typeface="ＭＳ Ｐゴシック" pitchFamily="34" charset="-128"/>
                                          <a:cs typeface="Calibri"/>
                                        </a:rPr>
                                      </m:ctrlPr>
                                    </m:sSupPr>
                                    <m:e>
                                      <m:r>
                                        <a:rPr lang="en-US" sz="2400" i="1">
                                          <a:latin typeface="Cambria Math" panose="02040503050406030204" pitchFamily="18" charset="0"/>
                                          <a:ea typeface="ＭＳ Ｐゴシック" pitchFamily="34" charset="-128"/>
                                          <a:cs typeface="Calibri"/>
                                        </a:rPr>
                                        <m:t>𝑠</m:t>
                                      </m:r>
                                    </m:e>
                                    <m:sup>
                                      <m:r>
                                        <a:rPr lang="en-US" sz="2400" i="1">
                                          <a:latin typeface="Cambria Math" panose="02040503050406030204" pitchFamily="18" charset="0"/>
                                          <a:ea typeface="ＭＳ Ｐゴシック" pitchFamily="34" charset="-128"/>
                                          <a:cs typeface="Calibri"/>
                                        </a:rPr>
                                        <m:t>′</m:t>
                                      </m:r>
                                    </m:sup>
                                  </m:sSup>
                                </m:e>
                              </m:d>
                              <m:r>
                                <a:rPr lang="en-US" sz="2400" i="1">
                                  <a:latin typeface="Cambria Math" panose="02040503050406030204" pitchFamily="18" charset="0"/>
                                  <a:ea typeface="ＭＳ Ｐゴシック" pitchFamily="34" charset="-128"/>
                                  <a:cs typeface="Calibri"/>
                                </a:rPr>
                                <m:t>+</m:t>
                              </m:r>
                              <m:r>
                                <a:rPr lang="en-US" sz="2400" i="1">
                                  <a:latin typeface="Cambria Math" panose="02040503050406030204" pitchFamily="18" charset="0"/>
                                  <a:ea typeface="ＭＳ Ｐゴシック" pitchFamily="34" charset="-128"/>
                                  <a:cs typeface="Calibri"/>
                                </a:rPr>
                                <m:t>𝛾</m:t>
                              </m:r>
                              <m:r>
                                <a:rPr lang="en-US" sz="2400" i="1">
                                  <a:latin typeface="Cambria Math" panose="02040503050406030204" pitchFamily="18" charset="0"/>
                                  <a:ea typeface="ＭＳ Ｐゴシック" pitchFamily="34" charset="-128"/>
                                  <a:cs typeface="Calibri"/>
                                </a:rPr>
                                <m:t>𝑉</m:t>
                              </m:r>
                              <m:r>
                                <a:rPr lang="en-US" sz="2400" i="1">
                                  <a:latin typeface="Cambria Math" panose="02040503050406030204" pitchFamily="18" charset="0"/>
                                  <a:ea typeface="ＭＳ Ｐゴシック" pitchFamily="34" charset="-128"/>
                                  <a:cs typeface="Calibri"/>
                                </a:rPr>
                                <m:t>(</m:t>
                              </m:r>
                              <m:sSup>
                                <m:sSupPr>
                                  <m:ctrlPr>
                                    <a:rPr lang="en-US" sz="2400" i="1">
                                      <a:latin typeface="Cambria Math" panose="02040503050406030204" pitchFamily="18" charset="0"/>
                                      <a:ea typeface="ＭＳ Ｐゴシック" pitchFamily="34" charset="-128"/>
                                      <a:cs typeface="Calibri"/>
                                    </a:rPr>
                                  </m:ctrlPr>
                                </m:sSupPr>
                                <m:e>
                                  <m:r>
                                    <a:rPr lang="en-US" sz="2400" i="1">
                                      <a:latin typeface="Cambria Math" panose="02040503050406030204" pitchFamily="18" charset="0"/>
                                      <a:ea typeface="ＭＳ Ｐゴシック" pitchFamily="34" charset="-128"/>
                                      <a:cs typeface="Calibri"/>
                                    </a:rPr>
                                    <m:t>𝑠</m:t>
                                  </m:r>
                                </m:e>
                                <m:sup>
                                  <m:r>
                                    <a:rPr lang="en-US" sz="2400" i="1">
                                      <a:latin typeface="Cambria Math" panose="02040503050406030204" pitchFamily="18" charset="0"/>
                                      <a:ea typeface="ＭＳ Ｐゴシック" pitchFamily="34" charset="-128"/>
                                      <a:cs typeface="Calibri"/>
                                    </a:rPr>
                                    <m:t>′</m:t>
                                  </m:r>
                                </m:sup>
                              </m:sSup>
                              <m:r>
                                <a:rPr lang="en-US" sz="2400" i="1">
                                  <a:latin typeface="Cambria Math" panose="02040503050406030204" pitchFamily="18" charset="0"/>
                                  <a:ea typeface="ＭＳ Ｐゴシック" pitchFamily="34" charset="-128"/>
                                  <a:cs typeface="Calibri"/>
                                </a:rPr>
                                <m:t>)]</m:t>
                              </m:r>
                            </m:e>
                          </m:nary>
                        </m:e>
                      </m:func>
                    </m:oMath>
                  </m:oMathPara>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978698" y="5640860"/>
                <a:ext cx="6325065" cy="988540"/>
              </a:xfrm>
              <a:prstGeom prst="rect">
                <a:avLst/>
              </a:prstGeom>
              <a:blipFill rotWithShape="0">
                <a:blip r:embed="rId8"/>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BF6746C-A429-9E45-AE44-EC7734487ADE}"/>
              </a:ext>
            </a:extLst>
          </p:cNvPr>
          <p:cNvSpPr>
            <a:spLocks noGrp="1"/>
          </p:cNvSpPr>
          <p:nvPr>
            <p:ph type="sldNum" sz="quarter" idx="12"/>
          </p:nvPr>
        </p:nvSpPr>
        <p:spPr/>
        <p:txBody>
          <a:bodyPr/>
          <a:lstStyle/>
          <a:p>
            <a:fld id="{A2EF37A0-74FC-AB4F-AE4C-D9BFC6719E9F}" type="slidenum">
              <a:rPr lang="en-US" smtClean="0"/>
              <a:t>81</a:t>
            </a:fld>
            <a:endParaRPr lang="en-US"/>
          </a:p>
        </p:txBody>
      </p:sp>
    </p:spTree>
    <p:extLst>
      <p:ext uri="{BB962C8B-B14F-4D97-AF65-F5344CB8AC3E}">
        <p14:creationId xmlns:p14="http://schemas.microsoft.com/office/powerpoint/2010/main" val="49562195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7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71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5718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57187">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57187">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a:t>
            </a:r>
          </a:p>
        </p:txBody>
      </p:sp>
      <p:sp>
        <p:nvSpPr>
          <p:cNvPr id="3" name="Content Placeholder 2"/>
          <p:cNvSpPr>
            <a:spLocks noGrp="1"/>
          </p:cNvSpPr>
          <p:nvPr>
            <p:ph idx="1"/>
          </p:nvPr>
        </p:nvSpPr>
        <p:spPr>
          <a:xfrm>
            <a:off x="609600" y="1752601"/>
            <a:ext cx="6305910" cy="4952681"/>
          </a:xfrm>
        </p:spPr>
        <p:txBody>
          <a:bodyPr>
            <a:normAutofit lnSpcReduction="10000"/>
          </a:bodyPr>
          <a:lstStyle/>
          <a:p>
            <a:r>
              <a:rPr lang="en-US" dirty="0">
                <a:latin typeface="Calibri"/>
                <a:cs typeface="Calibri"/>
              </a:rPr>
              <a:t>How do we know the </a:t>
            </a:r>
            <a:r>
              <a:rPr lang="en-US" dirty="0" err="1">
                <a:latin typeface="Calibri"/>
                <a:cs typeface="Calibri"/>
              </a:rPr>
              <a:t>V</a:t>
            </a:r>
            <a:r>
              <a:rPr lang="en-US" baseline="-25000" dirty="0" err="1">
                <a:latin typeface="Calibri"/>
                <a:cs typeface="Calibri"/>
              </a:rPr>
              <a:t>k</a:t>
            </a:r>
            <a:r>
              <a:rPr lang="en-US" dirty="0">
                <a:latin typeface="Calibri"/>
                <a:cs typeface="Calibri"/>
              </a:rPr>
              <a:t> vectors are going to converge?</a:t>
            </a:r>
          </a:p>
          <a:p>
            <a:pPr lvl="1"/>
            <a:endParaRPr lang="en-US" sz="1600" dirty="0">
              <a:latin typeface="Calibri"/>
              <a:cs typeface="Calibri"/>
            </a:endParaRPr>
          </a:p>
          <a:p>
            <a:r>
              <a:rPr lang="en-US" dirty="0">
                <a:latin typeface="Calibri"/>
                <a:cs typeface="Calibri"/>
              </a:rPr>
              <a:t>Case 1: If the tree has maximum depth M, then V</a:t>
            </a:r>
            <a:r>
              <a:rPr lang="en-US" baseline="-25000" dirty="0">
                <a:latin typeface="Calibri"/>
                <a:cs typeface="Calibri"/>
              </a:rPr>
              <a:t>M</a:t>
            </a:r>
            <a:r>
              <a:rPr lang="en-US" dirty="0">
                <a:latin typeface="Calibri"/>
                <a:cs typeface="Calibri"/>
              </a:rPr>
              <a:t> holds the actual untruncated values</a:t>
            </a:r>
          </a:p>
          <a:p>
            <a:pPr lvl="1"/>
            <a:endParaRPr lang="en-US" sz="1600" dirty="0">
              <a:latin typeface="Calibri"/>
              <a:cs typeface="Calibri"/>
            </a:endParaRPr>
          </a:p>
          <a:p>
            <a:r>
              <a:rPr lang="en-US" dirty="0">
                <a:latin typeface="Calibri"/>
                <a:cs typeface="Calibri"/>
              </a:rPr>
              <a:t>Case 2: If the discount is less than 1</a:t>
            </a:r>
          </a:p>
          <a:p>
            <a:pPr lvl="1"/>
            <a:r>
              <a:rPr lang="en-US" sz="1800" dirty="0">
                <a:latin typeface="Calibri"/>
                <a:cs typeface="Calibri"/>
              </a:rPr>
              <a:t>Sketch: For any state </a:t>
            </a:r>
            <a:r>
              <a:rPr lang="en-US" sz="1800" dirty="0" err="1">
                <a:latin typeface="Calibri"/>
                <a:cs typeface="Calibri"/>
              </a:rPr>
              <a:t>V</a:t>
            </a:r>
            <a:r>
              <a:rPr lang="en-US" sz="1800" baseline="-25000" dirty="0" err="1">
                <a:latin typeface="Calibri"/>
                <a:cs typeface="Calibri"/>
              </a:rPr>
              <a:t>k</a:t>
            </a:r>
            <a:r>
              <a:rPr lang="en-US" sz="1800" dirty="0">
                <a:latin typeface="Calibri"/>
                <a:cs typeface="Calibri"/>
              </a:rPr>
              <a:t> and V</a:t>
            </a:r>
            <a:r>
              <a:rPr lang="en-US" sz="1800" baseline="-25000" dirty="0">
                <a:latin typeface="Calibri"/>
                <a:cs typeface="Calibri"/>
              </a:rPr>
              <a:t>k+1</a:t>
            </a:r>
            <a:r>
              <a:rPr lang="en-US" sz="1800" dirty="0">
                <a:latin typeface="Calibri"/>
                <a:cs typeface="Calibri"/>
              </a:rPr>
              <a:t> can be viewed as depth k+1 </a:t>
            </a:r>
            <a:r>
              <a:rPr lang="en-US" sz="1800" dirty="0" err="1">
                <a:latin typeface="Calibri"/>
                <a:cs typeface="Calibri"/>
              </a:rPr>
              <a:t>expectimax</a:t>
            </a:r>
            <a:r>
              <a:rPr lang="en-US" sz="1800" dirty="0">
                <a:latin typeface="Calibri"/>
                <a:cs typeface="Calibri"/>
              </a:rPr>
              <a:t> results in nearly identical search trees</a:t>
            </a:r>
          </a:p>
          <a:p>
            <a:pPr lvl="1"/>
            <a:r>
              <a:rPr lang="en-US" sz="1800" dirty="0">
                <a:latin typeface="Calibri"/>
                <a:cs typeface="Calibri"/>
              </a:rPr>
              <a:t>The difference is that on the bottom layer, V</a:t>
            </a:r>
            <a:r>
              <a:rPr lang="en-US" sz="1800" baseline="-25000" dirty="0">
                <a:latin typeface="Calibri"/>
                <a:cs typeface="Calibri"/>
              </a:rPr>
              <a:t>k+1</a:t>
            </a:r>
            <a:r>
              <a:rPr lang="en-US" sz="1800" dirty="0">
                <a:latin typeface="Calibri"/>
                <a:cs typeface="Calibri"/>
              </a:rPr>
              <a:t> has actual rewards while </a:t>
            </a:r>
            <a:r>
              <a:rPr lang="en-US" sz="1800" dirty="0" err="1">
                <a:latin typeface="Calibri"/>
                <a:cs typeface="Calibri"/>
              </a:rPr>
              <a:t>V</a:t>
            </a:r>
            <a:r>
              <a:rPr lang="en-US" sz="1800" baseline="-25000" dirty="0" err="1">
                <a:latin typeface="Calibri"/>
                <a:cs typeface="Calibri"/>
              </a:rPr>
              <a:t>k</a:t>
            </a:r>
            <a:r>
              <a:rPr lang="en-US" sz="1800" dirty="0">
                <a:latin typeface="Calibri"/>
                <a:cs typeface="Calibri"/>
              </a:rPr>
              <a:t> has zeros</a:t>
            </a:r>
          </a:p>
          <a:p>
            <a:pPr lvl="1"/>
            <a:r>
              <a:rPr lang="en-US" sz="1800" dirty="0">
                <a:latin typeface="Calibri"/>
                <a:cs typeface="Calibri"/>
              </a:rPr>
              <a:t>That last layer is at best all R</a:t>
            </a:r>
            <a:r>
              <a:rPr lang="en-US" sz="1800" baseline="-25000" dirty="0">
                <a:latin typeface="Calibri"/>
                <a:cs typeface="Calibri"/>
              </a:rPr>
              <a:t>MAX</a:t>
            </a:r>
            <a:r>
              <a:rPr lang="en-US" sz="1800" dirty="0">
                <a:latin typeface="Calibri"/>
                <a:cs typeface="Calibri"/>
              </a:rPr>
              <a:t> </a:t>
            </a:r>
          </a:p>
          <a:p>
            <a:pPr lvl="1"/>
            <a:r>
              <a:rPr lang="en-US" sz="1800" dirty="0">
                <a:latin typeface="Calibri"/>
                <a:cs typeface="Calibri"/>
              </a:rPr>
              <a:t>It is at worst R</a:t>
            </a:r>
            <a:r>
              <a:rPr lang="en-US" sz="1800" baseline="-25000" dirty="0">
                <a:latin typeface="Calibri"/>
                <a:cs typeface="Calibri"/>
              </a:rPr>
              <a:t>MIN</a:t>
            </a:r>
            <a:r>
              <a:rPr lang="en-US" sz="1800" dirty="0">
                <a:latin typeface="Calibri"/>
                <a:cs typeface="Calibri"/>
              </a:rPr>
              <a:t> </a:t>
            </a:r>
          </a:p>
          <a:p>
            <a:pPr lvl="1"/>
            <a:r>
              <a:rPr lang="en-US" sz="1800" dirty="0">
                <a:latin typeface="Calibri"/>
                <a:cs typeface="Calibri"/>
              </a:rPr>
              <a:t>But everything is discounted by </a:t>
            </a:r>
            <a:r>
              <a:rPr lang="el-GR" sz="1800" dirty="0">
                <a:latin typeface="Calibri"/>
                <a:cs typeface="Calibri"/>
              </a:rPr>
              <a:t>γ</a:t>
            </a:r>
            <a:r>
              <a:rPr lang="en-US" sz="1800" baseline="30000" dirty="0">
                <a:latin typeface="Calibri"/>
                <a:cs typeface="Calibri"/>
              </a:rPr>
              <a:t>k</a:t>
            </a:r>
            <a:r>
              <a:rPr lang="en-US" sz="1800" dirty="0">
                <a:latin typeface="Calibri"/>
                <a:cs typeface="Calibri"/>
              </a:rPr>
              <a:t> that far out</a:t>
            </a:r>
          </a:p>
          <a:p>
            <a:pPr lvl="1"/>
            <a:r>
              <a:rPr lang="en-US" sz="1800" dirty="0">
                <a:latin typeface="Calibri"/>
                <a:cs typeface="Calibri"/>
              </a:rPr>
              <a:t>So </a:t>
            </a:r>
            <a:r>
              <a:rPr lang="en-US" sz="1800" dirty="0" err="1">
                <a:latin typeface="Calibri"/>
                <a:cs typeface="Calibri"/>
              </a:rPr>
              <a:t>V</a:t>
            </a:r>
            <a:r>
              <a:rPr lang="en-US" sz="1800" baseline="-25000" dirty="0" err="1">
                <a:latin typeface="Calibri"/>
                <a:cs typeface="Calibri"/>
              </a:rPr>
              <a:t>k</a:t>
            </a:r>
            <a:r>
              <a:rPr lang="en-US" sz="1800" dirty="0">
                <a:latin typeface="Calibri"/>
                <a:cs typeface="Calibri"/>
              </a:rPr>
              <a:t> and V</a:t>
            </a:r>
            <a:r>
              <a:rPr lang="en-US" sz="1800" baseline="-25000" dirty="0">
                <a:latin typeface="Calibri"/>
                <a:cs typeface="Calibri"/>
              </a:rPr>
              <a:t>k+1</a:t>
            </a:r>
            <a:r>
              <a:rPr lang="en-US" sz="1800" dirty="0">
                <a:latin typeface="Calibri"/>
                <a:cs typeface="Calibri"/>
              </a:rPr>
              <a:t> are at most </a:t>
            </a:r>
            <a:r>
              <a:rPr lang="el-GR" sz="1800" dirty="0">
                <a:latin typeface="Calibri"/>
                <a:cs typeface="Calibri"/>
              </a:rPr>
              <a:t>γ</a:t>
            </a:r>
            <a:r>
              <a:rPr lang="en-US" sz="1800" baseline="30000" dirty="0">
                <a:latin typeface="Calibri"/>
                <a:cs typeface="Calibri"/>
              </a:rPr>
              <a:t>k</a:t>
            </a:r>
            <a:r>
              <a:rPr lang="en-US" sz="1800" dirty="0">
                <a:latin typeface="Calibri"/>
                <a:cs typeface="Calibri"/>
              </a:rPr>
              <a:t> </a:t>
            </a:r>
            <a:r>
              <a:rPr lang="en-US" sz="1800" dirty="0" err="1">
                <a:latin typeface="Calibri"/>
                <a:cs typeface="Calibri"/>
              </a:rPr>
              <a:t>max|R</a:t>
            </a:r>
            <a:r>
              <a:rPr lang="en-US" sz="1800" dirty="0">
                <a:latin typeface="Calibri"/>
                <a:cs typeface="Calibri"/>
              </a:rPr>
              <a:t>| different</a:t>
            </a:r>
          </a:p>
          <a:p>
            <a:pPr lvl="1"/>
            <a:r>
              <a:rPr lang="en-US" sz="1800" dirty="0">
                <a:latin typeface="Calibri"/>
                <a:cs typeface="Calibri"/>
              </a:rPr>
              <a:t>So as k increases, the values converge</a:t>
            </a:r>
          </a:p>
        </p:txBody>
      </p:sp>
      <p:sp>
        <p:nvSpPr>
          <p:cNvPr id="5" name="Isosceles Triangle 4"/>
          <p:cNvSpPr/>
          <p:nvPr/>
        </p:nvSpPr>
        <p:spPr>
          <a:xfrm>
            <a:off x="7239000" y="2304691"/>
            <a:ext cx="2135038" cy="3105509"/>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4" name="Isosceles Triangle 3"/>
          <p:cNvSpPr/>
          <p:nvPr/>
        </p:nvSpPr>
        <p:spPr>
          <a:xfrm>
            <a:off x="7368396" y="2304691"/>
            <a:ext cx="1876245" cy="2717321"/>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6" name="Isosceles Triangle 5"/>
          <p:cNvSpPr/>
          <p:nvPr/>
        </p:nvSpPr>
        <p:spPr>
          <a:xfrm>
            <a:off x="9697528" y="2304691"/>
            <a:ext cx="2135038" cy="3105509"/>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7" name="Isosceles Triangle 6"/>
          <p:cNvSpPr/>
          <p:nvPr/>
        </p:nvSpPr>
        <p:spPr>
          <a:xfrm>
            <a:off x="9826925" y="2304691"/>
            <a:ext cx="1876245" cy="2717321"/>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pic>
        <p:nvPicPr>
          <p:cNvPr id="9" name="Picture 8" descr="TP_tmp.png"/>
          <p:cNvPicPr>
            <a:picLocks noChangeAspect="1"/>
          </p:cNvPicPr>
          <p:nvPr>
            <p:custDataLst>
              <p:tags r:id="rId1"/>
            </p:custDataLst>
          </p:nvPr>
        </p:nvPicPr>
        <p:blipFill>
          <a:blip r:embed="rId4" cstate="print">
            <a:extLst>
              <a:ext uri="{28A0092B-C50C-407E-A947-70E740481C1C}">
                <a14:useLocalDpi xmlns:a14="http://schemas.microsoft.com/office/drawing/2010/main"/>
              </a:ext>
            </a:extLst>
          </a:blip>
          <a:stretch>
            <a:fillRect/>
          </a:stretch>
        </p:blipFill>
        <p:spPr>
          <a:xfrm>
            <a:off x="7931118" y="1828939"/>
            <a:ext cx="780241" cy="389057"/>
          </a:xfrm>
          <a:prstGeom prst="rect">
            <a:avLst/>
          </a:prstGeom>
        </p:spPr>
      </p:pic>
      <p:pic>
        <p:nvPicPr>
          <p:cNvPr id="11" name="Picture 10" descr="TP_tmp.png"/>
          <p:cNvPicPr>
            <a:picLocks noChangeAspect="1"/>
          </p:cNvPicPr>
          <p:nvPr>
            <p:custDataLst>
              <p:tags r:id="rId2"/>
            </p:custDataLst>
          </p:nvPr>
        </p:nvPicPr>
        <p:blipFill>
          <a:blip r:embed="rId5" cstate="print">
            <a:extLst>
              <a:ext uri="{28A0092B-C50C-407E-A947-70E740481C1C}">
                <a14:useLocalDpi xmlns:a14="http://schemas.microsoft.com/office/drawing/2010/main"/>
              </a:ext>
            </a:extLst>
          </a:blip>
          <a:stretch>
            <a:fillRect/>
          </a:stretch>
        </p:blipFill>
        <p:spPr bwMode="auto">
          <a:xfrm>
            <a:off x="10219613" y="1828800"/>
            <a:ext cx="1134187" cy="389411"/>
          </a:xfrm>
          <a:prstGeom prst="rect">
            <a:avLst/>
          </a:prstGeom>
          <a:noFill/>
          <a:ln/>
          <a:effectLst/>
        </p:spPr>
      </p:pic>
      <p:sp>
        <p:nvSpPr>
          <p:cNvPr id="14" name="Slide Number Placeholder 13">
            <a:extLst>
              <a:ext uri="{FF2B5EF4-FFF2-40B4-BE49-F238E27FC236}">
                <a16:creationId xmlns:a16="http://schemas.microsoft.com/office/drawing/2014/main" id="{B4548BDE-75F7-1E46-9078-75FA980F4916}"/>
              </a:ext>
            </a:extLst>
          </p:cNvPr>
          <p:cNvSpPr>
            <a:spLocks noGrp="1"/>
          </p:cNvSpPr>
          <p:nvPr>
            <p:ph type="sldNum" sz="quarter" idx="12"/>
          </p:nvPr>
        </p:nvSpPr>
        <p:spPr/>
        <p:txBody>
          <a:bodyPr/>
          <a:lstStyle/>
          <a:p>
            <a:fld id="{A2EF37A0-74FC-AB4F-AE4C-D9BFC6719E9F}" type="slidenum">
              <a:rPr lang="en-US" smtClean="0"/>
              <a:t>82</a:t>
            </a:fld>
            <a:endParaRPr lang="en-US"/>
          </a:p>
        </p:txBody>
      </p:sp>
    </p:spTree>
    <p:extLst>
      <p:ext uri="{BB962C8B-B14F-4D97-AF65-F5344CB8AC3E}">
        <p14:creationId xmlns:p14="http://schemas.microsoft.com/office/powerpoint/2010/main" val="185635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5" grpId="0" animBg="1"/>
      <p:bldP spid="4" grpId="0" animBg="1"/>
      <p:bldP spid="6" grpId="0" animBg="1"/>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ways to solve Bellman Equation?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2381693"/>
                <a:ext cx="10160000" cy="3744471"/>
              </a:xfrm>
            </p:spPr>
            <p:txBody>
              <a:bodyPr/>
              <a:lstStyle/>
              <a:p>
                <a:r>
                  <a:rPr lang="en-US" dirty="0"/>
                  <a:t>Treat </a:t>
                </a:r>
                <a14:m>
                  <m:oMath xmlns:m="http://schemas.openxmlformats.org/officeDocument/2006/math">
                    <m:sSup>
                      <m:sSupPr>
                        <m:ctrlPr>
                          <a:rPr lang="en-US" i="1" smtClean="0">
                            <a:latin typeface="Cambria Math" panose="02040503050406030204" pitchFamily="18" charset="0"/>
                          </a:rPr>
                        </m:ctrlPr>
                      </m:sSupPr>
                      <m:e>
                        <m:r>
                          <a:rPr lang="en-US" smtClean="0">
                            <a:latin typeface="Cambria Math" panose="02040503050406030204" pitchFamily="18" charset="0"/>
                          </a:rPr>
                          <m:t>𝑉</m:t>
                        </m:r>
                      </m:e>
                      <m:sup>
                        <m:r>
                          <a:rPr lang="en-US" smtClean="0">
                            <a:latin typeface="Cambria Math" panose="02040503050406030204" pitchFamily="18" charset="0"/>
                          </a:rPr>
                          <m:t>∗</m:t>
                        </m:r>
                      </m:sup>
                    </m:sSup>
                    <m:d>
                      <m:dPr>
                        <m:ctrlPr>
                          <a:rPr lang="en-US" i="1" smtClean="0">
                            <a:latin typeface="Cambria Math" panose="02040503050406030204" pitchFamily="18" charset="0"/>
                          </a:rPr>
                        </m:ctrlPr>
                      </m:dPr>
                      <m:e>
                        <m:r>
                          <a:rPr lang="en-US" smtClean="0">
                            <a:latin typeface="Cambria Math" panose="02040503050406030204" pitchFamily="18" charset="0"/>
                          </a:rPr>
                          <m:t>𝑠</m:t>
                        </m:r>
                      </m:e>
                    </m:d>
                  </m:oMath>
                </a14:m>
                <a:r>
                  <a:rPr lang="en-US" dirty="0"/>
                  <a:t> as variables</a:t>
                </a:r>
              </a:p>
              <a:p>
                <a:r>
                  <a:rPr lang="en-US" dirty="0"/>
                  <a:t>Solve Bellman Equation through Linear Programming</a:t>
                </a:r>
              </a:p>
              <a:p>
                <a:r>
                  <a:rPr lang="en-US" dirty="0"/>
                  <a:t>Basic idea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2381693"/>
                <a:ext cx="10160000" cy="3744471"/>
              </a:xfrm>
              <a:blipFill>
                <a:blip r:embed="rId2"/>
                <a:stretch>
                  <a:fillRect l="-625" t="-1017"/>
                </a:stretch>
              </a:blipFill>
            </p:spPr>
            <p:txBody>
              <a:bodyPr/>
              <a:lstStyle/>
              <a:p>
                <a:r>
                  <a:rPr lang="en-US">
                    <a:noFill/>
                  </a:rPr>
                  <a:t> </a:t>
                </a:r>
              </a:p>
            </p:txBody>
          </p:sp>
        </mc:Fallback>
      </mc:AlternateContent>
      <p:sp>
        <p:nvSpPr>
          <p:cNvPr id="8" name="Slide Number Placeholder 7">
            <a:extLst>
              <a:ext uri="{FF2B5EF4-FFF2-40B4-BE49-F238E27FC236}">
                <a16:creationId xmlns:a16="http://schemas.microsoft.com/office/drawing/2014/main" id="{1932DED8-AF82-384B-A292-483DE72AD9EC}"/>
              </a:ext>
            </a:extLst>
          </p:cNvPr>
          <p:cNvSpPr>
            <a:spLocks noGrp="1"/>
          </p:cNvSpPr>
          <p:nvPr>
            <p:ph type="sldNum" sz="quarter" idx="12"/>
          </p:nvPr>
        </p:nvSpPr>
        <p:spPr/>
        <p:txBody>
          <a:bodyPr/>
          <a:lstStyle/>
          <a:p>
            <a:fld id="{A2EF37A0-74FC-AB4F-AE4C-D9BFC6719E9F}" type="slidenum">
              <a:rPr lang="en-US" smtClean="0"/>
              <a:t>83</a:t>
            </a:fld>
            <a:endParaRPr lang="en-US"/>
          </a:p>
        </p:txBody>
      </p:sp>
      <p:pic>
        <p:nvPicPr>
          <p:cNvPr id="11" name="Picture 10">
            <a:extLst>
              <a:ext uri="{FF2B5EF4-FFF2-40B4-BE49-F238E27FC236}">
                <a16:creationId xmlns:a16="http://schemas.microsoft.com/office/drawing/2014/main" id="{5657EB2C-320A-5944-A60F-8A03D4A78C8B}"/>
              </a:ext>
            </a:extLst>
          </p:cNvPr>
          <p:cNvPicPr>
            <a:picLocks noChangeAspect="1"/>
          </p:cNvPicPr>
          <p:nvPr/>
        </p:nvPicPr>
        <p:blipFill>
          <a:blip r:embed="rId3"/>
          <a:stretch>
            <a:fillRect/>
          </a:stretch>
        </p:blipFill>
        <p:spPr>
          <a:xfrm>
            <a:off x="2009476" y="1729887"/>
            <a:ext cx="6950388" cy="720918"/>
          </a:xfrm>
          <a:prstGeom prst="rect">
            <a:avLst/>
          </a:prstGeom>
        </p:spPr>
      </p:pic>
      <p:pic>
        <p:nvPicPr>
          <p:cNvPr id="12" name="Picture 11">
            <a:extLst>
              <a:ext uri="{FF2B5EF4-FFF2-40B4-BE49-F238E27FC236}">
                <a16:creationId xmlns:a16="http://schemas.microsoft.com/office/drawing/2014/main" id="{10639B26-0DF9-1842-A9BB-811B7A85FF29}"/>
              </a:ext>
            </a:extLst>
          </p:cNvPr>
          <p:cNvPicPr>
            <a:picLocks noChangeAspect="1"/>
          </p:cNvPicPr>
          <p:nvPr/>
        </p:nvPicPr>
        <p:blipFill>
          <a:blip r:embed="rId4"/>
          <a:stretch>
            <a:fillRect/>
          </a:stretch>
        </p:blipFill>
        <p:spPr>
          <a:xfrm>
            <a:off x="2009477" y="3783701"/>
            <a:ext cx="6950388" cy="720917"/>
          </a:xfrm>
          <a:prstGeom prst="rect">
            <a:avLst/>
          </a:prstGeom>
        </p:spPr>
      </p:pic>
      <p:sp>
        <p:nvSpPr>
          <p:cNvPr id="13" name="Down Arrow 12">
            <a:extLst>
              <a:ext uri="{FF2B5EF4-FFF2-40B4-BE49-F238E27FC236}">
                <a16:creationId xmlns:a16="http://schemas.microsoft.com/office/drawing/2014/main" id="{E48F7743-92D1-7E4B-9304-B126CA64CEA8}"/>
              </a:ext>
            </a:extLst>
          </p:cNvPr>
          <p:cNvSpPr/>
          <p:nvPr/>
        </p:nvSpPr>
        <p:spPr>
          <a:xfrm>
            <a:off x="5486400" y="4504618"/>
            <a:ext cx="609600" cy="62027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124E2EE-687A-BF40-BDC7-8147FC1A2FB8}"/>
              </a:ext>
            </a:extLst>
          </p:cNvPr>
          <p:cNvSpPr txBox="1"/>
          <p:nvPr/>
        </p:nvSpPr>
        <p:spPr>
          <a:xfrm>
            <a:off x="6184680" y="4630089"/>
            <a:ext cx="3724863" cy="369332"/>
          </a:xfrm>
          <a:prstGeom prst="rect">
            <a:avLst/>
          </a:prstGeom>
          <a:noFill/>
        </p:spPr>
        <p:txBody>
          <a:bodyPr wrap="square" rtlCol="0">
            <a:spAutoFit/>
          </a:bodyPr>
          <a:lstStyle/>
          <a:p>
            <a:r>
              <a:rPr lang="en-US" dirty="0"/>
              <a:t>(|A| constraints, one per action a)</a:t>
            </a:r>
          </a:p>
        </p:txBody>
      </p:sp>
      <p:pic>
        <p:nvPicPr>
          <p:cNvPr id="15" name="Picture 14">
            <a:extLst>
              <a:ext uri="{FF2B5EF4-FFF2-40B4-BE49-F238E27FC236}">
                <a16:creationId xmlns:a16="http://schemas.microsoft.com/office/drawing/2014/main" id="{F690EFAC-0D05-3F4F-A257-258FDB41CC03}"/>
              </a:ext>
            </a:extLst>
          </p:cNvPr>
          <p:cNvPicPr>
            <a:picLocks noChangeAspect="1"/>
          </p:cNvPicPr>
          <p:nvPr/>
        </p:nvPicPr>
        <p:blipFill>
          <a:blip r:embed="rId5"/>
          <a:stretch>
            <a:fillRect/>
          </a:stretch>
        </p:blipFill>
        <p:spPr>
          <a:xfrm>
            <a:off x="2009476" y="5290039"/>
            <a:ext cx="6297637" cy="722376"/>
          </a:xfrm>
          <a:prstGeom prst="rect">
            <a:avLst/>
          </a:prstGeom>
        </p:spPr>
      </p:pic>
    </p:spTree>
    <p:extLst>
      <p:ext uri="{BB962C8B-B14F-4D97-AF65-F5344CB8AC3E}">
        <p14:creationId xmlns:p14="http://schemas.microsoft.com/office/powerpoint/2010/main" val="61894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4E69-89AB-6540-8086-A40D2A37B24F}"/>
              </a:ext>
            </a:extLst>
          </p:cNvPr>
          <p:cNvSpPr>
            <a:spLocks noGrp="1"/>
          </p:cNvSpPr>
          <p:nvPr>
            <p:ph type="title"/>
          </p:nvPr>
        </p:nvSpPr>
        <p:spPr/>
        <p:txBody>
          <a:bodyPr>
            <a:normAutofit fontScale="90000"/>
          </a:bodyPr>
          <a:lstStyle/>
          <a:p>
            <a:r>
              <a:rPr lang="en-US" dirty="0"/>
              <a:t>Solving Bellman Equations Using Linear Programming</a:t>
            </a:r>
          </a:p>
        </p:txBody>
      </p:sp>
      <p:sp>
        <p:nvSpPr>
          <p:cNvPr id="3" name="Content Placeholder 2">
            <a:extLst>
              <a:ext uri="{FF2B5EF4-FFF2-40B4-BE49-F238E27FC236}">
                <a16:creationId xmlns:a16="http://schemas.microsoft.com/office/drawing/2014/main" id="{07CE2062-6E29-6A4A-9915-DAED7F08CA4F}"/>
              </a:ext>
            </a:extLst>
          </p:cNvPr>
          <p:cNvSpPr>
            <a:spLocks noGrp="1"/>
          </p:cNvSpPr>
          <p:nvPr>
            <p:ph idx="1"/>
          </p:nvPr>
        </p:nvSpPr>
        <p:spPr>
          <a:xfrm>
            <a:off x="609600" y="1752601"/>
            <a:ext cx="10703442" cy="4952681"/>
          </a:xfrm>
        </p:spPr>
        <p:txBody>
          <a:bodyPr>
            <a:normAutofit fontScale="92500" lnSpcReduction="10000"/>
          </a:bodyPr>
          <a:lstStyle/>
          <a:p>
            <a:r>
              <a:rPr lang="en-US" dirty="0"/>
              <a:t>Full linear program:</a:t>
            </a:r>
          </a:p>
          <a:p>
            <a:endParaRPr lang="en-US" dirty="0"/>
          </a:p>
          <a:p>
            <a:endParaRPr lang="en-US" dirty="0"/>
          </a:p>
          <a:p>
            <a:endParaRPr lang="en-US" dirty="0"/>
          </a:p>
          <a:p>
            <a:r>
              <a:rPr lang="en-US" dirty="0"/>
              <a:t>Why is this right   ??????????</a:t>
            </a:r>
          </a:p>
          <a:p>
            <a:r>
              <a:rPr lang="en-US" dirty="0"/>
              <a:t>Assume not: after LP, suppose there exists a state s with </a:t>
            </a:r>
            <a:r>
              <a:rPr lang="en-US" dirty="0">
                <a:solidFill>
                  <a:schemeClr val="tx2"/>
                </a:solidFill>
              </a:rPr>
              <a:t>strictly higher</a:t>
            </a:r>
            <a:r>
              <a:rPr lang="en-US" dirty="0"/>
              <a:t> value:</a:t>
            </a:r>
            <a:br>
              <a:rPr lang="en-US" dirty="0"/>
            </a:br>
            <a:br>
              <a:rPr lang="en-US" dirty="0"/>
            </a:br>
            <a:br>
              <a:rPr lang="en-US" dirty="0"/>
            </a:br>
            <a:endParaRPr lang="en-US" dirty="0"/>
          </a:p>
          <a:p>
            <a:r>
              <a:rPr lang="en-US" dirty="0"/>
              <a:t>(That is, minimizing the sum of values of states didn’t bind to equality.)</a:t>
            </a:r>
          </a:p>
          <a:p>
            <a:r>
              <a:rPr lang="en-US" dirty="0"/>
              <a:t>Then we can find a better (i.e., lower) solution with only V(s) changed to make this an equality</a:t>
            </a:r>
          </a:p>
          <a:p>
            <a:pPr marL="342900" indent="-342900">
              <a:buFont typeface="Arial" panose="020B0604020202020204" pitchFamily="34" charset="0"/>
              <a:buChar char="•"/>
            </a:pPr>
            <a:r>
              <a:rPr lang="en-US" dirty="0"/>
              <a:t>All constraints for the other states are valid because their RHS only goes down!  &gt;&lt;</a:t>
            </a:r>
          </a:p>
          <a:p>
            <a:endParaRPr lang="en-US" dirty="0"/>
          </a:p>
        </p:txBody>
      </p:sp>
      <p:sp>
        <p:nvSpPr>
          <p:cNvPr id="4" name="Slide Number Placeholder 3">
            <a:extLst>
              <a:ext uri="{FF2B5EF4-FFF2-40B4-BE49-F238E27FC236}">
                <a16:creationId xmlns:a16="http://schemas.microsoft.com/office/drawing/2014/main" id="{5C3E1ADB-30A3-6D4F-B607-7F88BB90427F}"/>
              </a:ext>
            </a:extLst>
          </p:cNvPr>
          <p:cNvSpPr>
            <a:spLocks noGrp="1"/>
          </p:cNvSpPr>
          <p:nvPr>
            <p:ph type="sldNum" sz="quarter" idx="12"/>
          </p:nvPr>
        </p:nvSpPr>
        <p:spPr/>
        <p:txBody>
          <a:bodyPr/>
          <a:lstStyle/>
          <a:p>
            <a:fld id="{A2EF37A0-74FC-AB4F-AE4C-D9BFC6719E9F}" type="slidenum">
              <a:rPr lang="en-US" smtClean="0"/>
              <a:t>84</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11E5DD2-1D41-A84E-8261-EFFF05762B34}"/>
                  </a:ext>
                </a:extLst>
              </p:cNvPr>
              <p:cNvSpPr txBox="1"/>
              <p:nvPr/>
            </p:nvSpPr>
            <p:spPr>
              <a:xfrm>
                <a:off x="1666985" y="1867575"/>
                <a:ext cx="7689734" cy="12655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smtClean="0">
                                  <a:latin typeface="Cambria Math" panose="02040503050406030204" pitchFamily="18" charset="0"/>
                                </a:rPr>
                              </m:ctrlPr>
                            </m:limLowPr>
                            <m:e>
                              <m:r>
                                <m:rPr>
                                  <m:sty m:val="p"/>
                                </m:rPr>
                                <a:rPr lang="en-US" sz="2400" i="0" smtClean="0">
                                  <a:latin typeface="Cambria Math" panose="02040503050406030204" pitchFamily="18" charset="0"/>
                                </a:rPr>
                                <m:t>m</m:t>
                              </m:r>
                              <m:r>
                                <m:rPr>
                                  <m:sty m:val="p"/>
                                </m:rPr>
                                <a:rPr lang="en-US" sz="2400" b="0" i="0" smtClean="0">
                                  <a:latin typeface="Cambria Math" panose="02040503050406030204" pitchFamily="18" charset="0"/>
                                </a:rPr>
                                <m:t>in</m:t>
                              </m:r>
                            </m:e>
                            <m:li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𝑉</m:t>
                                  </m:r>
                                </m:e>
                                <m:sup>
                                  <m:r>
                                    <a:rPr lang="en-US" sz="2400" b="0" i="1" smtClean="0">
                                      <a:latin typeface="Cambria Math" panose="02040503050406030204" pitchFamily="18" charset="0"/>
                                    </a:rPr>
                                    <m:t>∗</m:t>
                                  </m:r>
                                </m:sup>
                              </m:sSup>
                            </m:lim>
                          </m:limLow>
                        </m:fName>
                        <m:e>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𝑠</m:t>
                              </m:r>
                            </m:sub>
                            <m:sup/>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𝑉</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𝑠</m:t>
                              </m:r>
                              <m:r>
                                <a:rPr lang="en-US" sz="2400" b="0" i="1" smtClean="0">
                                  <a:latin typeface="Cambria Math" panose="02040503050406030204" pitchFamily="18" charset="0"/>
                                </a:rPr>
                                <m:t>)</m:t>
                              </m:r>
                            </m:e>
                          </m:nary>
                        </m:e>
                      </m:func>
                    </m:oMath>
                  </m:oMathPara>
                </a14:m>
                <a:endParaRPr lang="en-US" sz="2400" dirty="0"/>
              </a:p>
              <a:p>
                <a:r>
                  <a:rPr lang="en-US" sz="2400" dirty="0" err="1"/>
                  <a:t>s.t.</a:t>
                </a:r>
                <a:r>
                  <a:rPr lang="en-US" sz="2400" dirty="0"/>
                  <a: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𝑉</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𝑠</m:t>
                        </m:r>
                      </m:e>
                    </m:d>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𝑠</m:t>
                        </m:r>
                        <m:r>
                          <a:rPr lang="en-US" sz="2400" b="0" i="1" smtClean="0">
                            <a:latin typeface="Cambria Math" panose="02040503050406030204" pitchFamily="18" charset="0"/>
                          </a:rPr>
                          <m:t>′</m:t>
                        </m:r>
                      </m:sub>
                      <m:sup/>
                      <m:e>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𝑠</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rPr>
                          <m:t>[</m:t>
                        </m:r>
                        <m:r>
                          <a:rPr lang="en-US" sz="2400" i="1">
                            <a:latin typeface="Cambria Math" panose="02040503050406030204" pitchFamily="18" charset="0"/>
                          </a:rPr>
                          <m:t>𝑅</m:t>
                        </m:r>
                        <m:d>
                          <m:dPr>
                            <m:ctrlPr>
                              <a:rPr lang="en-US" sz="2400" i="1">
                                <a:latin typeface="Cambria Math" panose="02040503050406030204" pitchFamily="18" charset="0"/>
                              </a:rPr>
                            </m:ctrlPr>
                          </m:dPr>
                          <m:e>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𝑎</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𝑠</m:t>
                                </m:r>
                              </m:e>
                              <m:sup>
                                <m:r>
                                  <a:rPr lang="en-US" sz="2400" i="1">
                                    <a:latin typeface="Cambria Math" panose="02040503050406030204" pitchFamily="18" charset="0"/>
                                  </a:rPr>
                                  <m:t>′</m:t>
                                </m:r>
                              </m:sup>
                            </m:sSup>
                          </m:e>
                        </m:d>
                        <m:r>
                          <a:rPr lang="en-US" sz="2400" i="1">
                            <a:latin typeface="Cambria Math" panose="02040503050406030204" pitchFamily="18" charset="0"/>
                          </a:rPr>
                          <m:t>+</m:t>
                        </m:r>
                        <m:r>
                          <a:rPr lang="en-US" sz="2400" i="1">
                            <a:latin typeface="Cambria Math" panose="02040503050406030204" pitchFamily="18" charset="0"/>
                          </a:rPr>
                          <m:t>𝛾</m:t>
                        </m:r>
                        <m:sSup>
                          <m:sSupPr>
                            <m:ctrlPr>
                              <a:rPr lang="en-US" sz="2400" i="1">
                                <a:latin typeface="Cambria Math" panose="02040503050406030204" pitchFamily="18" charset="0"/>
                              </a:rPr>
                            </m:ctrlPr>
                          </m:sSupPr>
                          <m:e>
                            <m:r>
                              <a:rPr lang="en-US" sz="2400" i="1">
                                <a:latin typeface="Cambria Math" panose="02040503050406030204" pitchFamily="18" charset="0"/>
                              </a:rPr>
                              <m:t>𝑉</m:t>
                            </m:r>
                          </m:e>
                          <m:sup>
                            <m:r>
                              <a:rPr lang="en-US" sz="2400" i="1">
                                <a:latin typeface="Cambria Math" panose="02040503050406030204" pitchFamily="18" charset="0"/>
                              </a:rPr>
                              <m:t>∗</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𝑠</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e>
                    </m:nary>
                    <m:r>
                      <a:rPr lang="en-US" sz="2400" b="0" i="0" dirty="0" smtClean="0">
                        <a:latin typeface="Cambria Math" panose="02040503050406030204" pitchFamily="18" charset="0"/>
                      </a:rPr>
                      <m:t>            </m:t>
                    </m:r>
                    <m:r>
                      <a:rPr lang="en-US" sz="2400" b="0" i="1" dirty="0" smtClean="0">
                        <a:latin typeface="Cambria Math" panose="02040503050406030204" pitchFamily="18" charset="0"/>
                      </a:rPr>
                      <m:t>∀</m:t>
                    </m:r>
                    <m:r>
                      <a:rPr lang="en-US" sz="2400" b="0" i="1" dirty="0" smtClean="0">
                        <a:latin typeface="Cambria Math" panose="02040503050406030204" pitchFamily="18" charset="0"/>
                      </a:rPr>
                      <m:t>𝑠</m:t>
                    </m:r>
                    <m:r>
                      <a:rPr lang="en-US" sz="2400" b="0" i="1" dirty="0" smtClean="0">
                        <a:latin typeface="Cambria Math" panose="02040503050406030204" pitchFamily="18" charset="0"/>
                      </a:rPr>
                      <m:t>,</m:t>
                    </m:r>
                    <m:r>
                      <a:rPr lang="en-US" sz="2400" b="0" i="1" dirty="0" smtClean="0">
                        <a:latin typeface="Cambria Math" panose="02040503050406030204" pitchFamily="18" charset="0"/>
                      </a:rPr>
                      <m:t>𝑎</m:t>
                    </m:r>
                  </m:oMath>
                </a14:m>
                <a:endParaRPr lang="en-US" sz="2400" dirty="0"/>
              </a:p>
            </p:txBody>
          </p:sp>
        </mc:Choice>
        <mc:Fallback xmlns="">
          <p:sp>
            <p:nvSpPr>
              <p:cNvPr id="5" name="TextBox 4">
                <a:extLst>
                  <a:ext uri="{FF2B5EF4-FFF2-40B4-BE49-F238E27FC236}">
                    <a16:creationId xmlns:a16="http://schemas.microsoft.com/office/drawing/2014/main" id="{211E5DD2-1D41-A84E-8261-EFFF05762B34}"/>
                  </a:ext>
                </a:extLst>
              </p:cNvPr>
              <p:cNvSpPr txBox="1">
                <a:spLocks noRot="1" noChangeAspect="1" noMove="1" noResize="1" noEditPoints="1" noAdjustHandles="1" noChangeArrowheads="1" noChangeShapeType="1" noTextEdit="1"/>
              </p:cNvSpPr>
              <p:nvPr/>
            </p:nvSpPr>
            <p:spPr>
              <a:xfrm>
                <a:off x="1666985" y="1867575"/>
                <a:ext cx="7689734" cy="1265539"/>
              </a:xfrm>
              <a:prstGeom prst="rect">
                <a:avLst/>
              </a:prstGeom>
              <a:blipFill>
                <a:blip r:embed="rId2"/>
                <a:stretch>
                  <a:fillRect l="-2306" t="-104950" b="-11485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0CA6F4A7-6BF1-B741-B925-28A49806FCB0}"/>
              </a:ext>
            </a:extLst>
          </p:cNvPr>
          <p:cNvPicPr>
            <a:picLocks noChangeAspect="1"/>
          </p:cNvPicPr>
          <p:nvPr/>
        </p:nvPicPr>
        <p:blipFill>
          <a:blip r:embed="rId3"/>
          <a:stretch>
            <a:fillRect/>
          </a:stretch>
        </p:blipFill>
        <p:spPr>
          <a:xfrm>
            <a:off x="2207377" y="4177463"/>
            <a:ext cx="6964446" cy="722376"/>
          </a:xfrm>
          <a:prstGeom prst="rect">
            <a:avLst/>
          </a:prstGeom>
        </p:spPr>
      </p:pic>
    </p:spTree>
    <p:extLst>
      <p:ext uri="{BB962C8B-B14F-4D97-AF65-F5344CB8AC3E}">
        <p14:creationId xmlns:p14="http://schemas.microsoft.com/office/powerpoint/2010/main" val="402282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DB28-2DE8-7A45-ABE2-F1035D5725BA}"/>
              </a:ext>
            </a:extLst>
          </p:cNvPr>
          <p:cNvSpPr>
            <a:spLocks noGrp="1"/>
          </p:cNvSpPr>
          <p:nvPr>
            <p:ph type="title"/>
          </p:nvPr>
        </p:nvSpPr>
        <p:spPr>
          <a:xfrm>
            <a:off x="609599" y="152718"/>
            <a:ext cx="10159999" cy="1371600"/>
          </a:xfrm>
        </p:spPr>
        <p:txBody>
          <a:bodyPr>
            <a:normAutofit/>
          </a:bodyPr>
          <a:lstStyle/>
          <a:p>
            <a:r>
              <a:rPr lang="en-US" dirty="0"/>
              <a:t>Cool Things about the LP solution for Bellman Equations</a:t>
            </a:r>
          </a:p>
        </p:txBody>
      </p:sp>
      <p:sp>
        <p:nvSpPr>
          <p:cNvPr id="3" name="Content Placeholder 2">
            <a:extLst>
              <a:ext uri="{FF2B5EF4-FFF2-40B4-BE49-F238E27FC236}">
                <a16:creationId xmlns:a16="http://schemas.microsoft.com/office/drawing/2014/main" id="{16EFF90C-39C4-CF4E-9D59-140C4FDEED1D}"/>
              </a:ext>
            </a:extLst>
          </p:cNvPr>
          <p:cNvSpPr>
            <a:spLocks noGrp="1"/>
          </p:cNvSpPr>
          <p:nvPr>
            <p:ph idx="1"/>
          </p:nvPr>
        </p:nvSpPr>
        <p:spPr/>
        <p:txBody>
          <a:bodyPr/>
          <a:lstStyle/>
          <a:p>
            <a:r>
              <a:rPr lang="en-US" dirty="0"/>
              <a:t>1. Proof from previous slide holds if we optimize any linear function of V(s)!  E.g.,</a:t>
            </a:r>
          </a:p>
          <a:p>
            <a:endParaRPr lang="en-US" dirty="0"/>
          </a:p>
          <a:p>
            <a:endParaRPr lang="en-US" dirty="0"/>
          </a:p>
          <a:p>
            <a:r>
              <a:rPr lang="en-US" dirty="0"/>
              <a:t>Would still find optimal policy, but the objective would represent the expected cumulative reward when the initial state is drawn as p(s).</a:t>
            </a:r>
          </a:p>
          <a:p>
            <a:endParaRPr lang="en-US" dirty="0"/>
          </a:p>
          <a:p>
            <a:r>
              <a:rPr lang="en-US" dirty="0"/>
              <a:t>2. A “canonical” form of the dual simplex method is equivalent to policy iteration</a:t>
            </a:r>
          </a:p>
          <a:p>
            <a:endParaRPr lang="en-US" dirty="0"/>
          </a:p>
          <a:p>
            <a:r>
              <a:rPr lang="en-US" dirty="0"/>
              <a:t>3. Not the fastest method (specialized policy iteration methods often are), but can give nice bounds for e.g. state abstractions in large MDP solving</a:t>
            </a:r>
          </a:p>
        </p:txBody>
      </p:sp>
      <p:sp>
        <p:nvSpPr>
          <p:cNvPr id="4" name="Slide Number Placeholder 3">
            <a:extLst>
              <a:ext uri="{FF2B5EF4-FFF2-40B4-BE49-F238E27FC236}">
                <a16:creationId xmlns:a16="http://schemas.microsoft.com/office/drawing/2014/main" id="{8F3266F0-47E0-1B43-A8B5-461648108CF9}"/>
              </a:ext>
            </a:extLst>
          </p:cNvPr>
          <p:cNvSpPr>
            <a:spLocks noGrp="1"/>
          </p:cNvSpPr>
          <p:nvPr>
            <p:ph type="sldNum" sz="quarter" idx="12"/>
          </p:nvPr>
        </p:nvSpPr>
        <p:spPr/>
        <p:txBody>
          <a:bodyPr/>
          <a:lstStyle/>
          <a:p>
            <a:fld id="{A2EF37A0-74FC-AB4F-AE4C-D9BFC6719E9F}" type="slidenum">
              <a:rPr lang="en-US" smtClean="0"/>
              <a:t>85</a:t>
            </a:fld>
            <a:endParaRPr lang="en-US"/>
          </a:p>
        </p:txBody>
      </p:sp>
      <p:pic>
        <p:nvPicPr>
          <p:cNvPr id="5" name="Picture 4">
            <a:extLst>
              <a:ext uri="{FF2B5EF4-FFF2-40B4-BE49-F238E27FC236}">
                <a16:creationId xmlns:a16="http://schemas.microsoft.com/office/drawing/2014/main" id="{22954C2F-442B-6446-8214-B7AFCB5D24C9}"/>
              </a:ext>
            </a:extLst>
          </p:cNvPr>
          <p:cNvPicPr>
            <a:picLocks noChangeAspect="1"/>
          </p:cNvPicPr>
          <p:nvPr/>
        </p:nvPicPr>
        <p:blipFill>
          <a:blip r:embed="rId2"/>
          <a:stretch>
            <a:fillRect/>
          </a:stretch>
        </p:blipFill>
        <p:spPr>
          <a:xfrm>
            <a:off x="4409022" y="2294687"/>
            <a:ext cx="2561151" cy="722376"/>
          </a:xfrm>
          <a:prstGeom prst="rect">
            <a:avLst/>
          </a:prstGeom>
        </p:spPr>
      </p:pic>
    </p:spTree>
    <p:extLst>
      <p:ext uri="{BB962C8B-B14F-4D97-AF65-F5344CB8AC3E}">
        <p14:creationId xmlns:p14="http://schemas.microsoft.com/office/powerpoint/2010/main" val="18989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Iteration for Solving MDPs</a:t>
            </a:r>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209800" y="1496201"/>
            <a:ext cx="7608888" cy="5332887"/>
          </a:xfrm>
          <a:prstGeom prst="rect">
            <a:avLst/>
          </a:prstGeom>
          <a:noFill/>
        </p:spPr>
      </p:pic>
      <p:sp>
        <p:nvSpPr>
          <p:cNvPr id="3" name="Slide Number Placeholder 2">
            <a:extLst>
              <a:ext uri="{FF2B5EF4-FFF2-40B4-BE49-F238E27FC236}">
                <a16:creationId xmlns:a16="http://schemas.microsoft.com/office/drawing/2014/main" id="{284BD8EE-5FFF-6B48-AAC3-CDF9D060FF87}"/>
              </a:ext>
            </a:extLst>
          </p:cNvPr>
          <p:cNvSpPr>
            <a:spLocks noGrp="1"/>
          </p:cNvSpPr>
          <p:nvPr>
            <p:ph type="sldNum" sz="quarter" idx="12"/>
          </p:nvPr>
        </p:nvSpPr>
        <p:spPr/>
        <p:txBody>
          <a:bodyPr/>
          <a:lstStyle/>
          <a:p>
            <a:fld id="{A2EF37A0-74FC-AB4F-AE4C-D9BFC6719E9F}" type="slidenum">
              <a:rPr lang="en-US" smtClean="0"/>
              <a:t>86</a:t>
            </a:fld>
            <a:endParaRPr lang="en-US"/>
          </a:p>
        </p:txBody>
      </p:sp>
    </p:spTree>
    <p:extLst>
      <p:ext uri="{BB962C8B-B14F-4D97-AF65-F5344CB8AC3E}">
        <p14:creationId xmlns:p14="http://schemas.microsoft.com/office/powerpoint/2010/main" val="19694867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Evaluation</a:t>
            </a: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3303588" y="1583173"/>
            <a:ext cx="5764212" cy="4851948"/>
          </a:xfrm>
          <a:prstGeom prst="rect">
            <a:avLst/>
          </a:prstGeom>
          <a:noFill/>
        </p:spPr>
      </p:pic>
      <p:sp>
        <p:nvSpPr>
          <p:cNvPr id="3" name="Slide Number Placeholder 2">
            <a:extLst>
              <a:ext uri="{FF2B5EF4-FFF2-40B4-BE49-F238E27FC236}">
                <a16:creationId xmlns:a16="http://schemas.microsoft.com/office/drawing/2014/main" id="{B1C2981F-EF04-4047-8CE9-9846A827B3AD}"/>
              </a:ext>
            </a:extLst>
          </p:cNvPr>
          <p:cNvSpPr>
            <a:spLocks noGrp="1"/>
          </p:cNvSpPr>
          <p:nvPr>
            <p:ph type="sldNum" sz="quarter" idx="12"/>
          </p:nvPr>
        </p:nvSpPr>
        <p:spPr/>
        <p:txBody>
          <a:bodyPr/>
          <a:lstStyle/>
          <a:p>
            <a:fld id="{A2EF37A0-74FC-AB4F-AE4C-D9BFC6719E9F}" type="slidenum">
              <a:rPr lang="en-US" smtClean="0"/>
              <a:t>87</a:t>
            </a:fld>
            <a:endParaRPr lang="en-US"/>
          </a:p>
        </p:txBody>
      </p:sp>
    </p:spTree>
    <p:extLst>
      <p:ext uri="{BB962C8B-B14F-4D97-AF65-F5344CB8AC3E}">
        <p14:creationId xmlns:p14="http://schemas.microsoft.com/office/powerpoint/2010/main" val="36792026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1159010"/>
          </a:xfrm>
        </p:spPr>
        <p:txBody>
          <a:bodyPr/>
          <a:lstStyle/>
          <a:p>
            <a:r>
              <a:rPr lang="en-US" dirty="0"/>
              <a:t>Fixed Policies</a:t>
            </a:r>
          </a:p>
        </p:txBody>
      </p:sp>
      <p:sp>
        <p:nvSpPr>
          <p:cNvPr id="3" name="Content Placeholder 2"/>
          <p:cNvSpPr>
            <a:spLocks noGrp="1"/>
          </p:cNvSpPr>
          <p:nvPr>
            <p:ph idx="1"/>
          </p:nvPr>
        </p:nvSpPr>
        <p:spPr>
          <a:xfrm>
            <a:off x="609600" y="4812921"/>
            <a:ext cx="10160000" cy="2083746"/>
          </a:xfrm>
        </p:spPr>
        <p:txBody>
          <a:bodyPr>
            <a:normAutofit/>
          </a:bodyPr>
          <a:lstStyle/>
          <a:p>
            <a:r>
              <a:rPr lang="en-US" dirty="0"/>
              <a:t>Expectimax trees max over all actions to compute the optimal values</a:t>
            </a:r>
          </a:p>
          <a:p>
            <a:pPr lvl="5"/>
            <a:endParaRPr lang="en-US" dirty="0"/>
          </a:p>
          <a:p>
            <a:r>
              <a:rPr lang="en-US" dirty="0"/>
              <a:t>If we fixed some policy </a:t>
            </a:r>
            <a:r>
              <a:rPr lang="en-US" dirty="0">
                <a:sym typeface="Symbol" pitchFamily="18" charset="2"/>
              </a:rPr>
              <a:t>(s</a:t>
            </a:r>
            <a:r>
              <a:rPr lang="en-US" dirty="0"/>
              <a:t>), then the tree would be simpler – only one action per state … though the tree’s value would </a:t>
            </a:r>
            <a:r>
              <a:rPr lang="en-US" dirty="0">
                <a:solidFill>
                  <a:schemeClr val="tx2"/>
                </a:solidFill>
              </a:rPr>
              <a:t>depend on which policy</a:t>
            </a:r>
            <a:r>
              <a:rPr lang="en-US" dirty="0"/>
              <a:t> we fixed</a:t>
            </a:r>
          </a:p>
          <a:p>
            <a:endParaRPr lang="en-US" dirty="0"/>
          </a:p>
        </p:txBody>
      </p:sp>
      <p:grpSp>
        <p:nvGrpSpPr>
          <p:cNvPr id="5" name="Group 4"/>
          <p:cNvGrpSpPr>
            <a:grpSpLocks/>
          </p:cNvGrpSpPr>
          <p:nvPr/>
        </p:nvGrpSpPr>
        <p:grpSpPr bwMode="auto">
          <a:xfrm>
            <a:off x="2057400" y="1916597"/>
            <a:ext cx="3048000" cy="2815896"/>
            <a:chOff x="2400" y="1401"/>
            <a:chExt cx="1392" cy="1286"/>
          </a:xfrm>
        </p:grpSpPr>
        <p:sp>
          <p:nvSpPr>
            <p:cNvPr id="6"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800">
                <a:latin typeface="Calibri"/>
                <a:cs typeface="Calibri"/>
              </a:endParaRPr>
            </a:p>
          </p:txBody>
        </p:sp>
        <p:grpSp>
          <p:nvGrpSpPr>
            <p:cNvPr id="7" name="Group 6"/>
            <p:cNvGrpSpPr>
              <a:grpSpLocks/>
            </p:cNvGrpSpPr>
            <p:nvPr/>
          </p:nvGrpSpPr>
          <p:grpSpPr bwMode="auto">
            <a:xfrm>
              <a:off x="2529" y="1617"/>
              <a:ext cx="1263" cy="361"/>
              <a:chOff x="1584" y="1680"/>
              <a:chExt cx="2352" cy="336"/>
            </a:xfrm>
          </p:grpSpPr>
          <p:sp>
            <p:nvSpPr>
              <p:cNvPr id="20" name="Line 7"/>
              <p:cNvSpPr>
                <a:spLocks noChangeShapeType="1"/>
              </p:cNvSpPr>
              <p:nvPr/>
            </p:nvSpPr>
            <p:spPr bwMode="auto">
              <a:xfrm flipH="1">
                <a:off x="1584" y="1680"/>
                <a:ext cx="1152" cy="336"/>
              </a:xfrm>
              <a:prstGeom prst="line">
                <a:avLst/>
              </a:prstGeom>
              <a:noFill/>
              <a:ln w="28575">
                <a:solidFill>
                  <a:srgbClr val="C00000"/>
                </a:solidFill>
                <a:prstDash val="solid"/>
                <a:round/>
                <a:headEnd/>
                <a:tailEnd type="triangle" w="med" len="med"/>
              </a:ln>
            </p:spPr>
            <p:txBody>
              <a:bodyPr/>
              <a:lstStyle/>
              <a:p>
                <a:endParaRPr lang="en-US" sz="2800">
                  <a:latin typeface="Calibri"/>
                  <a:cs typeface="Calibri"/>
                </a:endParaRPr>
              </a:p>
            </p:txBody>
          </p:sp>
          <p:sp>
            <p:nvSpPr>
              <p:cNvPr id="21" name="Line 8"/>
              <p:cNvSpPr>
                <a:spLocks noChangeShapeType="1"/>
              </p:cNvSpPr>
              <p:nvPr/>
            </p:nvSpPr>
            <p:spPr bwMode="auto">
              <a:xfrm>
                <a:off x="2736" y="1680"/>
                <a:ext cx="1200" cy="288"/>
              </a:xfrm>
              <a:prstGeom prst="line">
                <a:avLst/>
              </a:prstGeom>
              <a:noFill/>
              <a:ln w="28575">
                <a:solidFill>
                  <a:srgbClr val="C00000"/>
                </a:solidFill>
                <a:prstDash val="solid"/>
                <a:round/>
                <a:headEnd/>
                <a:tailEnd type="triangle" w="med" len="med"/>
              </a:ln>
            </p:spPr>
            <p:txBody>
              <a:bodyPr/>
              <a:lstStyle/>
              <a:p>
                <a:endParaRPr lang="en-US" sz="2800">
                  <a:latin typeface="Calibri"/>
                  <a:cs typeface="Calibri"/>
                </a:endParaRPr>
              </a:p>
            </p:txBody>
          </p:sp>
          <p:sp>
            <p:nvSpPr>
              <p:cNvPr id="22" name="Line 9"/>
              <p:cNvSpPr>
                <a:spLocks noChangeShapeType="1"/>
              </p:cNvSpPr>
              <p:nvPr/>
            </p:nvSpPr>
            <p:spPr bwMode="auto">
              <a:xfrm flipH="1">
                <a:off x="2304" y="1680"/>
                <a:ext cx="432" cy="336"/>
              </a:xfrm>
              <a:prstGeom prst="line">
                <a:avLst/>
              </a:prstGeom>
              <a:noFill/>
              <a:ln w="28575">
                <a:solidFill>
                  <a:srgbClr val="C00000"/>
                </a:solidFill>
                <a:prstDash val="solid"/>
                <a:round/>
                <a:headEnd/>
                <a:tailEnd type="triangle" w="med" len="med"/>
              </a:ln>
            </p:spPr>
            <p:txBody>
              <a:bodyPr/>
              <a:lstStyle/>
              <a:p>
                <a:endParaRPr lang="en-US" sz="2800">
                  <a:latin typeface="Calibri"/>
                  <a:cs typeface="Calibri"/>
                </a:endParaRPr>
              </a:p>
            </p:txBody>
          </p:sp>
          <p:sp>
            <p:nvSpPr>
              <p:cNvPr id="23" name="Line 10"/>
              <p:cNvSpPr>
                <a:spLocks noChangeShapeType="1"/>
              </p:cNvSpPr>
              <p:nvPr/>
            </p:nvSpPr>
            <p:spPr bwMode="auto">
              <a:xfrm>
                <a:off x="2736" y="1680"/>
                <a:ext cx="432" cy="288"/>
              </a:xfrm>
              <a:prstGeom prst="line">
                <a:avLst/>
              </a:prstGeom>
              <a:noFill/>
              <a:ln w="28575">
                <a:solidFill>
                  <a:srgbClr val="C00000"/>
                </a:solidFill>
                <a:prstDash val="solid"/>
                <a:round/>
                <a:headEnd/>
                <a:tailEnd type="triangle" w="med" len="med"/>
              </a:ln>
            </p:spPr>
            <p:txBody>
              <a:bodyPr/>
              <a:lstStyle/>
              <a:p>
                <a:endParaRPr lang="en-US" sz="2800">
                  <a:latin typeface="Calibri"/>
                  <a:cs typeface="Calibri"/>
                </a:endParaRPr>
              </a:p>
            </p:txBody>
          </p:sp>
        </p:grpSp>
        <p:sp>
          <p:nvSpPr>
            <p:cNvPr id="8"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800">
                <a:latin typeface="Calibri"/>
                <a:cs typeface="Calibri"/>
              </a:endParaRPr>
            </a:p>
          </p:txBody>
        </p:sp>
        <p:grpSp>
          <p:nvGrpSpPr>
            <p:cNvPr id="9" name="Group 12"/>
            <p:cNvGrpSpPr>
              <a:grpSpLocks/>
            </p:cNvGrpSpPr>
            <p:nvPr/>
          </p:nvGrpSpPr>
          <p:grpSpPr bwMode="auto">
            <a:xfrm>
              <a:off x="2400" y="2107"/>
              <a:ext cx="1057" cy="386"/>
              <a:chOff x="1536" y="2400"/>
              <a:chExt cx="1584" cy="624"/>
            </a:xfrm>
          </p:grpSpPr>
          <p:sp>
            <p:nvSpPr>
              <p:cNvPr id="16"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800">
                  <a:latin typeface="Calibri"/>
                  <a:cs typeface="Calibri"/>
                </a:endParaRPr>
              </a:p>
            </p:txBody>
          </p:sp>
          <p:sp>
            <p:nvSpPr>
              <p:cNvPr id="17"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800">
                  <a:latin typeface="Calibri"/>
                  <a:cs typeface="Calibri"/>
                </a:endParaRPr>
              </a:p>
            </p:txBody>
          </p:sp>
          <p:sp>
            <p:nvSpPr>
              <p:cNvPr id="18"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800">
                  <a:latin typeface="Calibri"/>
                  <a:cs typeface="Calibri"/>
                </a:endParaRPr>
              </a:p>
            </p:txBody>
          </p:sp>
          <p:sp>
            <p:nvSpPr>
              <p:cNvPr id="19"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800">
                  <a:latin typeface="Calibri"/>
                  <a:cs typeface="Calibri"/>
                </a:endParaRPr>
              </a:p>
            </p:txBody>
          </p:sp>
        </p:grpSp>
        <p:sp>
          <p:nvSpPr>
            <p:cNvPr id="10" name="Text Box 17"/>
            <p:cNvSpPr txBox="1">
              <a:spLocks noChangeArrowheads="1"/>
            </p:cNvSpPr>
            <p:nvPr/>
          </p:nvSpPr>
          <p:spPr bwMode="auto">
            <a:xfrm>
              <a:off x="3061" y="1680"/>
              <a:ext cx="129" cy="239"/>
            </a:xfrm>
            <a:prstGeom prst="rect">
              <a:avLst/>
            </a:prstGeom>
            <a:noFill/>
            <a:ln w="9525">
              <a:noFill/>
              <a:miter lim="800000"/>
              <a:headEnd/>
              <a:tailEnd/>
            </a:ln>
          </p:spPr>
          <p:txBody>
            <a:bodyPr>
              <a:spAutoFit/>
            </a:bodyPr>
            <a:lstStyle/>
            <a:p>
              <a:pPr>
                <a:spcBef>
                  <a:spcPct val="50000"/>
                </a:spcBef>
              </a:pPr>
              <a:r>
                <a:rPr lang="en-US" sz="2800" dirty="0">
                  <a:solidFill>
                    <a:srgbClr val="C00000"/>
                  </a:solidFill>
                  <a:latin typeface="Calibri"/>
                  <a:cs typeface="Calibri"/>
                </a:rPr>
                <a:t>a</a:t>
              </a:r>
            </a:p>
          </p:txBody>
        </p:sp>
        <p:sp>
          <p:nvSpPr>
            <p:cNvPr id="11" name="Text Box 18"/>
            <p:cNvSpPr txBox="1">
              <a:spLocks noChangeArrowheads="1"/>
            </p:cNvSpPr>
            <p:nvPr/>
          </p:nvSpPr>
          <p:spPr bwMode="auto">
            <a:xfrm>
              <a:off x="3216" y="1401"/>
              <a:ext cx="129" cy="239"/>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s</a:t>
              </a:r>
            </a:p>
          </p:txBody>
        </p:sp>
        <p:sp>
          <p:nvSpPr>
            <p:cNvPr id="12" name="Text Box 19"/>
            <p:cNvSpPr txBox="1">
              <a:spLocks noChangeArrowheads="1"/>
            </p:cNvSpPr>
            <p:nvPr/>
          </p:nvSpPr>
          <p:spPr bwMode="auto">
            <a:xfrm>
              <a:off x="3024" y="1920"/>
              <a:ext cx="559" cy="239"/>
            </a:xfrm>
            <a:prstGeom prst="rect">
              <a:avLst/>
            </a:prstGeom>
            <a:noFill/>
            <a:ln w="9525">
              <a:noFill/>
              <a:miter lim="800000"/>
              <a:headEnd/>
              <a:tailEnd/>
            </a:ln>
          </p:spPr>
          <p:txBody>
            <a:bodyPr>
              <a:spAutoFit/>
            </a:bodyPr>
            <a:lstStyle/>
            <a:p>
              <a:pPr>
                <a:spcBef>
                  <a:spcPct val="50000"/>
                </a:spcBef>
              </a:pPr>
              <a:r>
                <a:rPr lang="en-US" sz="2800" dirty="0">
                  <a:solidFill>
                    <a:srgbClr val="008000"/>
                  </a:solidFill>
                  <a:latin typeface="Calibri"/>
                  <a:cs typeface="Calibri"/>
                </a:rPr>
                <a:t>s, a</a:t>
              </a:r>
            </a:p>
          </p:txBody>
        </p:sp>
        <p:sp>
          <p:nvSpPr>
            <p:cNvPr id="13" name="Text Box 20"/>
            <p:cNvSpPr txBox="1">
              <a:spLocks noChangeArrowheads="1"/>
            </p:cNvSpPr>
            <p:nvPr/>
          </p:nvSpPr>
          <p:spPr bwMode="auto">
            <a:xfrm>
              <a:off x="2609" y="2261"/>
              <a:ext cx="504" cy="239"/>
            </a:xfrm>
            <a:prstGeom prst="rect">
              <a:avLst/>
            </a:prstGeom>
            <a:noFill/>
            <a:ln w="9525">
              <a:noFill/>
              <a:miter lim="800000"/>
              <a:headEnd/>
              <a:tailEnd/>
            </a:ln>
          </p:spPr>
          <p:txBody>
            <a:bodyPr>
              <a:spAutoFit/>
            </a:bodyPr>
            <a:lstStyle/>
            <a:p>
              <a:pPr>
                <a:spcBef>
                  <a:spcPct val="50000"/>
                </a:spcBef>
              </a:pPr>
              <a:r>
                <a:rPr lang="en-US" sz="2800" dirty="0" err="1">
                  <a:latin typeface="Calibri"/>
                  <a:cs typeface="Calibri"/>
                </a:rPr>
                <a:t>s,a,s</a:t>
              </a:r>
              <a:r>
                <a:rPr lang="ja-JP" altLang="en-US" sz="2800">
                  <a:latin typeface="Calibri"/>
                  <a:cs typeface="Calibri"/>
                </a:rPr>
                <a:t>’</a:t>
              </a:r>
              <a:endParaRPr lang="en-US" sz="2800" dirty="0">
                <a:latin typeface="Calibri"/>
                <a:cs typeface="Calibri"/>
              </a:endParaRPr>
            </a:p>
          </p:txBody>
        </p:sp>
        <p:sp>
          <p:nvSpPr>
            <p:cNvPr id="14"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800">
                <a:latin typeface="Calibri"/>
                <a:cs typeface="Calibri"/>
              </a:endParaRPr>
            </a:p>
          </p:txBody>
        </p:sp>
        <p:sp>
          <p:nvSpPr>
            <p:cNvPr id="15" name="Text Box 22"/>
            <p:cNvSpPr txBox="1">
              <a:spLocks noChangeArrowheads="1"/>
            </p:cNvSpPr>
            <p:nvPr/>
          </p:nvSpPr>
          <p:spPr bwMode="auto">
            <a:xfrm>
              <a:off x="3096" y="2448"/>
              <a:ext cx="331" cy="239"/>
            </a:xfrm>
            <a:prstGeom prst="rect">
              <a:avLst/>
            </a:prstGeom>
            <a:noFill/>
            <a:ln w="9525">
              <a:noFill/>
              <a:miter lim="800000"/>
              <a:headEnd/>
              <a:tailEnd/>
            </a:ln>
          </p:spPr>
          <p:txBody>
            <a:bodyPr wrap="square">
              <a:spAutoFit/>
            </a:bodyPr>
            <a:lstStyle/>
            <a:p>
              <a:pPr algn="r" rtl="1">
                <a:spcBef>
                  <a:spcPct val="50000"/>
                </a:spcBef>
              </a:pPr>
              <a:r>
                <a:rPr lang="en-US" sz="2800" dirty="0">
                  <a:solidFill>
                    <a:srgbClr val="0000FF"/>
                  </a:solidFill>
                  <a:latin typeface="Calibri"/>
                  <a:cs typeface="Calibri"/>
                </a:rPr>
                <a:t>s</a:t>
              </a:r>
              <a:r>
                <a:rPr lang="ja-JP" altLang="en-US" sz="2800">
                  <a:solidFill>
                    <a:srgbClr val="0000FF"/>
                  </a:solidFill>
                  <a:latin typeface="Calibri"/>
                  <a:cs typeface="Calibri"/>
                </a:rPr>
                <a:t>’</a:t>
              </a:r>
              <a:endParaRPr lang="en-US" sz="2800" dirty="0">
                <a:solidFill>
                  <a:srgbClr val="0000FF"/>
                </a:solidFill>
                <a:latin typeface="Calibri"/>
                <a:cs typeface="Calibri"/>
              </a:endParaRPr>
            </a:p>
          </p:txBody>
        </p:sp>
      </p:grpSp>
      <p:grpSp>
        <p:nvGrpSpPr>
          <p:cNvPr id="24" name="Group 23"/>
          <p:cNvGrpSpPr>
            <a:grpSpLocks/>
          </p:cNvGrpSpPr>
          <p:nvPr/>
        </p:nvGrpSpPr>
        <p:grpSpPr bwMode="auto">
          <a:xfrm>
            <a:off x="7239438" y="1916597"/>
            <a:ext cx="2590362" cy="2815896"/>
            <a:chOff x="2400" y="1401"/>
            <a:chExt cx="1183" cy="1286"/>
          </a:xfrm>
        </p:grpSpPr>
        <p:sp>
          <p:nvSpPr>
            <p:cNvPr id="25"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800">
                <a:latin typeface="Calibri"/>
                <a:cs typeface="Calibri"/>
              </a:endParaRPr>
            </a:p>
          </p:txBody>
        </p:sp>
        <p:sp>
          <p:nvSpPr>
            <p:cNvPr id="41" name="Line 9"/>
            <p:cNvSpPr>
              <a:spLocks noChangeShapeType="1"/>
            </p:cNvSpPr>
            <p:nvPr/>
          </p:nvSpPr>
          <p:spPr bwMode="auto">
            <a:xfrm flipH="1">
              <a:off x="2916" y="1617"/>
              <a:ext cx="232" cy="361"/>
            </a:xfrm>
            <a:prstGeom prst="line">
              <a:avLst/>
            </a:prstGeom>
            <a:noFill/>
            <a:ln w="28575">
              <a:solidFill>
                <a:srgbClr val="C00000"/>
              </a:solidFill>
              <a:round/>
              <a:headEnd/>
              <a:tailEnd type="triangle" w="med" len="med"/>
            </a:ln>
          </p:spPr>
          <p:txBody>
            <a:bodyPr/>
            <a:lstStyle/>
            <a:p>
              <a:endParaRPr lang="en-US" sz="2800">
                <a:latin typeface="Calibri"/>
                <a:cs typeface="Calibri"/>
              </a:endParaRPr>
            </a:p>
          </p:txBody>
        </p:sp>
        <p:sp>
          <p:nvSpPr>
            <p:cNvPr id="27"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800">
                <a:latin typeface="Calibri"/>
                <a:cs typeface="Calibri"/>
              </a:endParaRPr>
            </a:p>
          </p:txBody>
        </p:sp>
        <p:grpSp>
          <p:nvGrpSpPr>
            <p:cNvPr id="28" name="Group 12"/>
            <p:cNvGrpSpPr>
              <a:grpSpLocks/>
            </p:cNvGrpSpPr>
            <p:nvPr/>
          </p:nvGrpSpPr>
          <p:grpSpPr bwMode="auto">
            <a:xfrm>
              <a:off x="2400" y="2107"/>
              <a:ext cx="1057" cy="386"/>
              <a:chOff x="1536" y="2400"/>
              <a:chExt cx="1584" cy="624"/>
            </a:xfrm>
          </p:grpSpPr>
          <p:sp>
            <p:nvSpPr>
              <p:cNvPr id="35"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800">
                  <a:latin typeface="Calibri"/>
                  <a:cs typeface="Calibri"/>
                </a:endParaRPr>
              </a:p>
            </p:txBody>
          </p:sp>
          <p:sp>
            <p:nvSpPr>
              <p:cNvPr id="36"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800">
                  <a:latin typeface="Calibri"/>
                  <a:cs typeface="Calibri"/>
                </a:endParaRPr>
              </a:p>
            </p:txBody>
          </p:sp>
          <p:sp>
            <p:nvSpPr>
              <p:cNvPr id="37"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800">
                  <a:latin typeface="Calibri"/>
                  <a:cs typeface="Calibri"/>
                </a:endParaRPr>
              </a:p>
            </p:txBody>
          </p:sp>
          <p:sp>
            <p:nvSpPr>
              <p:cNvPr id="38"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800">
                  <a:latin typeface="Calibri"/>
                  <a:cs typeface="Calibri"/>
                </a:endParaRPr>
              </a:p>
            </p:txBody>
          </p:sp>
        </p:grpSp>
        <p:sp>
          <p:nvSpPr>
            <p:cNvPr id="29" name="Text Box 17"/>
            <p:cNvSpPr txBox="1">
              <a:spLocks noChangeArrowheads="1"/>
            </p:cNvSpPr>
            <p:nvPr/>
          </p:nvSpPr>
          <p:spPr bwMode="auto">
            <a:xfrm>
              <a:off x="3096" y="1680"/>
              <a:ext cx="373" cy="239"/>
            </a:xfrm>
            <a:prstGeom prst="rect">
              <a:avLst/>
            </a:prstGeom>
            <a:noFill/>
            <a:ln w="9525">
              <a:noFill/>
              <a:miter lim="800000"/>
              <a:headEnd/>
              <a:tailEnd/>
            </a:ln>
          </p:spPr>
          <p:txBody>
            <a:bodyPr wrap="square">
              <a:spAutoFit/>
            </a:bodyPr>
            <a:lstStyle/>
            <a:p>
              <a:pPr>
                <a:spcBef>
                  <a:spcPct val="50000"/>
                </a:spcBef>
              </a:pPr>
              <a:r>
                <a:rPr lang="en-US" sz="2800" dirty="0">
                  <a:solidFill>
                    <a:srgbClr val="C00000"/>
                  </a:solidFill>
                  <a:latin typeface="Calibri"/>
                  <a:cs typeface="Calibri"/>
                  <a:sym typeface="Symbol" pitchFamily="18" charset="2"/>
                </a:rPr>
                <a:t>(s</a:t>
              </a:r>
              <a:r>
                <a:rPr lang="en-US" sz="2800" dirty="0">
                  <a:solidFill>
                    <a:srgbClr val="C00000"/>
                  </a:solidFill>
                  <a:latin typeface="Calibri"/>
                  <a:cs typeface="Calibri"/>
                </a:rPr>
                <a:t>)</a:t>
              </a:r>
            </a:p>
          </p:txBody>
        </p:sp>
        <p:sp>
          <p:nvSpPr>
            <p:cNvPr id="30" name="Text Box 18"/>
            <p:cNvSpPr txBox="1">
              <a:spLocks noChangeArrowheads="1"/>
            </p:cNvSpPr>
            <p:nvPr/>
          </p:nvSpPr>
          <p:spPr bwMode="auto">
            <a:xfrm>
              <a:off x="3216" y="1401"/>
              <a:ext cx="129" cy="239"/>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s</a:t>
              </a:r>
            </a:p>
          </p:txBody>
        </p:sp>
        <p:sp>
          <p:nvSpPr>
            <p:cNvPr id="31" name="Text Box 19"/>
            <p:cNvSpPr txBox="1">
              <a:spLocks noChangeArrowheads="1"/>
            </p:cNvSpPr>
            <p:nvPr/>
          </p:nvSpPr>
          <p:spPr bwMode="auto">
            <a:xfrm>
              <a:off x="3024" y="1920"/>
              <a:ext cx="559" cy="239"/>
            </a:xfrm>
            <a:prstGeom prst="rect">
              <a:avLst/>
            </a:prstGeom>
            <a:noFill/>
            <a:ln w="9525">
              <a:noFill/>
              <a:miter lim="800000"/>
              <a:headEnd/>
              <a:tailEnd/>
            </a:ln>
          </p:spPr>
          <p:txBody>
            <a:bodyPr>
              <a:spAutoFit/>
            </a:bodyPr>
            <a:lstStyle/>
            <a:p>
              <a:pPr>
                <a:spcBef>
                  <a:spcPct val="50000"/>
                </a:spcBef>
              </a:pPr>
              <a:r>
                <a:rPr lang="en-US" sz="2800" dirty="0">
                  <a:solidFill>
                    <a:srgbClr val="008000"/>
                  </a:solidFill>
                  <a:latin typeface="Calibri"/>
                  <a:cs typeface="Calibri"/>
                </a:rPr>
                <a:t>s, </a:t>
              </a:r>
              <a:r>
                <a:rPr lang="en-US" sz="2800" dirty="0">
                  <a:solidFill>
                    <a:srgbClr val="008000"/>
                  </a:solidFill>
                  <a:latin typeface="Calibri"/>
                  <a:cs typeface="Calibri"/>
                  <a:sym typeface="Symbol" pitchFamily="18" charset="2"/>
                </a:rPr>
                <a:t>(s</a:t>
              </a:r>
              <a:r>
                <a:rPr lang="en-US" sz="2800" dirty="0">
                  <a:solidFill>
                    <a:srgbClr val="008000"/>
                  </a:solidFill>
                  <a:latin typeface="Calibri"/>
                  <a:cs typeface="Calibri"/>
                </a:rPr>
                <a:t>)</a:t>
              </a:r>
            </a:p>
          </p:txBody>
        </p:sp>
        <p:sp>
          <p:nvSpPr>
            <p:cNvPr id="32" name="Text Box 20"/>
            <p:cNvSpPr txBox="1">
              <a:spLocks noChangeArrowheads="1"/>
            </p:cNvSpPr>
            <p:nvPr/>
          </p:nvSpPr>
          <p:spPr bwMode="auto">
            <a:xfrm>
              <a:off x="2413" y="2274"/>
              <a:ext cx="661" cy="239"/>
            </a:xfrm>
            <a:prstGeom prst="rect">
              <a:avLst/>
            </a:prstGeom>
            <a:noFill/>
            <a:ln w="9525">
              <a:noFill/>
              <a:miter lim="800000"/>
              <a:headEnd/>
              <a:tailEnd/>
            </a:ln>
          </p:spPr>
          <p:txBody>
            <a:bodyPr wrap="square">
              <a:spAutoFit/>
            </a:bodyPr>
            <a:lstStyle/>
            <a:p>
              <a:pPr>
                <a:spcBef>
                  <a:spcPct val="50000"/>
                </a:spcBef>
              </a:pPr>
              <a:r>
                <a:rPr lang="en-US" sz="2800" dirty="0">
                  <a:latin typeface="Calibri"/>
                  <a:cs typeface="Calibri"/>
                </a:rPr>
                <a:t>s,</a:t>
              </a:r>
              <a:r>
                <a:rPr lang="en-US" sz="2800" dirty="0">
                  <a:latin typeface="Calibri"/>
                  <a:cs typeface="Calibri"/>
                  <a:sym typeface="Symbol" pitchFamily="18" charset="2"/>
                </a:rPr>
                <a:t> (s</a:t>
              </a:r>
              <a:r>
                <a:rPr lang="en-US" sz="2800" dirty="0">
                  <a:latin typeface="Calibri"/>
                  <a:cs typeface="Calibri"/>
                </a:rPr>
                <a:t>),s</a:t>
              </a:r>
              <a:r>
                <a:rPr lang="ja-JP" altLang="en-US" sz="2800" dirty="0">
                  <a:latin typeface="Calibri"/>
                  <a:cs typeface="Calibri"/>
                </a:rPr>
                <a:t>’</a:t>
              </a:r>
              <a:endParaRPr lang="en-US" sz="2800" dirty="0">
                <a:latin typeface="Calibri"/>
                <a:cs typeface="Calibri"/>
              </a:endParaRPr>
            </a:p>
          </p:txBody>
        </p:sp>
        <p:sp>
          <p:nvSpPr>
            <p:cNvPr id="33"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800">
                <a:latin typeface="Calibri"/>
                <a:cs typeface="Calibri"/>
              </a:endParaRPr>
            </a:p>
          </p:txBody>
        </p:sp>
        <p:sp>
          <p:nvSpPr>
            <p:cNvPr id="34" name="Text Box 22"/>
            <p:cNvSpPr txBox="1">
              <a:spLocks noChangeArrowheads="1"/>
            </p:cNvSpPr>
            <p:nvPr/>
          </p:nvSpPr>
          <p:spPr bwMode="auto">
            <a:xfrm>
              <a:off x="3096" y="2448"/>
              <a:ext cx="331" cy="239"/>
            </a:xfrm>
            <a:prstGeom prst="rect">
              <a:avLst/>
            </a:prstGeom>
            <a:noFill/>
            <a:ln w="9525">
              <a:noFill/>
              <a:miter lim="800000"/>
              <a:headEnd/>
              <a:tailEnd/>
            </a:ln>
          </p:spPr>
          <p:txBody>
            <a:bodyPr wrap="square">
              <a:spAutoFit/>
            </a:bodyPr>
            <a:lstStyle/>
            <a:p>
              <a:pPr algn="r" rtl="1">
                <a:spcBef>
                  <a:spcPct val="50000"/>
                </a:spcBef>
              </a:pPr>
              <a:r>
                <a:rPr lang="en-US" sz="2800" dirty="0">
                  <a:solidFill>
                    <a:srgbClr val="0000FF"/>
                  </a:solidFill>
                  <a:latin typeface="Calibri"/>
                  <a:cs typeface="Calibri"/>
                </a:rPr>
                <a:t>s</a:t>
              </a:r>
              <a:r>
                <a:rPr lang="ja-JP" altLang="en-US" sz="2800">
                  <a:solidFill>
                    <a:srgbClr val="0000FF"/>
                  </a:solidFill>
                  <a:latin typeface="Calibri"/>
                  <a:cs typeface="Calibri"/>
                </a:rPr>
                <a:t>’</a:t>
              </a:r>
              <a:endParaRPr lang="en-US" sz="2800" dirty="0">
                <a:solidFill>
                  <a:srgbClr val="0000FF"/>
                </a:solidFill>
                <a:latin typeface="Calibri"/>
                <a:cs typeface="Calibri"/>
              </a:endParaRPr>
            </a:p>
          </p:txBody>
        </p:sp>
      </p:grpSp>
      <p:sp>
        <p:nvSpPr>
          <p:cNvPr id="43" name="TextBox 42"/>
          <p:cNvSpPr txBox="1"/>
          <p:nvPr/>
        </p:nvSpPr>
        <p:spPr>
          <a:xfrm>
            <a:off x="1752600" y="1313918"/>
            <a:ext cx="3810000" cy="523220"/>
          </a:xfrm>
          <a:prstGeom prst="rect">
            <a:avLst/>
          </a:prstGeom>
          <a:noFill/>
        </p:spPr>
        <p:txBody>
          <a:bodyPr wrap="square" rtlCol="0">
            <a:spAutoFit/>
          </a:bodyPr>
          <a:lstStyle/>
          <a:p>
            <a:pPr algn="ctr"/>
            <a:r>
              <a:rPr lang="en-US" sz="2800" dirty="0">
                <a:latin typeface="Calibri"/>
                <a:cs typeface="Calibri"/>
              </a:rPr>
              <a:t>Do the optimal action</a:t>
            </a:r>
          </a:p>
        </p:txBody>
      </p:sp>
      <p:sp>
        <p:nvSpPr>
          <p:cNvPr id="44" name="TextBox 43"/>
          <p:cNvSpPr txBox="1"/>
          <p:nvPr/>
        </p:nvSpPr>
        <p:spPr>
          <a:xfrm>
            <a:off x="6629400" y="1313918"/>
            <a:ext cx="3810000" cy="523220"/>
          </a:xfrm>
          <a:prstGeom prst="rect">
            <a:avLst/>
          </a:prstGeom>
          <a:noFill/>
        </p:spPr>
        <p:txBody>
          <a:bodyPr wrap="square" rtlCol="0">
            <a:spAutoFit/>
          </a:bodyPr>
          <a:lstStyle/>
          <a:p>
            <a:pPr algn="ctr"/>
            <a:r>
              <a:rPr lang="en-US" sz="2800" dirty="0">
                <a:latin typeface="Calibri"/>
                <a:cs typeface="Calibri"/>
              </a:rPr>
              <a:t>Do what </a:t>
            </a:r>
            <a:r>
              <a:rPr lang="en-US" sz="2800" dirty="0">
                <a:latin typeface="Calibri"/>
                <a:cs typeface="Calibri"/>
                <a:sym typeface="Symbol" pitchFamily="18" charset="2"/>
              </a:rPr>
              <a:t></a:t>
            </a:r>
            <a:r>
              <a:rPr lang="en-US" sz="2800" dirty="0">
                <a:latin typeface="Calibri"/>
                <a:cs typeface="Calibri"/>
              </a:rPr>
              <a:t> says to do</a:t>
            </a:r>
          </a:p>
        </p:txBody>
      </p:sp>
      <p:sp>
        <p:nvSpPr>
          <p:cNvPr id="4" name="Slide Number Placeholder 3">
            <a:extLst>
              <a:ext uri="{FF2B5EF4-FFF2-40B4-BE49-F238E27FC236}">
                <a16:creationId xmlns:a16="http://schemas.microsoft.com/office/drawing/2014/main" id="{C19F3E08-8DEA-7A49-9172-EAD889633945}"/>
              </a:ext>
            </a:extLst>
          </p:cNvPr>
          <p:cNvSpPr>
            <a:spLocks noGrp="1"/>
          </p:cNvSpPr>
          <p:nvPr>
            <p:ph type="sldNum" sz="quarter" idx="12"/>
          </p:nvPr>
        </p:nvSpPr>
        <p:spPr/>
        <p:txBody>
          <a:bodyPr/>
          <a:lstStyle/>
          <a:p>
            <a:fld id="{A2EF37A0-74FC-AB4F-AE4C-D9BFC6719E9F}" type="slidenum">
              <a:rPr lang="en-US" smtClean="0"/>
              <a:t>88</a:t>
            </a:fld>
            <a:endParaRPr lang="en-US"/>
          </a:p>
        </p:txBody>
      </p:sp>
    </p:spTree>
    <p:extLst>
      <p:ext uri="{BB962C8B-B14F-4D97-AF65-F5344CB8AC3E}">
        <p14:creationId xmlns:p14="http://schemas.microsoft.com/office/powerpoint/2010/main" val="151188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Utilities for a Fixed Policy</a:t>
            </a:r>
          </a:p>
        </p:txBody>
      </p:sp>
      <p:sp>
        <p:nvSpPr>
          <p:cNvPr id="1727491" name="Rectangle 3"/>
          <p:cNvSpPr>
            <a:spLocks noGrp="1" noChangeArrowheads="1"/>
          </p:cNvSpPr>
          <p:nvPr>
            <p:ph idx="1"/>
          </p:nvPr>
        </p:nvSpPr>
        <p:spPr/>
        <p:txBody>
          <a:bodyPr/>
          <a:lstStyle/>
          <a:p>
            <a:r>
              <a:rPr lang="en-US" dirty="0"/>
              <a:t>Another basic operation: compute the utility of a state </a:t>
            </a:r>
            <a:r>
              <a:rPr lang="en-US" i="1" dirty="0"/>
              <a:t>s</a:t>
            </a:r>
            <a:r>
              <a:rPr lang="en-US" dirty="0"/>
              <a:t> under a fixed (generally non-optimal) policy</a:t>
            </a:r>
          </a:p>
          <a:p>
            <a:endParaRPr lang="en-US" dirty="0"/>
          </a:p>
          <a:p>
            <a:r>
              <a:rPr lang="en-US" dirty="0"/>
              <a:t>Define the utility of a state </a:t>
            </a:r>
            <a:r>
              <a:rPr lang="en-US" i="1" dirty="0"/>
              <a:t>s</a:t>
            </a:r>
            <a:r>
              <a:rPr lang="en-US" dirty="0"/>
              <a:t>, under a fixed policy </a:t>
            </a:r>
            <a:r>
              <a:rPr lang="en-US" dirty="0">
                <a:sym typeface="Symbol" pitchFamily="18" charset="2"/>
              </a:rPr>
              <a:t></a:t>
            </a:r>
            <a:r>
              <a:rPr lang="en-US" dirty="0"/>
              <a:t>:</a:t>
            </a:r>
          </a:p>
          <a:p>
            <a:pPr lvl="1"/>
            <a:r>
              <a:rPr lang="en-US" dirty="0"/>
              <a:t>V</a:t>
            </a:r>
            <a:r>
              <a:rPr lang="en-US" baseline="-25000" dirty="0">
                <a:sym typeface="Symbol" pitchFamily="18" charset="2"/>
              </a:rPr>
              <a:t></a:t>
            </a:r>
            <a:r>
              <a:rPr lang="en-US" dirty="0"/>
              <a:t>(s) = expected total discounted rewards starting in </a:t>
            </a:r>
            <a:r>
              <a:rPr lang="en-US" i="1" dirty="0"/>
              <a:t>s</a:t>
            </a:r>
            <a:r>
              <a:rPr lang="en-US" dirty="0"/>
              <a:t> and following </a:t>
            </a:r>
            <a:r>
              <a:rPr lang="en-US" dirty="0">
                <a:sym typeface="Symbol" pitchFamily="18" charset="2"/>
              </a:rPr>
              <a:t></a:t>
            </a:r>
            <a:endParaRPr lang="en-US" dirty="0"/>
          </a:p>
          <a:p>
            <a:endParaRPr lang="en-US" dirty="0"/>
          </a:p>
          <a:p>
            <a:r>
              <a:rPr lang="en-US" dirty="0"/>
              <a:t>Recursive relation (one-step look-ahead / Bellman equation):</a:t>
            </a:r>
          </a:p>
        </p:txBody>
      </p:sp>
      <p:pic>
        <p:nvPicPr>
          <p:cNvPr id="61" name="Picture 60" descr="txp_fig"/>
          <p:cNvPicPr>
            <a:picLocks noChangeAspect="1"/>
          </p:cNvPicPr>
          <p:nvPr>
            <p:custDataLst>
              <p:tags r:id="rId1"/>
            </p:custDataLst>
          </p:nvPr>
        </p:nvPicPr>
        <p:blipFill>
          <a:blip r:embed="rId3" cstate="print"/>
          <a:stretch>
            <a:fillRect/>
          </a:stretch>
        </p:blipFill>
        <p:spPr bwMode="auto">
          <a:xfrm>
            <a:off x="1401321" y="5246816"/>
            <a:ext cx="9196851" cy="840018"/>
          </a:xfrm>
          <a:prstGeom prst="rect">
            <a:avLst/>
          </a:prstGeom>
          <a:noFill/>
          <a:ln/>
          <a:effectLst/>
        </p:spPr>
      </p:pic>
      <p:grpSp>
        <p:nvGrpSpPr>
          <p:cNvPr id="46" name="Group 45"/>
          <p:cNvGrpSpPr>
            <a:grpSpLocks/>
          </p:cNvGrpSpPr>
          <p:nvPr/>
        </p:nvGrpSpPr>
        <p:grpSpPr bwMode="auto">
          <a:xfrm>
            <a:off x="9324344" y="1600200"/>
            <a:ext cx="2631965" cy="2837793"/>
            <a:chOff x="2381" y="1401"/>
            <a:chExt cx="1202" cy="1296"/>
          </a:xfrm>
        </p:grpSpPr>
        <p:sp>
          <p:nvSpPr>
            <p:cNvPr id="47"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800">
                <a:latin typeface="Calibri"/>
                <a:cs typeface="Calibri"/>
              </a:endParaRPr>
            </a:p>
          </p:txBody>
        </p:sp>
        <p:sp>
          <p:nvSpPr>
            <p:cNvPr id="48" name="Line 9"/>
            <p:cNvSpPr>
              <a:spLocks noChangeShapeType="1"/>
            </p:cNvSpPr>
            <p:nvPr/>
          </p:nvSpPr>
          <p:spPr bwMode="auto">
            <a:xfrm flipH="1">
              <a:off x="2916" y="1617"/>
              <a:ext cx="232" cy="361"/>
            </a:xfrm>
            <a:prstGeom prst="line">
              <a:avLst/>
            </a:prstGeom>
            <a:noFill/>
            <a:ln w="28575">
              <a:solidFill>
                <a:srgbClr val="C00000"/>
              </a:solidFill>
              <a:round/>
              <a:headEnd/>
              <a:tailEnd type="triangle" w="med" len="med"/>
            </a:ln>
          </p:spPr>
          <p:txBody>
            <a:bodyPr/>
            <a:lstStyle/>
            <a:p>
              <a:endParaRPr lang="en-US" sz="2800">
                <a:latin typeface="Calibri"/>
                <a:cs typeface="Calibri"/>
              </a:endParaRPr>
            </a:p>
          </p:txBody>
        </p:sp>
        <p:sp>
          <p:nvSpPr>
            <p:cNvPr id="49"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800">
                <a:latin typeface="Calibri"/>
                <a:cs typeface="Calibri"/>
              </a:endParaRPr>
            </a:p>
          </p:txBody>
        </p:sp>
        <p:grpSp>
          <p:nvGrpSpPr>
            <p:cNvPr id="50" name="Group 12"/>
            <p:cNvGrpSpPr>
              <a:grpSpLocks/>
            </p:cNvGrpSpPr>
            <p:nvPr/>
          </p:nvGrpSpPr>
          <p:grpSpPr bwMode="auto">
            <a:xfrm>
              <a:off x="2400" y="2107"/>
              <a:ext cx="1057" cy="386"/>
              <a:chOff x="1536" y="2400"/>
              <a:chExt cx="1584" cy="624"/>
            </a:xfrm>
          </p:grpSpPr>
          <p:sp>
            <p:nvSpPr>
              <p:cNvPr id="57"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800">
                  <a:latin typeface="Calibri"/>
                  <a:cs typeface="Calibri"/>
                </a:endParaRPr>
              </a:p>
            </p:txBody>
          </p:sp>
          <p:sp>
            <p:nvSpPr>
              <p:cNvPr id="58"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800">
                  <a:latin typeface="Calibri"/>
                  <a:cs typeface="Calibri"/>
                </a:endParaRPr>
              </a:p>
            </p:txBody>
          </p:sp>
          <p:sp>
            <p:nvSpPr>
              <p:cNvPr id="59"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800">
                  <a:latin typeface="Calibri"/>
                  <a:cs typeface="Calibri"/>
                </a:endParaRPr>
              </a:p>
            </p:txBody>
          </p:sp>
          <p:sp>
            <p:nvSpPr>
              <p:cNvPr id="60"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800">
                  <a:latin typeface="Calibri"/>
                  <a:cs typeface="Calibri"/>
                </a:endParaRPr>
              </a:p>
            </p:txBody>
          </p:sp>
        </p:grpSp>
        <p:sp>
          <p:nvSpPr>
            <p:cNvPr id="51" name="Text Box 17"/>
            <p:cNvSpPr txBox="1">
              <a:spLocks noChangeArrowheads="1"/>
            </p:cNvSpPr>
            <p:nvPr/>
          </p:nvSpPr>
          <p:spPr bwMode="auto">
            <a:xfrm>
              <a:off x="3096" y="1680"/>
              <a:ext cx="373" cy="239"/>
            </a:xfrm>
            <a:prstGeom prst="rect">
              <a:avLst/>
            </a:prstGeom>
            <a:noFill/>
            <a:ln w="9525">
              <a:noFill/>
              <a:miter lim="800000"/>
              <a:headEnd/>
              <a:tailEnd/>
            </a:ln>
          </p:spPr>
          <p:txBody>
            <a:bodyPr wrap="square">
              <a:spAutoFit/>
            </a:bodyPr>
            <a:lstStyle/>
            <a:p>
              <a:pPr>
                <a:spcBef>
                  <a:spcPct val="50000"/>
                </a:spcBef>
              </a:pPr>
              <a:r>
                <a:rPr lang="en-US" sz="2800" dirty="0">
                  <a:solidFill>
                    <a:srgbClr val="C00000"/>
                  </a:solidFill>
                  <a:latin typeface="Calibri"/>
                  <a:cs typeface="Calibri"/>
                  <a:sym typeface="Symbol" pitchFamily="18" charset="2"/>
                </a:rPr>
                <a:t>(s</a:t>
              </a:r>
              <a:r>
                <a:rPr lang="en-US" sz="2800" dirty="0">
                  <a:solidFill>
                    <a:srgbClr val="C00000"/>
                  </a:solidFill>
                  <a:latin typeface="Calibri"/>
                  <a:cs typeface="Calibri"/>
                </a:rPr>
                <a:t>)</a:t>
              </a:r>
            </a:p>
          </p:txBody>
        </p:sp>
        <p:sp>
          <p:nvSpPr>
            <p:cNvPr id="52" name="Text Box 18"/>
            <p:cNvSpPr txBox="1">
              <a:spLocks noChangeArrowheads="1"/>
            </p:cNvSpPr>
            <p:nvPr/>
          </p:nvSpPr>
          <p:spPr bwMode="auto">
            <a:xfrm>
              <a:off x="3216" y="1401"/>
              <a:ext cx="129" cy="239"/>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s</a:t>
              </a:r>
            </a:p>
          </p:txBody>
        </p:sp>
        <p:sp>
          <p:nvSpPr>
            <p:cNvPr id="53" name="Text Box 19"/>
            <p:cNvSpPr txBox="1">
              <a:spLocks noChangeArrowheads="1"/>
            </p:cNvSpPr>
            <p:nvPr/>
          </p:nvSpPr>
          <p:spPr bwMode="auto">
            <a:xfrm>
              <a:off x="3024" y="1920"/>
              <a:ext cx="559" cy="239"/>
            </a:xfrm>
            <a:prstGeom prst="rect">
              <a:avLst/>
            </a:prstGeom>
            <a:noFill/>
            <a:ln w="9525">
              <a:noFill/>
              <a:miter lim="800000"/>
              <a:headEnd/>
              <a:tailEnd/>
            </a:ln>
          </p:spPr>
          <p:txBody>
            <a:bodyPr>
              <a:spAutoFit/>
            </a:bodyPr>
            <a:lstStyle/>
            <a:p>
              <a:pPr>
                <a:spcBef>
                  <a:spcPct val="50000"/>
                </a:spcBef>
              </a:pPr>
              <a:r>
                <a:rPr lang="en-US" sz="2800" dirty="0">
                  <a:solidFill>
                    <a:srgbClr val="008000"/>
                  </a:solidFill>
                  <a:latin typeface="Calibri"/>
                  <a:cs typeface="Calibri"/>
                </a:rPr>
                <a:t>s, </a:t>
              </a:r>
              <a:r>
                <a:rPr lang="en-US" sz="2800" dirty="0">
                  <a:solidFill>
                    <a:srgbClr val="008000"/>
                  </a:solidFill>
                  <a:latin typeface="Calibri"/>
                  <a:cs typeface="Calibri"/>
                  <a:sym typeface="Symbol" pitchFamily="18" charset="2"/>
                </a:rPr>
                <a:t>(s</a:t>
              </a:r>
              <a:r>
                <a:rPr lang="en-US" sz="2800" dirty="0">
                  <a:solidFill>
                    <a:srgbClr val="008000"/>
                  </a:solidFill>
                  <a:latin typeface="Calibri"/>
                  <a:cs typeface="Calibri"/>
                </a:rPr>
                <a:t>)</a:t>
              </a:r>
            </a:p>
          </p:txBody>
        </p:sp>
        <p:sp>
          <p:nvSpPr>
            <p:cNvPr id="54" name="Text Box 20"/>
            <p:cNvSpPr txBox="1">
              <a:spLocks noChangeArrowheads="1"/>
            </p:cNvSpPr>
            <p:nvPr/>
          </p:nvSpPr>
          <p:spPr bwMode="auto">
            <a:xfrm>
              <a:off x="2381" y="2281"/>
              <a:ext cx="661" cy="239"/>
            </a:xfrm>
            <a:prstGeom prst="rect">
              <a:avLst/>
            </a:prstGeom>
            <a:noFill/>
            <a:ln w="9525">
              <a:noFill/>
              <a:miter lim="800000"/>
              <a:headEnd/>
              <a:tailEnd/>
            </a:ln>
          </p:spPr>
          <p:txBody>
            <a:bodyPr wrap="square">
              <a:spAutoFit/>
            </a:bodyPr>
            <a:lstStyle/>
            <a:p>
              <a:pPr>
                <a:spcBef>
                  <a:spcPct val="50000"/>
                </a:spcBef>
              </a:pPr>
              <a:r>
                <a:rPr lang="en-US" sz="2800" dirty="0">
                  <a:latin typeface="Calibri"/>
                  <a:cs typeface="Calibri"/>
                </a:rPr>
                <a:t>s,</a:t>
              </a:r>
              <a:r>
                <a:rPr lang="en-US" sz="2800" dirty="0">
                  <a:latin typeface="Calibri"/>
                  <a:cs typeface="Calibri"/>
                  <a:sym typeface="Symbol" pitchFamily="18" charset="2"/>
                </a:rPr>
                <a:t> (s</a:t>
              </a:r>
              <a:r>
                <a:rPr lang="en-US" sz="2800" dirty="0">
                  <a:latin typeface="Calibri"/>
                  <a:cs typeface="Calibri"/>
                </a:rPr>
                <a:t>),s</a:t>
              </a:r>
              <a:r>
                <a:rPr lang="ja-JP" altLang="en-US" sz="2800" dirty="0">
                  <a:latin typeface="Calibri"/>
                  <a:cs typeface="Calibri"/>
                </a:rPr>
                <a:t>’</a:t>
              </a:r>
              <a:endParaRPr lang="en-US" sz="2800" dirty="0">
                <a:latin typeface="Calibri"/>
                <a:cs typeface="Calibri"/>
              </a:endParaRPr>
            </a:p>
          </p:txBody>
        </p:sp>
        <p:sp>
          <p:nvSpPr>
            <p:cNvPr id="55"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800">
                <a:latin typeface="Calibri"/>
                <a:cs typeface="Calibri"/>
              </a:endParaRPr>
            </a:p>
          </p:txBody>
        </p:sp>
        <p:sp>
          <p:nvSpPr>
            <p:cNvPr id="56" name="Text Box 22"/>
            <p:cNvSpPr txBox="1">
              <a:spLocks noChangeArrowheads="1"/>
            </p:cNvSpPr>
            <p:nvPr/>
          </p:nvSpPr>
          <p:spPr bwMode="auto">
            <a:xfrm>
              <a:off x="3042" y="2458"/>
              <a:ext cx="331" cy="239"/>
            </a:xfrm>
            <a:prstGeom prst="rect">
              <a:avLst/>
            </a:prstGeom>
            <a:noFill/>
            <a:ln w="9525">
              <a:noFill/>
              <a:miter lim="800000"/>
              <a:headEnd/>
              <a:tailEnd/>
            </a:ln>
          </p:spPr>
          <p:txBody>
            <a:bodyPr wrap="square">
              <a:spAutoFit/>
            </a:bodyPr>
            <a:lstStyle/>
            <a:p>
              <a:pPr algn="r" rtl="1">
                <a:spcBef>
                  <a:spcPct val="50000"/>
                </a:spcBef>
              </a:pPr>
              <a:r>
                <a:rPr lang="en-US" sz="2800" dirty="0">
                  <a:solidFill>
                    <a:srgbClr val="0000FF"/>
                  </a:solidFill>
                  <a:latin typeface="Calibri"/>
                  <a:cs typeface="Calibri"/>
                </a:rPr>
                <a:t>s</a:t>
              </a:r>
              <a:r>
                <a:rPr lang="ja-JP" altLang="en-US" sz="2800" dirty="0">
                  <a:solidFill>
                    <a:srgbClr val="0000FF"/>
                  </a:solidFill>
                  <a:latin typeface="Calibri"/>
                  <a:cs typeface="Calibri"/>
                </a:rPr>
                <a:t>’</a:t>
              </a:r>
              <a:endParaRPr lang="en-US" sz="2800" dirty="0">
                <a:solidFill>
                  <a:srgbClr val="0000FF"/>
                </a:solidFill>
                <a:latin typeface="Calibri"/>
                <a:cs typeface="Calibri"/>
              </a:endParaRPr>
            </a:p>
          </p:txBody>
        </p:sp>
      </p:grpSp>
      <p:sp>
        <p:nvSpPr>
          <p:cNvPr id="2" name="Slide Number Placeholder 1">
            <a:extLst>
              <a:ext uri="{FF2B5EF4-FFF2-40B4-BE49-F238E27FC236}">
                <a16:creationId xmlns:a16="http://schemas.microsoft.com/office/drawing/2014/main" id="{8C2B4488-7821-DA46-B155-A3DD5461E13A}"/>
              </a:ext>
            </a:extLst>
          </p:cNvPr>
          <p:cNvSpPr>
            <a:spLocks noGrp="1"/>
          </p:cNvSpPr>
          <p:nvPr>
            <p:ph type="sldNum" sz="quarter" idx="12"/>
          </p:nvPr>
        </p:nvSpPr>
        <p:spPr/>
        <p:txBody>
          <a:bodyPr/>
          <a:lstStyle/>
          <a:p>
            <a:fld id="{A2EF37A0-74FC-AB4F-AE4C-D9BFC6719E9F}" type="slidenum">
              <a:rPr lang="en-US" smtClean="0"/>
              <a:t>89</a:t>
            </a:fld>
            <a:endParaRPr lang="en-US"/>
          </a:p>
        </p:txBody>
      </p:sp>
    </p:spTree>
    <p:extLst>
      <p:ext uri="{BB962C8B-B14F-4D97-AF65-F5344CB8AC3E}">
        <p14:creationId xmlns:p14="http://schemas.microsoft.com/office/powerpoint/2010/main" val="217887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749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01CF06E2-9D2E-4F9D-80EE-E35C3221C9A4}"/>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2649481" y="1763939"/>
            <a:ext cx="6893038" cy="3687775"/>
          </a:xfrm>
          <a:prstGeom prst="rect">
            <a:avLst/>
          </a:prstGeom>
          <a:noFill/>
        </p:spPr>
      </p:pic>
      <p:sp>
        <p:nvSpPr>
          <p:cNvPr id="4" name="Title 3">
            <a:extLst>
              <a:ext uri="{FF2B5EF4-FFF2-40B4-BE49-F238E27FC236}">
                <a16:creationId xmlns:a16="http://schemas.microsoft.com/office/drawing/2014/main" id="{9D40EE3A-8C81-7A4E-AE62-BB10848A9B84}"/>
              </a:ext>
            </a:extLst>
          </p:cNvPr>
          <p:cNvSpPr>
            <a:spLocks noGrp="1"/>
          </p:cNvSpPr>
          <p:nvPr>
            <p:ph type="title"/>
          </p:nvPr>
        </p:nvSpPr>
        <p:spPr>
          <a:xfrm>
            <a:off x="609599" y="-123727"/>
            <a:ext cx="8811491" cy="1867468"/>
          </a:xfrm>
        </p:spPr>
        <p:txBody>
          <a:bodyPr/>
          <a:lstStyle/>
          <a:p>
            <a:r>
              <a:rPr lang="en-US" dirty="0"/>
              <a:t>One-Player Stochastic Games </a:t>
            </a:r>
            <a:r>
              <a:rPr lang="en-US" sz="1800" i="1" dirty="0">
                <a:solidFill>
                  <a:schemeClr val="accent1"/>
                </a:solidFill>
              </a:rPr>
              <a:t>aka</a:t>
            </a:r>
            <a:br>
              <a:rPr lang="en-US" dirty="0"/>
            </a:br>
            <a:r>
              <a:rPr lang="en-US" dirty="0"/>
              <a:t>Markov Decision Processes</a:t>
            </a:r>
          </a:p>
        </p:txBody>
      </p:sp>
      <p:sp>
        <p:nvSpPr>
          <p:cNvPr id="5125" name="Text Box 8"/>
          <p:cNvSpPr txBox="1">
            <a:spLocks noChangeArrowheads="1"/>
          </p:cNvSpPr>
          <p:nvPr/>
        </p:nvSpPr>
        <p:spPr bwMode="auto">
          <a:xfrm>
            <a:off x="0" y="5562600"/>
            <a:ext cx="12192000" cy="379654"/>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1867" dirty="0"/>
              <a:t>Slide credits: CMU AI and http://ai.berkeley.edu</a:t>
            </a:r>
          </a:p>
        </p:txBody>
      </p:sp>
      <p:sp>
        <p:nvSpPr>
          <p:cNvPr id="5" name="Slide Number Placeholder 4">
            <a:extLst>
              <a:ext uri="{FF2B5EF4-FFF2-40B4-BE49-F238E27FC236}">
                <a16:creationId xmlns:a16="http://schemas.microsoft.com/office/drawing/2014/main" id="{24071636-61A0-834D-9984-8DA8D88DB0CE}"/>
              </a:ext>
            </a:extLst>
          </p:cNvPr>
          <p:cNvSpPr>
            <a:spLocks noGrp="1"/>
          </p:cNvSpPr>
          <p:nvPr>
            <p:ph type="sldNum" sz="quarter" idx="12"/>
          </p:nvPr>
        </p:nvSpPr>
        <p:spPr/>
        <p:txBody>
          <a:bodyPr/>
          <a:lstStyle/>
          <a:p>
            <a:fld id="{A2EF37A0-74FC-AB4F-AE4C-D9BFC6719E9F}" type="slidenum">
              <a:rPr lang="en-US" smtClean="0"/>
              <a:t>9</a:t>
            </a:fld>
            <a:endParaRPr lang="en-US"/>
          </a:p>
        </p:txBody>
      </p:sp>
    </p:spTree>
    <p:extLst>
      <p:ext uri="{BB962C8B-B14F-4D97-AF65-F5344CB8AC3E}">
        <p14:creationId xmlns:p14="http://schemas.microsoft.com/office/powerpoint/2010/main" val="108033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a:t>
            </a:r>
          </a:p>
        </p:txBody>
      </p:sp>
      <p:pic>
        <p:nvPicPr>
          <p:cNvPr id="4" name="Picture 3" descr="txp_fig"/>
          <p:cNvPicPr>
            <a:picLocks noChangeAspect="1"/>
          </p:cNvPicPr>
          <p:nvPr>
            <p:custDataLst>
              <p:tags r:id="rId1"/>
            </p:custDataLst>
          </p:nvPr>
        </p:nvPicPr>
        <p:blipFill>
          <a:blip r:embed="rId4" cstate="print"/>
          <a:stretch>
            <a:fillRect/>
          </a:stretch>
        </p:blipFill>
        <p:spPr bwMode="auto">
          <a:xfrm>
            <a:off x="1256151" y="4795592"/>
            <a:ext cx="9196851" cy="840018"/>
          </a:xfrm>
          <a:prstGeom prst="rect">
            <a:avLst/>
          </a:prstGeom>
          <a:noFill/>
          <a:ln/>
          <a:effectLst/>
        </p:spPr>
      </p:pic>
      <p:pic>
        <p:nvPicPr>
          <p:cNvPr id="5" name="Picture 4" descr="txp_fig"/>
          <p:cNvPicPr>
            <a:picLocks noChangeAspect="1"/>
          </p:cNvPicPr>
          <p:nvPr>
            <p:custDataLst>
              <p:tags r:id="rId2"/>
            </p:custDataLst>
          </p:nvPr>
        </p:nvPicPr>
        <p:blipFill>
          <a:blip r:embed="rId5" cstate="print"/>
          <a:stretch>
            <a:fillRect/>
          </a:stretch>
        </p:blipFill>
        <p:spPr bwMode="auto">
          <a:xfrm>
            <a:off x="1181511" y="2601302"/>
            <a:ext cx="9346132" cy="928920"/>
          </a:xfrm>
          <a:prstGeom prst="rect">
            <a:avLst/>
          </a:prstGeom>
          <a:noFill/>
          <a:ln/>
          <a:effectLst/>
        </p:spPr>
      </p:pic>
      <p:sp>
        <p:nvSpPr>
          <p:cNvPr id="3" name="Slide Number Placeholder 2">
            <a:extLst>
              <a:ext uri="{FF2B5EF4-FFF2-40B4-BE49-F238E27FC236}">
                <a16:creationId xmlns:a16="http://schemas.microsoft.com/office/drawing/2014/main" id="{D7338126-859E-2248-9F15-A53C3B0D5501}"/>
              </a:ext>
            </a:extLst>
          </p:cNvPr>
          <p:cNvSpPr>
            <a:spLocks noGrp="1"/>
          </p:cNvSpPr>
          <p:nvPr>
            <p:ph type="sldNum" sz="quarter" idx="12"/>
          </p:nvPr>
        </p:nvSpPr>
        <p:spPr/>
        <p:txBody>
          <a:bodyPr/>
          <a:lstStyle/>
          <a:p>
            <a:fld id="{A2EF37A0-74FC-AB4F-AE4C-D9BFC6719E9F}" type="slidenum">
              <a:rPr lang="en-US" smtClean="0"/>
              <a:t>90</a:t>
            </a:fld>
            <a:endParaRPr lang="en-US"/>
          </a:p>
        </p:txBody>
      </p:sp>
    </p:spTree>
    <p:extLst>
      <p:ext uri="{BB962C8B-B14F-4D97-AF65-F5344CB8AC3E}">
        <p14:creationId xmlns:p14="http://schemas.microsoft.com/office/powerpoint/2010/main" val="140843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9272432" cy="835784"/>
          </a:xfrm>
        </p:spPr>
        <p:txBody>
          <a:bodyPr/>
          <a:lstStyle/>
          <a:p>
            <a:r>
              <a:rPr lang="en-US" dirty="0"/>
              <a:t>Recall: MDP Optimal Quantities</a:t>
            </a:r>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bwMode="auto">
              <a:xfrm>
                <a:off x="425653" y="1116476"/>
                <a:ext cx="7328259" cy="5730442"/>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fontAlgn="base">
                  <a:lnSpc>
                    <a:spcPct val="80000"/>
                  </a:lnSpc>
                  <a:spcBef>
                    <a:spcPct val="20000"/>
                  </a:spcBef>
                  <a:spcAft>
                    <a:spcPct val="0"/>
                  </a:spcAft>
                  <a:defRPr/>
                </a:pPr>
                <a:r>
                  <a:rPr lang="en-US" sz="2800" kern="0" dirty="0">
                    <a:latin typeface="Calibri" pitchFamily="34" charset="0"/>
                  </a:rPr>
                  <a:t>A policy </a:t>
                </a:r>
                <a14:m>
                  <m:oMath xmlns:m="http://schemas.openxmlformats.org/officeDocument/2006/math">
                    <m:r>
                      <a:rPr lang="en-US" sz="2800" b="0" i="1" kern="0" smtClean="0">
                        <a:latin typeface="Cambria Math" panose="02040503050406030204" pitchFamily="18" charset="0"/>
                      </a:rPr>
                      <m:t>𝜋</m:t>
                    </m:r>
                  </m:oMath>
                </a14:m>
                <a:r>
                  <a:rPr lang="en-US" sz="2800" kern="0" dirty="0">
                    <a:latin typeface="Calibri" pitchFamily="34" charset="0"/>
                  </a:rPr>
                  <a:t>: map of states to actions</a:t>
                </a:r>
              </a:p>
              <a:p>
                <a:pPr marL="457200" lvl="0" indent="-457200" fontAlgn="base">
                  <a:lnSpc>
                    <a:spcPct val="80000"/>
                  </a:lnSpc>
                  <a:spcBef>
                    <a:spcPct val="20000"/>
                  </a:spcBef>
                  <a:spcAft>
                    <a:spcPct val="0"/>
                  </a:spcAft>
                  <a:buFont typeface="Arial" panose="020B0604020202020204" pitchFamily="34" charset="0"/>
                  <a:buChar char="•"/>
                  <a:defRPr/>
                </a:pPr>
                <a:r>
                  <a:rPr lang="en-US" sz="2800" kern="0" dirty="0">
                    <a:latin typeface="Calibri" pitchFamily="34" charset="0"/>
                  </a:rPr>
                  <a:t>The </a:t>
                </a:r>
                <a:r>
                  <a:rPr lang="en-US" sz="2800" kern="0" dirty="0">
                    <a:solidFill>
                      <a:schemeClr val="tx2"/>
                    </a:solidFill>
                    <a:latin typeface="Calibri" pitchFamily="34" charset="0"/>
                  </a:rPr>
                  <a:t>optimal policy</a:t>
                </a:r>
                <a:r>
                  <a:rPr lang="en-US" sz="2800" kern="0" dirty="0">
                    <a:latin typeface="Calibri" pitchFamily="34" charset="0"/>
                  </a:rPr>
                  <a:t> </a:t>
                </a:r>
                <a:r>
                  <a:rPr lang="en-US" sz="2800" kern="0" dirty="0">
                    <a:latin typeface="Calibri" pitchFamily="34" charset="0"/>
                    <a:sym typeface="Symbol" pitchFamily="18" charset="2"/>
                  </a:rPr>
                  <a:t>*</a:t>
                </a:r>
                <a:r>
                  <a:rPr lang="en-US" sz="2800" kern="0" dirty="0">
                    <a:latin typeface="Calibri" pitchFamily="34" charset="0"/>
                  </a:rPr>
                  <a:t>: </a:t>
                </a:r>
                <a:r>
                  <a:rPr lang="en-US" sz="2800" kern="0" dirty="0">
                    <a:latin typeface="Calibri" pitchFamily="34" charset="0"/>
                    <a:sym typeface="Symbol" pitchFamily="18" charset="2"/>
                  </a:rPr>
                  <a:t>*</a:t>
                </a:r>
                <a:r>
                  <a:rPr lang="en-US" sz="2800" kern="0" dirty="0">
                    <a:latin typeface="Calibri" pitchFamily="34" charset="0"/>
                  </a:rPr>
                  <a:t>(s) = optimal action from state s</a:t>
                </a:r>
              </a:p>
              <a:p>
                <a:pPr lvl="0" fontAlgn="base">
                  <a:lnSpc>
                    <a:spcPct val="80000"/>
                  </a:lnSpc>
                  <a:spcBef>
                    <a:spcPct val="20000"/>
                  </a:spcBef>
                  <a:spcAft>
                    <a:spcPct val="0"/>
                  </a:spcAft>
                  <a:defRPr/>
                </a:pPr>
                <a:endParaRPr lang="en-US" sz="2800" kern="0" dirty="0">
                  <a:latin typeface="Calibri" pitchFamily="34" charset="0"/>
                </a:endParaRPr>
              </a:p>
              <a:p>
                <a:pPr lvl="0" fontAlgn="base">
                  <a:lnSpc>
                    <a:spcPct val="80000"/>
                  </a:lnSpc>
                  <a:spcBef>
                    <a:spcPct val="20000"/>
                  </a:spcBef>
                  <a:spcAft>
                    <a:spcPct val="0"/>
                  </a:spcAft>
                  <a:defRPr/>
                </a:pPr>
                <a:r>
                  <a:rPr lang="en-US" sz="2800" kern="0" dirty="0">
                    <a:latin typeface="Calibri" pitchFamily="34" charset="0"/>
                  </a:rPr>
                  <a:t>V</a:t>
                </a:r>
                <a:r>
                  <a:rPr lang="en-US" sz="2800" kern="0" dirty="0">
                    <a:solidFill>
                      <a:schemeClr val="tx1"/>
                    </a:solidFill>
                    <a:latin typeface="Calibri" pitchFamily="34" charset="0"/>
                  </a:rPr>
                  <a:t>alue function of a policy </a:t>
                </a:r>
                <a14:m>
                  <m:oMath xmlns:m="http://schemas.openxmlformats.org/officeDocument/2006/math">
                    <m:sSup>
                      <m:sSupPr>
                        <m:ctrlPr>
                          <a:rPr lang="en-US" sz="2800" i="1" kern="0">
                            <a:solidFill>
                              <a:schemeClr val="tx1"/>
                            </a:solidFill>
                            <a:latin typeface="Cambria Math" panose="02040503050406030204" pitchFamily="18" charset="0"/>
                          </a:rPr>
                        </m:ctrlPr>
                      </m:sSupPr>
                      <m:e>
                        <m:r>
                          <a:rPr lang="en-US" sz="2800" kern="0">
                            <a:solidFill>
                              <a:schemeClr val="tx1"/>
                            </a:solidFill>
                            <a:latin typeface="Cambria Math" panose="02040503050406030204" pitchFamily="18" charset="0"/>
                          </a:rPr>
                          <m:t>𝑉</m:t>
                        </m:r>
                      </m:e>
                      <m:sup>
                        <m:r>
                          <a:rPr lang="en-US" sz="2800" kern="0">
                            <a:solidFill>
                              <a:schemeClr val="tx1"/>
                            </a:solidFill>
                            <a:latin typeface="Cambria Math" panose="02040503050406030204" pitchFamily="18" charset="0"/>
                          </a:rPr>
                          <m:t>𝜋</m:t>
                        </m:r>
                      </m:sup>
                    </m:sSup>
                    <m:d>
                      <m:dPr>
                        <m:ctrlPr>
                          <a:rPr lang="en-US" sz="2800" i="1" kern="0">
                            <a:solidFill>
                              <a:schemeClr val="tx1"/>
                            </a:solidFill>
                            <a:latin typeface="Cambria Math" panose="02040503050406030204" pitchFamily="18" charset="0"/>
                          </a:rPr>
                        </m:ctrlPr>
                      </m:dPr>
                      <m:e>
                        <m:r>
                          <a:rPr lang="en-US" sz="2800" kern="0">
                            <a:solidFill>
                              <a:schemeClr val="tx1"/>
                            </a:solidFill>
                            <a:latin typeface="Cambria Math" panose="02040503050406030204" pitchFamily="18" charset="0"/>
                          </a:rPr>
                          <m:t>𝑠</m:t>
                        </m:r>
                      </m:e>
                    </m:d>
                  </m:oMath>
                </a14:m>
                <a:r>
                  <a:rPr lang="en-US" sz="2800" kern="0" dirty="0">
                    <a:solidFill>
                      <a:schemeClr val="tx1"/>
                    </a:solidFill>
                    <a:latin typeface="Calibri" pitchFamily="34" charset="0"/>
                  </a:rPr>
                  <a:t>: expected utility starting in s and acting according to </a:t>
                </a:r>
                <a14:m>
                  <m:oMath xmlns:m="http://schemas.openxmlformats.org/officeDocument/2006/math">
                    <m:r>
                      <a:rPr lang="en-US" sz="2800" kern="0">
                        <a:solidFill>
                          <a:schemeClr val="tx1"/>
                        </a:solidFill>
                        <a:latin typeface="Cambria Math" panose="02040503050406030204" pitchFamily="18" charset="0"/>
                      </a:rPr>
                      <m:t>𝜋</m:t>
                    </m:r>
                  </m:oMath>
                </a14:m>
                <a:endParaRPr lang="en-US" sz="2800" kern="0" dirty="0">
                  <a:solidFill>
                    <a:schemeClr val="tx1"/>
                  </a:solidFill>
                  <a:latin typeface="Calibri" pitchFamily="34" charset="0"/>
                </a:endParaRPr>
              </a:p>
              <a:p>
                <a:pPr marL="457200" lvl="0" indent="-457200" fontAlgn="base">
                  <a:lnSpc>
                    <a:spcPct val="80000"/>
                  </a:lnSpc>
                  <a:spcBef>
                    <a:spcPct val="20000"/>
                  </a:spcBef>
                  <a:spcAft>
                    <a:spcPct val="0"/>
                  </a:spcAft>
                  <a:buFont typeface="Arial" panose="020B0604020202020204" pitchFamily="34" charset="0"/>
                  <a:buChar char="•"/>
                  <a:defRPr/>
                </a:pPr>
                <a:r>
                  <a:rPr lang="en-US" sz="2800" kern="0" dirty="0">
                    <a:solidFill>
                      <a:schemeClr val="tx1"/>
                    </a:solidFill>
                    <a:latin typeface="Calibri" pitchFamily="34" charset="0"/>
                  </a:rPr>
                  <a:t>Optimal value function V</a:t>
                </a:r>
                <a:r>
                  <a:rPr lang="en-US" sz="2800" kern="0" dirty="0">
                    <a:solidFill>
                      <a:schemeClr val="tx1"/>
                    </a:solidFill>
                    <a:latin typeface="Calibri" pitchFamily="34" charset="0"/>
                    <a:sym typeface="Symbol" pitchFamily="18" charset="2"/>
                  </a:rPr>
                  <a:t>*:</a:t>
                </a:r>
                <a:r>
                  <a:rPr lang="en-US" sz="2800" kern="0" dirty="0">
                    <a:solidFill>
                      <a:schemeClr val="tx1"/>
                    </a:solidFill>
                    <a:latin typeface="Calibri" pitchFamily="34" charset="0"/>
                  </a:rPr>
                  <a:t> V</a:t>
                </a:r>
                <a:r>
                  <a:rPr lang="en-US" sz="2800" kern="0" dirty="0">
                    <a:solidFill>
                      <a:schemeClr val="tx1"/>
                    </a:solidFill>
                    <a:latin typeface="Calibri" pitchFamily="34" charset="0"/>
                    <a:sym typeface="Symbol" pitchFamily="18" charset="2"/>
                  </a:rPr>
                  <a:t>*</a:t>
                </a:r>
                <a:r>
                  <a:rPr lang="en-US" sz="2800" kern="0" dirty="0">
                    <a:solidFill>
                      <a:schemeClr val="tx1"/>
                    </a:solidFill>
                    <a:latin typeface="Calibri" pitchFamily="34" charset="0"/>
                  </a:rPr>
                  <a:t>(s) </a:t>
                </a:r>
                <a:r>
                  <a:rPr kumimoji="0" lang="en-US" sz="2800" b="0" i="0" u="none" strike="noStrike" kern="0" cap="none" spc="0" normalizeH="0" baseline="0" noProof="0" dirty="0">
                    <a:ln>
                      <a:noFill/>
                    </a:ln>
                    <a:solidFill>
                      <a:schemeClr val="tx1"/>
                    </a:solidFill>
                    <a:effectLst/>
                    <a:uLnTx/>
                    <a:uFillTx/>
                    <a:latin typeface="Calibri" pitchFamily="34" charset="0"/>
                  </a:rPr>
                  <a:t>= </a:t>
                </a:r>
                <a14:m>
                  <m:oMath xmlns:m="http://schemas.openxmlformats.org/officeDocument/2006/math">
                    <m:sSup>
                      <m:sSupPr>
                        <m:ctrlPr>
                          <a:rPr lang="en-US" sz="2800" i="1" kern="0">
                            <a:solidFill>
                              <a:schemeClr val="tx1"/>
                            </a:solidFill>
                            <a:latin typeface="Cambria Math" panose="02040503050406030204" pitchFamily="18" charset="0"/>
                          </a:rPr>
                        </m:ctrlPr>
                      </m:sSupPr>
                      <m:e>
                        <m:r>
                          <a:rPr lang="en-US" sz="2800" kern="0">
                            <a:solidFill>
                              <a:schemeClr val="tx1"/>
                            </a:solidFill>
                            <a:latin typeface="Cambria Math" panose="02040503050406030204" pitchFamily="18" charset="0"/>
                          </a:rPr>
                          <m:t>𝑉</m:t>
                        </m:r>
                      </m:e>
                      <m:sup>
                        <m:sSup>
                          <m:sSupPr>
                            <m:ctrlPr>
                              <a:rPr lang="en-US" sz="2800" b="0" i="1" kern="0" smtClean="0">
                                <a:solidFill>
                                  <a:schemeClr val="tx1"/>
                                </a:solidFill>
                                <a:latin typeface="Cambria Math" panose="02040503050406030204" pitchFamily="18" charset="0"/>
                              </a:rPr>
                            </m:ctrlPr>
                          </m:sSupPr>
                          <m:e>
                            <m:r>
                              <a:rPr lang="en-US" sz="2800" kern="0">
                                <a:solidFill>
                                  <a:schemeClr val="tx1"/>
                                </a:solidFill>
                                <a:latin typeface="Cambria Math" panose="02040503050406030204" pitchFamily="18" charset="0"/>
                              </a:rPr>
                              <m:t>𝜋</m:t>
                            </m:r>
                          </m:e>
                          <m:sup>
                            <m:r>
                              <a:rPr lang="en-US" sz="2800" b="0" i="0" kern="0" smtClean="0">
                                <a:solidFill>
                                  <a:schemeClr val="tx1"/>
                                </a:solidFill>
                                <a:latin typeface="Cambria Math" panose="02040503050406030204" pitchFamily="18" charset="0"/>
                              </a:rPr>
                              <m:t>∗</m:t>
                            </m:r>
                          </m:sup>
                        </m:sSup>
                      </m:sup>
                    </m:sSup>
                    <m:d>
                      <m:dPr>
                        <m:ctrlPr>
                          <a:rPr lang="en-US" sz="2800" i="1" kern="0">
                            <a:solidFill>
                              <a:schemeClr val="tx1"/>
                            </a:solidFill>
                            <a:latin typeface="Cambria Math" panose="02040503050406030204" pitchFamily="18" charset="0"/>
                          </a:rPr>
                        </m:ctrlPr>
                      </m:dPr>
                      <m:e>
                        <m:r>
                          <a:rPr lang="en-US" sz="2800" kern="0">
                            <a:solidFill>
                              <a:schemeClr val="tx1"/>
                            </a:solidFill>
                            <a:latin typeface="Cambria Math" panose="02040503050406030204" pitchFamily="18" charset="0"/>
                          </a:rPr>
                          <m:t>𝑠</m:t>
                        </m:r>
                      </m:e>
                    </m:d>
                  </m:oMath>
                </a14:m>
                <a:endParaRPr kumimoji="0" lang="en-US" sz="2800" b="0" i="0" u="none" strike="noStrike" kern="0" cap="none" spc="0" normalizeH="0" baseline="0" noProof="0" dirty="0">
                  <a:ln>
                    <a:noFill/>
                  </a:ln>
                  <a:effectLst/>
                  <a:uLnTx/>
                  <a:uFillTx/>
                  <a:latin typeface="Calibri" pitchFamily="34" charset="0"/>
                </a:endParaRPr>
              </a:p>
              <a:p>
                <a:pPr marR="0" lvl="0" algn="l" defTabSz="914400" rtl="0" eaLnBrk="1" fontAlgn="base" latinLnBrk="0" hangingPunct="1">
                  <a:lnSpc>
                    <a:spcPct val="80000"/>
                  </a:lnSpc>
                  <a:spcBef>
                    <a:spcPct val="20000"/>
                  </a:spcBef>
                  <a:spcAft>
                    <a:spcPct val="0"/>
                  </a:spcAft>
                  <a:buClr>
                    <a:schemeClr val="accent2"/>
                  </a:buClr>
                  <a:buSzTx/>
                  <a:tabLst/>
                  <a:defRPr/>
                </a:pPr>
                <a:endParaRPr kumimoji="0" lang="en-US" sz="2800" b="0" i="0" u="none" strike="noStrike" kern="0" cap="none" spc="0" normalizeH="0" baseline="0" noProof="0" dirty="0">
                  <a:ln>
                    <a:noFill/>
                  </a:ln>
                  <a:solidFill>
                    <a:schemeClr val="accent2"/>
                  </a:solidFill>
                  <a:effectLst/>
                  <a:uLnTx/>
                  <a:uFillTx/>
                  <a:latin typeface="Calibri" pitchFamily="34" charset="0"/>
                  <a:ea typeface="+mn-ea"/>
                  <a:cs typeface="+mn-cs"/>
                </a:endParaRPr>
              </a:p>
              <a:p>
                <a:pPr fontAlgn="base">
                  <a:lnSpc>
                    <a:spcPct val="80000"/>
                  </a:lnSpc>
                  <a:spcBef>
                    <a:spcPct val="20000"/>
                  </a:spcBef>
                  <a:spcAft>
                    <a:spcPct val="0"/>
                  </a:spcAft>
                  <a:defRPr/>
                </a:pPr>
                <a:r>
                  <a:rPr lang="en-US" sz="2800" kern="0" dirty="0">
                    <a:latin typeface="Calibri" pitchFamily="34" charset="0"/>
                  </a:rPr>
                  <a:t>Q function of a policy </a:t>
                </a:r>
                <a14:m>
                  <m:oMath xmlns:m="http://schemas.openxmlformats.org/officeDocument/2006/math">
                    <m:sSup>
                      <m:sSupPr>
                        <m:ctrlPr>
                          <a:rPr lang="en-US" sz="2800" i="1" kern="0">
                            <a:latin typeface="Cambria Math" panose="02040503050406030204" pitchFamily="18" charset="0"/>
                          </a:rPr>
                        </m:ctrlPr>
                      </m:sSupPr>
                      <m:e>
                        <m:r>
                          <m:rPr>
                            <m:sty m:val="p"/>
                          </m:rPr>
                          <a:rPr lang="en-US" sz="2800" kern="0">
                            <a:latin typeface="Cambria Math" panose="02040503050406030204" pitchFamily="18" charset="0"/>
                          </a:rPr>
                          <m:t>Q</m:t>
                        </m:r>
                      </m:e>
                      <m:sup>
                        <m:r>
                          <a:rPr lang="en-US" sz="2800" kern="0">
                            <a:latin typeface="Cambria Math" panose="02040503050406030204" pitchFamily="18" charset="0"/>
                          </a:rPr>
                          <m:t>𝜋</m:t>
                        </m:r>
                      </m:sup>
                    </m:sSup>
                    <m:d>
                      <m:dPr>
                        <m:ctrlPr>
                          <a:rPr lang="en-US" sz="2800" i="1" kern="0">
                            <a:latin typeface="Cambria Math" panose="02040503050406030204" pitchFamily="18" charset="0"/>
                          </a:rPr>
                        </m:ctrlPr>
                      </m:dPr>
                      <m:e>
                        <m:r>
                          <a:rPr lang="en-US" sz="2800" kern="0">
                            <a:latin typeface="Cambria Math" panose="02040503050406030204" pitchFamily="18" charset="0"/>
                          </a:rPr>
                          <m:t>𝑠</m:t>
                        </m:r>
                      </m:e>
                    </m:d>
                  </m:oMath>
                </a14:m>
                <a:r>
                  <a:rPr lang="en-US" sz="2800" kern="0" dirty="0">
                    <a:latin typeface="Calibri" pitchFamily="34" charset="0"/>
                  </a:rPr>
                  <a:t>: expected utility starting out having taken action a from state s and (thereafter) acting according to </a:t>
                </a:r>
                <a14:m>
                  <m:oMath xmlns:m="http://schemas.openxmlformats.org/officeDocument/2006/math">
                    <m:r>
                      <a:rPr lang="en-US" sz="2800" kern="0">
                        <a:latin typeface="Cambria Math" panose="02040503050406030204" pitchFamily="18" charset="0"/>
                      </a:rPr>
                      <m:t>𝜋</m:t>
                    </m:r>
                  </m:oMath>
                </a14:m>
                <a:endParaRPr lang="en-US" sz="2800" kern="0" dirty="0">
                  <a:latin typeface="Calibri" pitchFamily="34" charset="0"/>
                </a:endParaRPr>
              </a:p>
              <a:p>
                <a:pPr marL="457200" lvl="0" indent="-457200" fontAlgn="base">
                  <a:lnSpc>
                    <a:spcPct val="80000"/>
                  </a:lnSpc>
                  <a:spcBef>
                    <a:spcPct val="20000"/>
                  </a:spcBef>
                  <a:spcAft>
                    <a:spcPct val="0"/>
                  </a:spcAft>
                  <a:buFont typeface="Arial" panose="020B0604020202020204" pitchFamily="34" charset="0"/>
                  <a:buChar char="•"/>
                  <a:defRPr/>
                </a:pPr>
                <a:r>
                  <a:rPr kumimoji="0" lang="en-US" sz="2800" b="0" i="0" u="none" strike="noStrike" kern="0" cap="none" spc="0" normalizeH="0" baseline="0" noProof="0" dirty="0">
                    <a:ln>
                      <a:noFill/>
                    </a:ln>
                    <a:solidFill>
                      <a:srgbClr val="008000"/>
                    </a:solidFill>
                    <a:effectLst/>
                    <a:uLnTx/>
                    <a:uFillTx/>
                    <a:latin typeface="Calibri" pitchFamily="34" charset="0"/>
                    <a:ea typeface="+mn-ea"/>
                    <a:cs typeface="+mn-cs"/>
                  </a:rPr>
                  <a:t>Optimal Q </a:t>
                </a:r>
                <a:r>
                  <a:rPr lang="en-US" sz="2800" kern="0" dirty="0">
                    <a:solidFill>
                      <a:srgbClr val="008000"/>
                    </a:solidFill>
                    <a:latin typeface="Calibri" pitchFamily="34" charset="0"/>
                  </a:rPr>
                  <a:t>function Q</a:t>
                </a:r>
                <a:r>
                  <a:rPr lang="en-US" sz="2800" kern="0" dirty="0">
                    <a:solidFill>
                      <a:srgbClr val="008000"/>
                    </a:solidFill>
                    <a:latin typeface="Calibri" pitchFamily="34" charset="0"/>
                    <a:sym typeface="Symbol" pitchFamily="18" charset="2"/>
                  </a:rPr>
                  <a:t>*</a:t>
                </a:r>
                <a:r>
                  <a:rPr lang="en-US" sz="2800" kern="0" dirty="0">
                    <a:solidFill>
                      <a:srgbClr val="008000"/>
                    </a:solidFill>
                    <a:latin typeface="Calibri" pitchFamily="34" charset="0"/>
                  </a:rPr>
                  <a:t> : Q</a:t>
                </a:r>
                <a:r>
                  <a:rPr lang="en-US" sz="2800" kern="0" dirty="0">
                    <a:solidFill>
                      <a:srgbClr val="008000"/>
                    </a:solidFill>
                    <a:latin typeface="Calibri" pitchFamily="34" charset="0"/>
                    <a:sym typeface="Symbol" pitchFamily="18" charset="2"/>
                  </a:rPr>
                  <a:t>*</a:t>
                </a:r>
                <a:r>
                  <a:rPr lang="en-US" sz="2800" kern="0" dirty="0">
                    <a:solidFill>
                      <a:srgbClr val="008000"/>
                    </a:solidFill>
                    <a:latin typeface="Calibri" pitchFamily="34" charset="0"/>
                  </a:rPr>
                  <a:t>(</a:t>
                </a:r>
                <a:r>
                  <a:rPr lang="en-US" sz="2800" kern="0" dirty="0" err="1">
                    <a:solidFill>
                      <a:srgbClr val="008000"/>
                    </a:solidFill>
                    <a:latin typeface="Calibri" pitchFamily="34" charset="0"/>
                  </a:rPr>
                  <a:t>s,a</a:t>
                </a:r>
                <a:r>
                  <a:rPr lang="en-US" sz="2800" kern="0" dirty="0">
                    <a:solidFill>
                      <a:srgbClr val="008000"/>
                    </a:solidFill>
                    <a:latin typeface="Calibri" pitchFamily="34" charset="0"/>
                  </a:rPr>
                  <a:t>) </a:t>
                </a:r>
                <a:r>
                  <a:rPr kumimoji="0" lang="en-US" sz="2800" b="0" i="0" u="none" strike="noStrike" kern="0" cap="none" spc="0" normalizeH="0" baseline="0" noProof="0" dirty="0">
                    <a:ln>
                      <a:noFill/>
                    </a:ln>
                    <a:effectLst/>
                    <a:uLnTx/>
                    <a:uFillTx/>
                    <a:latin typeface="Calibri" pitchFamily="34" charset="0"/>
                  </a:rPr>
                  <a:t>= </a:t>
                </a:r>
                <a14:m>
                  <m:oMath xmlns:m="http://schemas.openxmlformats.org/officeDocument/2006/math">
                    <m:sSup>
                      <m:sSupPr>
                        <m:ctrlPr>
                          <a:rPr lang="en-US" sz="2800" i="1" kern="0">
                            <a:latin typeface="Cambria Math" panose="02040503050406030204" pitchFamily="18" charset="0"/>
                          </a:rPr>
                        </m:ctrlPr>
                      </m:sSupPr>
                      <m:e>
                        <m:r>
                          <m:rPr>
                            <m:sty m:val="p"/>
                          </m:rPr>
                          <a:rPr lang="en-US" sz="2800" kern="0">
                            <a:latin typeface="Cambria Math" panose="02040503050406030204" pitchFamily="18" charset="0"/>
                          </a:rPr>
                          <m:t>Q</m:t>
                        </m:r>
                      </m:e>
                      <m:sup>
                        <m:sSup>
                          <m:sSupPr>
                            <m:ctrlPr>
                              <a:rPr lang="en-US" sz="2800" b="0" i="1" kern="0" smtClean="0">
                                <a:latin typeface="Cambria Math" panose="02040503050406030204" pitchFamily="18" charset="0"/>
                              </a:rPr>
                            </m:ctrlPr>
                          </m:sSupPr>
                          <m:e>
                            <m:r>
                              <a:rPr lang="en-US" sz="2800" kern="0">
                                <a:latin typeface="Cambria Math" panose="02040503050406030204" pitchFamily="18" charset="0"/>
                              </a:rPr>
                              <m:t>𝜋</m:t>
                            </m:r>
                          </m:e>
                          <m:sup>
                            <m:r>
                              <a:rPr lang="en-US" sz="2800" b="0" i="0" kern="0" smtClean="0">
                                <a:latin typeface="Cambria Math" panose="02040503050406030204" pitchFamily="18" charset="0"/>
                              </a:rPr>
                              <m:t>∗</m:t>
                            </m:r>
                          </m:sup>
                        </m:sSup>
                      </m:sup>
                    </m:sSup>
                    <m:d>
                      <m:dPr>
                        <m:ctrlPr>
                          <a:rPr lang="en-US" sz="2800" i="1" kern="0">
                            <a:latin typeface="Cambria Math" panose="02040503050406030204" pitchFamily="18" charset="0"/>
                          </a:rPr>
                        </m:ctrlPr>
                      </m:dPr>
                      <m:e>
                        <m:r>
                          <a:rPr lang="en-US" sz="2800" kern="0">
                            <a:latin typeface="Cambria Math" panose="02040503050406030204" pitchFamily="18" charset="0"/>
                          </a:rPr>
                          <m:t>𝑠</m:t>
                        </m:r>
                      </m:e>
                    </m:d>
                  </m:oMath>
                </a14:m>
                <a:endParaRPr kumimoji="0" lang="en-US" sz="2800" b="0" i="0" u="none" strike="noStrike" kern="0" cap="none" spc="0" normalizeH="0" baseline="0" noProof="0" dirty="0">
                  <a:ln>
                    <a:noFill/>
                  </a:ln>
                  <a:effectLst/>
                  <a:uLnTx/>
                  <a:uFillTx/>
                  <a:latin typeface="Calibri" pitchFamily="34" charset="0"/>
                </a:endParaRPr>
              </a:p>
            </p:txBody>
          </p:sp>
        </mc:Choice>
        <mc:Fallback xmlns="">
          <p:sp>
            <p:nvSpPr>
              <p:cNvPr id="4" name="Rectangle 3"/>
              <p:cNvSpPr txBox="1">
                <a:spLocks noRot="1" noChangeAspect="1" noMove="1" noResize="1" noEditPoints="1" noAdjustHandles="1" noChangeArrowheads="1" noChangeShapeType="1" noTextEdit="1"/>
              </p:cNvSpPr>
              <p:nvPr/>
            </p:nvSpPr>
            <p:spPr bwMode="auto">
              <a:xfrm>
                <a:off x="425653" y="1116476"/>
                <a:ext cx="7328259" cy="5730442"/>
              </a:xfrm>
              <a:prstGeom prst="rect">
                <a:avLst/>
              </a:prstGeom>
              <a:blipFill>
                <a:blip r:embed="rId3"/>
                <a:stretch>
                  <a:fillRect l="-1730" t="-2434" r="-1384"/>
                </a:stretch>
              </a:blipFill>
              <a:ln w="9525">
                <a:noFill/>
                <a:miter lim="800000"/>
                <a:headEnd/>
                <a:tailEnd/>
              </a:ln>
            </p:spPr>
            <p:txBody>
              <a:bodyPr/>
              <a:lstStyle/>
              <a:p>
                <a:r>
                  <a:rPr lang="en-US">
                    <a:noFill/>
                  </a:rPr>
                  <a:t> </a:t>
                </a:r>
              </a:p>
            </p:txBody>
          </p:sp>
        </mc:Fallback>
      </mc:AlternateContent>
      <p:sp>
        <p:nvSpPr>
          <p:cNvPr id="5" name="AutoShape 4"/>
          <p:cNvSpPr>
            <a:spLocks noChangeArrowheads="1"/>
          </p:cNvSpPr>
          <p:nvPr/>
        </p:nvSpPr>
        <p:spPr bwMode="auto">
          <a:xfrm>
            <a:off x="9297832" y="1983004"/>
            <a:ext cx="350837" cy="276225"/>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000">
              <a:latin typeface="Calibri"/>
              <a:cs typeface="Calibri"/>
            </a:endParaRPr>
          </a:p>
        </p:txBody>
      </p:sp>
      <p:sp>
        <p:nvSpPr>
          <p:cNvPr id="6" name="AutoShape 5"/>
          <p:cNvSpPr>
            <a:spLocks noChangeArrowheads="1"/>
          </p:cNvSpPr>
          <p:nvPr/>
        </p:nvSpPr>
        <p:spPr bwMode="auto">
          <a:xfrm>
            <a:off x="9180357" y="4242017"/>
            <a:ext cx="350837" cy="276225"/>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000">
              <a:latin typeface="Calibri"/>
              <a:cs typeface="Calibri"/>
            </a:endParaRPr>
          </a:p>
        </p:txBody>
      </p:sp>
      <p:sp>
        <p:nvSpPr>
          <p:cNvPr id="7" name="Line 7"/>
          <p:cNvSpPr>
            <a:spLocks noChangeShapeType="1"/>
          </p:cNvSpPr>
          <p:nvPr/>
        </p:nvSpPr>
        <p:spPr bwMode="auto">
          <a:xfrm flipH="1">
            <a:off x="8069107" y="2271929"/>
            <a:ext cx="1403350" cy="806450"/>
          </a:xfrm>
          <a:prstGeom prst="line">
            <a:avLst/>
          </a:prstGeom>
          <a:noFill/>
          <a:ln w="9525">
            <a:solidFill>
              <a:schemeClr val="tx1"/>
            </a:solidFill>
            <a:prstDash val="dash"/>
            <a:round/>
            <a:headEnd/>
            <a:tailEnd type="triangle" w="med" len="med"/>
          </a:ln>
        </p:spPr>
        <p:txBody>
          <a:bodyPr/>
          <a:lstStyle/>
          <a:p>
            <a:endParaRPr lang="en-US" sz="2000">
              <a:latin typeface="Calibri"/>
              <a:cs typeface="Calibri"/>
            </a:endParaRPr>
          </a:p>
        </p:txBody>
      </p:sp>
      <p:sp>
        <p:nvSpPr>
          <p:cNvPr id="8" name="Line 9"/>
          <p:cNvSpPr>
            <a:spLocks noChangeShapeType="1"/>
          </p:cNvSpPr>
          <p:nvPr/>
        </p:nvSpPr>
        <p:spPr bwMode="auto">
          <a:xfrm flipH="1">
            <a:off x="8946994" y="2271929"/>
            <a:ext cx="525463" cy="806450"/>
          </a:xfrm>
          <a:prstGeom prst="line">
            <a:avLst/>
          </a:prstGeom>
          <a:noFill/>
          <a:ln w="28575">
            <a:solidFill>
              <a:schemeClr val="tx1"/>
            </a:solidFill>
            <a:round/>
            <a:headEnd/>
            <a:tailEnd type="triangle" w="med" len="med"/>
          </a:ln>
        </p:spPr>
        <p:txBody>
          <a:bodyPr/>
          <a:lstStyle/>
          <a:p>
            <a:endParaRPr lang="en-US" sz="2000">
              <a:latin typeface="Calibri"/>
              <a:cs typeface="Calibri"/>
            </a:endParaRPr>
          </a:p>
        </p:txBody>
      </p:sp>
      <p:sp>
        <p:nvSpPr>
          <p:cNvPr id="9" name="Line 10"/>
          <p:cNvSpPr>
            <a:spLocks noChangeShapeType="1"/>
          </p:cNvSpPr>
          <p:nvPr/>
        </p:nvSpPr>
        <p:spPr bwMode="auto">
          <a:xfrm>
            <a:off x="9472457" y="2271929"/>
            <a:ext cx="525462" cy="690563"/>
          </a:xfrm>
          <a:prstGeom prst="line">
            <a:avLst/>
          </a:prstGeom>
          <a:noFill/>
          <a:ln w="9525">
            <a:solidFill>
              <a:schemeClr val="tx1"/>
            </a:solidFill>
            <a:prstDash val="dash"/>
            <a:round/>
            <a:headEnd/>
            <a:tailEnd type="triangle" w="med" len="med"/>
          </a:ln>
        </p:spPr>
        <p:txBody>
          <a:bodyPr/>
          <a:lstStyle/>
          <a:p>
            <a:endParaRPr lang="en-US" sz="2000">
              <a:latin typeface="Calibri"/>
              <a:cs typeface="Calibri"/>
            </a:endParaRPr>
          </a:p>
        </p:txBody>
      </p:sp>
      <p:sp>
        <p:nvSpPr>
          <p:cNvPr id="10" name="Oval 11"/>
          <p:cNvSpPr>
            <a:spLocks noChangeArrowheads="1"/>
          </p:cNvSpPr>
          <p:nvPr/>
        </p:nvSpPr>
        <p:spPr bwMode="auto">
          <a:xfrm>
            <a:off x="8829519" y="3078379"/>
            <a:ext cx="292100" cy="287338"/>
          </a:xfrm>
          <a:prstGeom prst="ellipse">
            <a:avLst/>
          </a:prstGeom>
          <a:solidFill>
            <a:srgbClr val="008000"/>
          </a:solidFill>
          <a:ln w="9525">
            <a:solidFill>
              <a:schemeClr val="tx1"/>
            </a:solidFill>
            <a:round/>
            <a:headEnd/>
            <a:tailEnd/>
          </a:ln>
        </p:spPr>
        <p:txBody>
          <a:bodyPr wrap="none" anchor="ctr"/>
          <a:lstStyle/>
          <a:p>
            <a:endParaRPr lang="en-US" sz="2000">
              <a:latin typeface="Calibri"/>
              <a:cs typeface="Calibri"/>
            </a:endParaRPr>
          </a:p>
        </p:txBody>
      </p:sp>
      <p:sp>
        <p:nvSpPr>
          <p:cNvPr id="11" name="Line 13"/>
          <p:cNvSpPr>
            <a:spLocks noChangeShapeType="1"/>
          </p:cNvSpPr>
          <p:nvPr/>
        </p:nvSpPr>
        <p:spPr bwMode="auto">
          <a:xfrm flipH="1">
            <a:off x="8261194" y="3365717"/>
            <a:ext cx="690563" cy="465137"/>
          </a:xfrm>
          <a:prstGeom prst="line">
            <a:avLst/>
          </a:prstGeom>
          <a:noFill/>
          <a:ln w="9525">
            <a:solidFill>
              <a:schemeClr val="tx1"/>
            </a:solidFill>
            <a:prstDash val="dash"/>
            <a:round/>
            <a:headEnd/>
            <a:tailEnd type="triangle" w="med" len="med"/>
          </a:ln>
        </p:spPr>
        <p:txBody>
          <a:bodyPr/>
          <a:lstStyle/>
          <a:p>
            <a:endParaRPr lang="en-US" sz="2000">
              <a:latin typeface="Calibri"/>
              <a:cs typeface="Calibri"/>
            </a:endParaRPr>
          </a:p>
        </p:txBody>
      </p:sp>
      <p:sp>
        <p:nvSpPr>
          <p:cNvPr id="12" name="Line 14"/>
          <p:cNvSpPr>
            <a:spLocks noChangeShapeType="1"/>
          </p:cNvSpPr>
          <p:nvPr/>
        </p:nvSpPr>
        <p:spPr bwMode="auto">
          <a:xfrm>
            <a:off x="8951757" y="3365717"/>
            <a:ext cx="757237" cy="388937"/>
          </a:xfrm>
          <a:prstGeom prst="line">
            <a:avLst/>
          </a:prstGeom>
          <a:noFill/>
          <a:ln w="9525">
            <a:solidFill>
              <a:schemeClr val="tx1"/>
            </a:solidFill>
            <a:prstDash val="dash"/>
            <a:round/>
            <a:headEnd/>
            <a:tailEnd type="triangle" w="med" len="med"/>
          </a:ln>
        </p:spPr>
        <p:txBody>
          <a:bodyPr/>
          <a:lstStyle/>
          <a:p>
            <a:endParaRPr lang="en-US" sz="2000">
              <a:latin typeface="Calibri"/>
              <a:cs typeface="Calibri"/>
            </a:endParaRPr>
          </a:p>
        </p:txBody>
      </p:sp>
      <p:sp>
        <p:nvSpPr>
          <p:cNvPr id="13" name="Line 15"/>
          <p:cNvSpPr>
            <a:spLocks noChangeShapeType="1"/>
          </p:cNvSpPr>
          <p:nvPr/>
        </p:nvSpPr>
        <p:spPr bwMode="auto">
          <a:xfrm flipH="1">
            <a:off x="8510432" y="3365717"/>
            <a:ext cx="441325" cy="863600"/>
          </a:xfrm>
          <a:prstGeom prst="line">
            <a:avLst/>
          </a:prstGeom>
          <a:noFill/>
          <a:ln w="9525">
            <a:solidFill>
              <a:schemeClr val="bg1"/>
            </a:solidFill>
            <a:prstDash val="dash"/>
            <a:round/>
            <a:headEnd/>
            <a:tailEnd type="triangle" w="med" len="med"/>
          </a:ln>
        </p:spPr>
        <p:txBody>
          <a:bodyPr/>
          <a:lstStyle/>
          <a:p>
            <a:endParaRPr lang="en-US" sz="2000">
              <a:latin typeface="Calibri"/>
              <a:cs typeface="Calibri"/>
            </a:endParaRPr>
          </a:p>
        </p:txBody>
      </p:sp>
      <p:sp>
        <p:nvSpPr>
          <p:cNvPr id="14" name="Line 16"/>
          <p:cNvSpPr>
            <a:spLocks noChangeShapeType="1"/>
          </p:cNvSpPr>
          <p:nvPr/>
        </p:nvSpPr>
        <p:spPr bwMode="auto">
          <a:xfrm>
            <a:off x="8951757" y="3365717"/>
            <a:ext cx="423862" cy="863600"/>
          </a:xfrm>
          <a:prstGeom prst="line">
            <a:avLst/>
          </a:prstGeom>
          <a:noFill/>
          <a:ln w="28575">
            <a:solidFill>
              <a:srgbClr val="C00000"/>
            </a:solidFill>
            <a:round/>
            <a:headEnd/>
            <a:tailEnd type="triangle" w="med" len="med"/>
          </a:ln>
        </p:spPr>
        <p:txBody>
          <a:bodyPr/>
          <a:lstStyle/>
          <a:p>
            <a:endParaRPr lang="en-US" sz="2000">
              <a:latin typeface="Calibri"/>
              <a:cs typeface="Calibri"/>
            </a:endParaRPr>
          </a:p>
        </p:txBody>
      </p:sp>
      <p:sp>
        <p:nvSpPr>
          <p:cNvPr id="15" name="Text Box 17"/>
          <p:cNvSpPr txBox="1">
            <a:spLocks noChangeArrowheads="1"/>
          </p:cNvSpPr>
          <p:nvPr/>
        </p:nvSpPr>
        <p:spPr bwMode="auto">
          <a:xfrm>
            <a:off x="9239094" y="2513229"/>
            <a:ext cx="292100" cy="400110"/>
          </a:xfrm>
          <a:prstGeom prst="rect">
            <a:avLst/>
          </a:prstGeom>
          <a:noFill/>
          <a:ln w="9525">
            <a:noFill/>
            <a:miter lim="800000"/>
            <a:headEnd/>
            <a:tailEnd/>
          </a:ln>
        </p:spPr>
        <p:txBody>
          <a:bodyPr>
            <a:spAutoFit/>
          </a:bodyPr>
          <a:lstStyle/>
          <a:p>
            <a:pPr>
              <a:spcBef>
                <a:spcPct val="50000"/>
              </a:spcBef>
            </a:pPr>
            <a:r>
              <a:rPr lang="en-US" sz="2000">
                <a:latin typeface="Calibri"/>
                <a:cs typeface="Calibri"/>
              </a:rPr>
              <a:t>a</a:t>
            </a:r>
          </a:p>
        </p:txBody>
      </p:sp>
      <p:sp>
        <p:nvSpPr>
          <p:cNvPr id="16" name="Text Box 18"/>
          <p:cNvSpPr txBox="1">
            <a:spLocks noChangeArrowheads="1"/>
          </p:cNvSpPr>
          <p:nvPr/>
        </p:nvSpPr>
        <p:spPr bwMode="auto">
          <a:xfrm>
            <a:off x="9648669" y="1983004"/>
            <a:ext cx="292100" cy="400110"/>
          </a:xfrm>
          <a:prstGeom prst="rect">
            <a:avLst/>
          </a:prstGeom>
          <a:noFill/>
          <a:ln w="9525">
            <a:noFill/>
            <a:miter lim="800000"/>
            <a:headEnd/>
            <a:tailEnd/>
          </a:ln>
        </p:spPr>
        <p:txBody>
          <a:bodyPr>
            <a:spAutoFit/>
          </a:bodyPr>
          <a:lstStyle/>
          <a:p>
            <a:pPr>
              <a:spcBef>
                <a:spcPct val="50000"/>
              </a:spcBef>
            </a:pPr>
            <a:r>
              <a:rPr lang="en-US" sz="2000" dirty="0">
                <a:solidFill>
                  <a:srgbClr val="0000FF"/>
                </a:solidFill>
                <a:latin typeface="Calibri"/>
                <a:cs typeface="Calibri"/>
              </a:rPr>
              <a:t>s</a:t>
            </a:r>
          </a:p>
        </p:txBody>
      </p:sp>
      <p:sp>
        <p:nvSpPr>
          <p:cNvPr id="17" name="Text Box 19"/>
          <p:cNvSpPr txBox="1">
            <a:spLocks noChangeArrowheads="1"/>
          </p:cNvSpPr>
          <p:nvPr/>
        </p:nvSpPr>
        <p:spPr bwMode="auto">
          <a:xfrm>
            <a:off x="9556594" y="4229317"/>
            <a:ext cx="381000" cy="400110"/>
          </a:xfrm>
          <a:prstGeom prst="rect">
            <a:avLst/>
          </a:prstGeom>
          <a:noFill/>
          <a:ln w="9525">
            <a:noFill/>
            <a:miter lim="800000"/>
            <a:headEnd/>
            <a:tailEnd/>
          </a:ln>
        </p:spPr>
        <p:txBody>
          <a:bodyPr>
            <a:spAutoFit/>
          </a:bodyPr>
          <a:lstStyle/>
          <a:p>
            <a:pPr algn="r" rtl="1">
              <a:spcBef>
                <a:spcPct val="50000"/>
              </a:spcBef>
            </a:pPr>
            <a:r>
              <a:rPr lang="en-US" sz="2000">
                <a:solidFill>
                  <a:srgbClr val="0000FF"/>
                </a:solidFill>
                <a:latin typeface="Calibri"/>
                <a:cs typeface="Calibri"/>
              </a:rPr>
              <a:t>s’</a:t>
            </a:r>
          </a:p>
        </p:txBody>
      </p:sp>
      <p:sp>
        <p:nvSpPr>
          <p:cNvPr id="18" name="Text Box 20"/>
          <p:cNvSpPr txBox="1">
            <a:spLocks noChangeArrowheads="1"/>
          </p:cNvSpPr>
          <p:nvPr/>
        </p:nvSpPr>
        <p:spPr bwMode="auto">
          <a:xfrm>
            <a:off x="9121619" y="3078379"/>
            <a:ext cx="584200" cy="400110"/>
          </a:xfrm>
          <a:prstGeom prst="rect">
            <a:avLst/>
          </a:prstGeom>
          <a:noFill/>
          <a:ln w="9525">
            <a:noFill/>
            <a:miter lim="800000"/>
            <a:headEnd/>
            <a:tailEnd/>
          </a:ln>
        </p:spPr>
        <p:txBody>
          <a:bodyPr>
            <a:spAutoFit/>
          </a:bodyPr>
          <a:lstStyle/>
          <a:p>
            <a:pPr>
              <a:spcBef>
                <a:spcPct val="50000"/>
              </a:spcBef>
            </a:pPr>
            <a:r>
              <a:rPr lang="en-US" sz="2000" dirty="0">
                <a:solidFill>
                  <a:srgbClr val="008000"/>
                </a:solidFill>
                <a:latin typeface="Calibri"/>
                <a:cs typeface="Calibri"/>
              </a:rPr>
              <a:t>s, a</a:t>
            </a:r>
          </a:p>
        </p:txBody>
      </p:sp>
      <p:sp>
        <p:nvSpPr>
          <p:cNvPr id="19" name="Line 22"/>
          <p:cNvSpPr>
            <a:spLocks noChangeShapeType="1"/>
          </p:cNvSpPr>
          <p:nvPr/>
        </p:nvSpPr>
        <p:spPr bwMode="auto">
          <a:xfrm flipH="1">
            <a:off x="7953219" y="4518242"/>
            <a:ext cx="1401763" cy="403225"/>
          </a:xfrm>
          <a:prstGeom prst="line">
            <a:avLst/>
          </a:prstGeom>
          <a:noFill/>
          <a:ln w="9525">
            <a:solidFill>
              <a:schemeClr val="tx1"/>
            </a:solidFill>
            <a:prstDash val="dash"/>
            <a:round/>
            <a:headEnd/>
            <a:tailEnd type="triangle" w="med" len="med"/>
          </a:ln>
        </p:spPr>
        <p:txBody>
          <a:bodyPr/>
          <a:lstStyle/>
          <a:p>
            <a:endParaRPr lang="en-US" sz="2000">
              <a:latin typeface="Calibri"/>
              <a:cs typeface="Calibri"/>
            </a:endParaRPr>
          </a:p>
        </p:txBody>
      </p:sp>
      <p:sp>
        <p:nvSpPr>
          <p:cNvPr id="20" name="Line 24"/>
          <p:cNvSpPr>
            <a:spLocks noChangeShapeType="1"/>
          </p:cNvSpPr>
          <p:nvPr/>
        </p:nvSpPr>
        <p:spPr bwMode="auto">
          <a:xfrm flipH="1">
            <a:off x="8829519" y="4518242"/>
            <a:ext cx="525463" cy="403225"/>
          </a:xfrm>
          <a:prstGeom prst="line">
            <a:avLst/>
          </a:prstGeom>
          <a:noFill/>
          <a:ln w="28575">
            <a:solidFill>
              <a:schemeClr val="tx1"/>
            </a:solidFill>
            <a:round/>
            <a:headEnd/>
            <a:tailEnd type="triangle" w="med" len="med"/>
          </a:ln>
        </p:spPr>
        <p:txBody>
          <a:bodyPr/>
          <a:lstStyle/>
          <a:p>
            <a:endParaRPr lang="en-US" sz="2000">
              <a:latin typeface="Calibri"/>
              <a:cs typeface="Calibri"/>
            </a:endParaRPr>
          </a:p>
        </p:txBody>
      </p:sp>
      <p:sp>
        <p:nvSpPr>
          <p:cNvPr id="21" name="Line 25"/>
          <p:cNvSpPr>
            <a:spLocks noChangeShapeType="1"/>
          </p:cNvSpPr>
          <p:nvPr/>
        </p:nvSpPr>
        <p:spPr bwMode="auto">
          <a:xfrm>
            <a:off x="9354982" y="4518242"/>
            <a:ext cx="527050" cy="344487"/>
          </a:xfrm>
          <a:prstGeom prst="line">
            <a:avLst/>
          </a:prstGeom>
          <a:noFill/>
          <a:ln w="9525">
            <a:solidFill>
              <a:schemeClr val="tx1"/>
            </a:solidFill>
            <a:prstDash val="dash"/>
            <a:round/>
            <a:headEnd/>
            <a:tailEnd type="triangle" w="med" len="med"/>
          </a:ln>
        </p:spPr>
        <p:txBody>
          <a:bodyPr/>
          <a:lstStyle/>
          <a:p>
            <a:endParaRPr lang="en-US" sz="2000">
              <a:latin typeface="Calibri"/>
              <a:cs typeface="Calibri"/>
            </a:endParaRPr>
          </a:p>
        </p:txBody>
      </p:sp>
      <p:sp>
        <p:nvSpPr>
          <p:cNvPr id="22" name="Text Box 27"/>
          <p:cNvSpPr txBox="1">
            <a:spLocks noChangeArrowheads="1"/>
          </p:cNvSpPr>
          <p:nvPr/>
        </p:nvSpPr>
        <p:spPr bwMode="auto">
          <a:xfrm>
            <a:off x="10195639" y="3813818"/>
            <a:ext cx="1606201" cy="830997"/>
          </a:xfrm>
          <a:prstGeom prst="rect">
            <a:avLst/>
          </a:prstGeom>
          <a:noFill/>
          <a:ln w="9525">
            <a:noFill/>
            <a:miter lim="800000"/>
            <a:headEnd/>
            <a:tailEnd/>
          </a:ln>
        </p:spPr>
        <p:txBody>
          <a:bodyPr wrap="square">
            <a:spAutoFit/>
          </a:bodyPr>
          <a:lstStyle/>
          <a:p>
            <a:pPr>
              <a:spcBef>
                <a:spcPct val="50000"/>
              </a:spcBef>
            </a:pPr>
            <a:r>
              <a:rPr lang="en-US" sz="2400" dirty="0">
                <a:solidFill>
                  <a:srgbClr val="C00000"/>
                </a:solidFill>
                <a:latin typeface="Calibri"/>
                <a:cs typeface="Calibri"/>
              </a:rPr>
              <a:t>(</a:t>
            </a:r>
            <a:r>
              <a:rPr lang="en-US" sz="2400" dirty="0" err="1">
                <a:solidFill>
                  <a:srgbClr val="C00000"/>
                </a:solidFill>
                <a:latin typeface="Calibri"/>
                <a:cs typeface="Calibri"/>
              </a:rPr>
              <a:t>s,a,s</a:t>
            </a:r>
            <a:r>
              <a:rPr lang="en-US" sz="2400" dirty="0">
                <a:solidFill>
                  <a:srgbClr val="C00000"/>
                </a:solidFill>
                <a:latin typeface="Calibri"/>
                <a:cs typeface="Calibri"/>
              </a:rPr>
              <a:t>’) is a </a:t>
            </a:r>
            <a:br>
              <a:rPr lang="en-US" sz="2400" dirty="0">
                <a:solidFill>
                  <a:srgbClr val="C00000"/>
                </a:solidFill>
                <a:latin typeface="Calibri"/>
                <a:cs typeface="Calibri"/>
              </a:rPr>
            </a:br>
            <a:r>
              <a:rPr lang="en-US" sz="2400" i="1" dirty="0">
                <a:solidFill>
                  <a:srgbClr val="C00000"/>
                </a:solidFill>
                <a:latin typeface="Calibri"/>
                <a:cs typeface="Calibri"/>
              </a:rPr>
              <a:t>transition</a:t>
            </a:r>
          </a:p>
        </p:txBody>
      </p:sp>
      <p:sp>
        <p:nvSpPr>
          <p:cNvPr id="23" name="Text Box 28"/>
          <p:cNvSpPr txBox="1">
            <a:spLocks noChangeArrowheads="1"/>
          </p:cNvSpPr>
          <p:nvPr/>
        </p:nvSpPr>
        <p:spPr bwMode="auto">
          <a:xfrm>
            <a:off x="8489794" y="3781642"/>
            <a:ext cx="819150" cy="400110"/>
          </a:xfrm>
          <a:prstGeom prst="rect">
            <a:avLst/>
          </a:prstGeom>
          <a:noFill/>
          <a:ln w="9525">
            <a:noFill/>
            <a:miter lim="800000"/>
            <a:headEnd/>
            <a:tailEnd/>
          </a:ln>
        </p:spPr>
        <p:txBody>
          <a:bodyPr>
            <a:spAutoFit/>
          </a:bodyPr>
          <a:lstStyle/>
          <a:p>
            <a:pPr>
              <a:spcBef>
                <a:spcPct val="50000"/>
              </a:spcBef>
            </a:pPr>
            <a:r>
              <a:rPr lang="en-US" sz="2000">
                <a:latin typeface="Calibri"/>
                <a:cs typeface="Calibri"/>
              </a:rPr>
              <a:t>s,a,s’</a:t>
            </a:r>
          </a:p>
        </p:txBody>
      </p:sp>
      <p:sp>
        <p:nvSpPr>
          <p:cNvPr id="24" name="Text Box 30"/>
          <p:cNvSpPr txBox="1">
            <a:spLocks noChangeArrowheads="1"/>
          </p:cNvSpPr>
          <p:nvPr/>
        </p:nvSpPr>
        <p:spPr bwMode="auto">
          <a:xfrm>
            <a:off x="10288432" y="1849654"/>
            <a:ext cx="1052512" cy="830997"/>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 is a </a:t>
            </a:r>
            <a:r>
              <a:rPr lang="en-US" sz="2400" i="1" dirty="0">
                <a:solidFill>
                  <a:srgbClr val="0000FF"/>
                </a:solidFill>
                <a:latin typeface="Calibri"/>
                <a:cs typeface="Calibri"/>
              </a:rPr>
              <a:t>state</a:t>
            </a:r>
          </a:p>
        </p:txBody>
      </p:sp>
      <p:sp>
        <p:nvSpPr>
          <p:cNvPr id="25" name="Text Box 32"/>
          <p:cNvSpPr txBox="1">
            <a:spLocks noChangeArrowheads="1"/>
          </p:cNvSpPr>
          <p:nvPr/>
        </p:nvSpPr>
        <p:spPr bwMode="auto">
          <a:xfrm>
            <a:off x="10216276" y="2675154"/>
            <a:ext cx="1702846" cy="1200329"/>
          </a:xfrm>
          <a:prstGeom prst="rect">
            <a:avLst/>
          </a:prstGeom>
          <a:noFill/>
          <a:ln w="9525">
            <a:noFill/>
            <a:miter lim="800000"/>
            <a:headEnd/>
            <a:tailEnd/>
          </a:ln>
        </p:spPr>
        <p:txBody>
          <a:bodyPr wrap="square">
            <a:spAutoFit/>
          </a:bodyPr>
          <a:lstStyle/>
          <a:p>
            <a:pPr>
              <a:spcBef>
                <a:spcPct val="50000"/>
              </a:spcBef>
            </a:pPr>
            <a:r>
              <a:rPr lang="en-US" sz="2400" dirty="0">
                <a:solidFill>
                  <a:srgbClr val="008000"/>
                </a:solidFill>
                <a:latin typeface="Calibri"/>
                <a:cs typeface="Calibri"/>
              </a:rPr>
              <a:t>(s, a) is a </a:t>
            </a:r>
            <a:r>
              <a:rPr lang="en-US" sz="2400" i="1" dirty="0">
                <a:solidFill>
                  <a:srgbClr val="008000"/>
                </a:solidFill>
                <a:latin typeface="Calibri"/>
                <a:cs typeface="Calibri"/>
              </a:rPr>
              <a:t>state-action pair</a:t>
            </a:r>
          </a:p>
        </p:txBody>
      </p:sp>
      <mc:AlternateContent xmlns:mc="http://schemas.openxmlformats.org/markup-compatibility/2006" xmlns:a14="http://schemas.microsoft.com/office/drawing/2010/main">
        <mc:Choice Requires="a14">
          <p:sp>
            <p:nvSpPr>
              <p:cNvPr id="3" name="TextBox 2"/>
              <p:cNvSpPr txBox="1"/>
              <p:nvPr/>
            </p:nvSpPr>
            <p:spPr>
              <a:xfrm>
                <a:off x="3498698" y="6243617"/>
                <a:ext cx="4412811" cy="461665"/>
              </a:xfrm>
              <a:prstGeom prst="rect">
                <a:avLst/>
              </a:prstGeom>
              <a:noFill/>
            </p:spPr>
            <p:txBody>
              <a:bodyPr wrap="none" rtlCol="0">
                <a:spAutoFit/>
              </a:bodyPr>
              <a:lstStyle/>
              <a:p>
                <a:r>
                  <a:rPr lang="en-US" sz="2400" dirty="0">
                    <a:solidFill>
                      <a:srgbClr val="C00000"/>
                    </a:solidFill>
                  </a:rPr>
                  <a:t>Solve MDP: Find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𝜋</m:t>
                        </m:r>
                      </m:e>
                      <m:sup>
                        <m:r>
                          <a:rPr lang="en-US" sz="2400" b="0" i="1" smtClean="0">
                            <a:solidFill>
                              <a:srgbClr val="C00000"/>
                            </a:solidFill>
                            <a:latin typeface="Cambria Math" panose="02040503050406030204" pitchFamily="18" charset="0"/>
                          </a:rPr>
                          <m:t>∗</m:t>
                        </m:r>
                      </m:sup>
                    </m:sSup>
                  </m:oMath>
                </a14:m>
                <a:r>
                  <a:rPr lang="en-US" sz="2400" dirty="0">
                    <a:solidFill>
                      <a:srgbClr val="C00000"/>
                    </a:solidFill>
                  </a:rPr>
                  <a:t>,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m:t>
                        </m:r>
                      </m:sup>
                    </m:sSup>
                  </m:oMath>
                </a14:m>
                <a:r>
                  <a:rPr lang="en-US" sz="2400" dirty="0">
                    <a:solidFill>
                      <a:srgbClr val="C00000"/>
                    </a:solidFill>
                  </a:rPr>
                  <a:t> and/or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𝑄</m:t>
                        </m:r>
                      </m:e>
                      <m:sup>
                        <m:r>
                          <a:rPr lang="en-US" sz="2400" b="0" i="1" smtClean="0">
                            <a:solidFill>
                              <a:srgbClr val="C00000"/>
                            </a:solidFill>
                            <a:latin typeface="Cambria Math" panose="02040503050406030204" pitchFamily="18" charset="0"/>
                          </a:rPr>
                          <m:t>∗</m:t>
                        </m:r>
                      </m:sup>
                    </m:sSup>
                  </m:oMath>
                </a14:m>
                <a:endParaRPr lang="en-US" sz="2400" dirty="0">
                  <a:solidFill>
                    <a:srgbClr val="C0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498698" y="6243617"/>
                <a:ext cx="4412811" cy="461665"/>
              </a:xfrm>
              <a:prstGeom prst="rect">
                <a:avLst/>
              </a:prstGeom>
              <a:blipFill>
                <a:blip r:embed="rId4"/>
                <a:stretch>
                  <a:fillRect l="-2006" t="-13889" r="-6017" b="-27778"/>
                </a:stretch>
              </a:blipFill>
            </p:spPr>
            <p:txBody>
              <a:bodyPr/>
              <a:lstStyle/>
              <a:p>
                <a:r>
                  <a:rPr lang="en-US">
                    <a:noFill/>
                  </a:rPr>
                  <a:t> </a:t>
                </a:r>
              </a:p>
            </p:txBody>
          </p:sp>
        </mc:Fallback>
      </mc:AlternateContent>
      <p:sp>
        <p:nvSpPr>
          <p:cNvPr id="26" name="Slide Number Placeholder 25">
            <a:extLst>
              <a:ext uri="{FF2B5EF4-FFF2-40B4-BE49-F238E27FC236}">
                <a16:creationId xmlns:a16="http://schemas.microsoft.com/office/drawing/2014/main" id="{6103E3E4-1A0A-DE4E-BA9D-655CBA3CAFB6}"/>
              </a:ext>
            </a:extLst>
          </p:cNvPr>
          <p:cNvSpPr>
            <a:spLocks noGrp="1"/>
          </p:cNvSpPr>
          <p:nvPr>
            <p:ph type="sldNum" sz="quarter" idx="12"/>
          </p:nvPr>
        </p:nvSpPr>
        <p:spPr/>
        <p:txBody>
          <a:bodyPr/>
          <a:lstStyle/>
          <a:p>
            <a:fld id="{A2EF37A0-74FC-AB4F-AE4C-D9BFC6719E9F}" type="slidenum">
              <a:rPr lang="en-US" smtClean="0"/>
              <a:t>91</a:t>
            </a:fld>
            <a:endParaRPr lang="en-US"/>
          </a:p>
        </p:txBody>
      </p:sp>
    </p:spTree>
    <p:extLst>
      <p:ext uri="{BB962C8B-B14F-4D97-AF65-F5344CB8AC3E}">
        <p14:creationId xmlns:p14="http://schemas.microsoft.com/office/powerpoint/2010/main" val="260975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6378427" y="1708295"/>
            <a:ext cx="4592932" cy="4562475"/>
          </a:xfrm>
          <a:prstGeom prst="rect">
            <a:avLst/>
          </a:prstGeom>
          <a:noFill/>
        </p:spPr>
      </p:pic>
      <p:pic>
        <p:nvPicPr>
          <p:cNvPr id="46082"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067023" y="1708295"/>
            <a:ext cx="4647754" cy="4562475"/>
          </a:xfrm>
          <a:prstGeom prst="rect">
            <a:avLst/>
          </a:prstGeom>
          <a:noFill/>
        </p:spPr>
      </p:pic>
      <p:sp>
        <p:nvSpPr>
          <p:cNvPr id="2" name="Title 1"/>
          <p:cNvSpPr>
            <a:spLocks noGrp="1"/>
          </p:cNvSpPr>
          <p:nvPr>
            <p:ph type="title"/>
          </p:nvPr>
        </p:nvSpPr>
        <p:spPr>
          <a:xfrm>
            <a:off x="609599" y="152718"/>
            <a:ext cx="10159999" cy="1371600"/>
          </a:xfrm>
        </p:spPr>
        <p:txBody>
          <a:bodyPr/>
          <a:lstStyle/>
          <a:p>
            <a:r>
              <a:rPr lang="en-US" dirty="0"/>
              <a:t>Example: Policy Evaluation</a:t>
            </a:r>
          </a:p>
        </p:txBody>
      </p:sp>
      <p:sp>
        <p:nvSpPr>
          <p:cNvPr id="4" name="Content Placeholder 3">
            <a:extLst>
              <a:ext uri="{FF2B5EF4-FFF2-40B4-BE49-F238E27FC236}">
                <a16:creationId xmlns:a16="http://schemas.microsoft.com/office/drawing/2014/main" id="{77256A95-817A-BF43-AF91-E9E4CD7EDDBC}"/>
              </a:ext>
            </a:extLst>
          </p:cNvPr>
          <p:cNvSpPr>
            <a:spLocks noGrp="1"/>
          </p:cNvSpPr>
          <p:nvPr>
            <p:ph idx="1"/>
          </p:nvPr>
        </p:nvSpPr>
        <p:spPr/>
        <p:txBody>
          <a:bodyPr/>
          <a:lstStyle/>
          <a:p>
            <a:endParaRPr lang="en-US"/>
          </a:p>
        </p:txBody>
      </p:sp>
      <p:sp>
        <p:nvSpPr>
          <p:cNvPr id="5" name="TextBox 4"/>
          <p:cNvSpPr txBox="1"/>
          <p:nvPr/>
        </p:nvSpPr>
        <p:spPr>
          <a:xfrm>
            <a:off x="1447800" y="1780030"/>
            <a:ext cx="3810000" cy="523220"/>
          </a:xfrm>
          <a:prstGeom prst="rect">
            <a:avLst/>
          </a:prstGeom>
          <a:noFill/>
        </p:spPr>
        <p:txBody>
          <a:bodyPr wrap="square" rtlCol="0">
            <a:spAutoFit/>
          </a:bodyPr>
          <a:lstStyle/>
          <a:p>
            <a:pPr algn="ctr"/>
            <a:r>
              <a:rPr lang="en-US" sz="2800" dirty="0">
                <a:latin typeface="Calibri"/>
                <a:cs typeface="Calibri"/>
              </a:rPr>
              <a:t>Always Go Right</a:t>
            </a:r>
          </a:p>
        </p:txBody>
      </p:sp>
      <p:sp>
        <p:nvSpPr>
          <p:cNvPr id="6" name="TextBox 5"/>
          <p:cNvSpPr txBox="1"/>
          <p:nvPr/>
        </p:nvSpPr>
        <p:spPr>
          <a:xfrm>
            <a:off x="6910387" y="1780030"/>
            <a:ext cx="3810000" cy="523220"/>
          </a:xfrm>
          <a:prstGeom prst="rect">
            <a:avLst/>
          </a:prstGeom>
          <a:noFill/>
        </p:spPr>
        <p:txBody>
          <a:bodyPr wrap="square" rtlCol="0">
            <a:spAutoFit/>
          </a:bodyPr>
          <a:lstStyle/>
          <a:p>
            <a:pPr algn="ctr"/>
            <a:r>
              <a:rPr lang="en-US" sz="2800" dirty="0">
                <a:latin typeface="Calibri"/>
                <a:cs typeface="Calibri"/>
              </a:rPr>
              <a:t>Always Go Forward</a:t>
            </a:r>
          </a:p>
        </p:txBody>
      </p:sp>
      <p:sp>
        <p:nvSpPr>
          <p:cNvPr id="3" name="Slide Number Placeholder 2">
            <a:extLst>
              <a:ext uri="{FF2B5EF4-FFF2-40B4-BE49-F238E27FC236}">
                <a16:creationId xmlns:a16="http://schemas.microsoft.com/office/drawing/2014/main" id="{6D76F2C8-E696-C94B-97FE-9EE2C29D75FD}"/>
              </a:ext>
            </a:extLst>
          </p:cNvPr>
          <p:cNvSpPr>
            <a:spLocks noGrp="1"/>
          </p:cNvSpPr>
          <p:nvPr>
            <p:ph type="sldNum" sz="quarter" idx="12"/>
          </p:nvPr>
        </p:nvSpPr>
        <p:spPr/>
        <p:txBody>
          <a:bodyPr/>
          <a:lstStyle/>
          <a:p>
            <a:fld id="{A2EF37A0-74FC-AB4F-AE4C-D9BFC6719E9F}" type="slidenum">
              <a:rPr lang="en-US" smtClean="0"/>
              <a:t>92</a:t>
            </a:fld>
            <a:endParaRPr lang="en-US"/>
          </a:p>
        </p:txBody>
      </p:sp>
    </p:spTree>
    <p:extLst>
      <p:ext uri="{BB962C8B-B14F-4D97-AF65-F5344CB8AC3E}">
        <p14:creationId xmlns:p14="http://schemas.microsoft.com/office/powerpoint/2010/main" val="370916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828800" y="2232835"/>
            <a:ext cx="3048000" cy="403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0" name="Rectangle 9"/>
          <p:cNvSpPr/>
          <p:nvPr/>
        </p:nvSpPr>
        <p:spPr>
          <a:xfrm>
            <a:off x="7262750" y="2232835"/>
            <a:ext cx="3048000" cy="403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 name="Title 1"/>
          <p:cNvSpPr>
            <a:spLocks noGrp="1"/>
          </p:cNvSpPr>
          <p:nvPr>
            <p:ph type="title"/>
          </p:nvPr>
        </p:nvSpPr>
        <p:spPr>
          <a:xfrm>
            <a:off x="609600" y="152718"/>
            <a:ext cx="9491330" cy="1371600"/>
          </a:xfrm>
        </p:spPr>
        <p:txBody>
          <a:bodyPr/>
          <a:lstStyle/>
          <a:p>
            <a:r>
              <a:rPr lang="en-US" dirty="0"/>
              <a:t>Example: Policy Evaluation</a:t>
            </a:r>
          </a:p>
        </p:txBody>
      </p:sp>
      <p:sp>
        <p:nvSpPr>
          <p:cNvPr id="5" name="TextBox 4"/>
          <p:cNvSpPr txBox="1"/>
          <p:nvPr/>
        </p:nvSpPr>
        <p:spPr>
          <a:xfrm>
            <a:off x="1447800" y="1694970"/>
            <a:ext cx="3810000" cy="523220"/>
          </a:xfrm>
          <a:prstGeom prst="rect">
            <a:avLst/>
          </a:prstGeom>
          <a:noFill/>
        </p:spPr>
        <p:txBody>
          <a:bodyPr wrap="square" rtlCol="0">
            <a:spAutoFit/>
          </a:bodyPr>
          <a:lstStyle/>
          <a:p>
            <a:pPr algn="ctr"/>
            <a:r>
              <a:rPr lang="en-US" sz="2800" dirty="0">
                <a:latin typeface="Calibri"/>
                <a:cs typeface="Calibri"/>
              </a:rPr>
              <a:t>Always Go Right</a:t>
            </a:r>
          </a:p>
        </p:txBody>
      </p:sp>
      <p:sp>
        <p:nvSpPr>
          <p:cNvPr id="6" name="TextBox 5"/>
          <p:cNvSpPr txBox="1"/>
          <p:nvPr/>
        </p:nvSpPr>
        <p:spPr>
          <a:xfrm>
            <a:off x="6910387" y="1694970"/>
            <a:ext cx="3810000" cy="523220"/>
          </a:xfrm>
          <a:prstGeom prst="rect">
            <a:avLst/>
          </a:prstGeom>
          <a:noFill/>
        </p:spPr>
        <p:txBody>
          <a:bodyPr wrap="square" rtlCol="0">
            <a:spAutoFit/>
          </a:bodyPr>
          <a:lstStyle/>
          <a:p>
            <a:pPr algn="ctr"/>
            <a:r>
              <a:rPr lang="en-US" sz="2800" dirty="0">
                <a:latin typeface="Calibri"/>
                <a:cs typeface="Calibri"/>
              </a:rPr>
              <a:t>Always Go Forward</a:t>
            </a: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262750" y="2232835"/>
            <a:ext cx="3068664" cy="4029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858254" y="2256585"/>
            <a:ext cx="3006671" cy="39675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8D5E200A-1EA1-874B-8430-34E61678C35E}"/>
              </a:ext>
            </a:extLst>
          </p:cNvPr>
          <p:cNvSpPr>
            <a:spLocks noGrp="1"/>
          </p:cNvSpPr>
          <p:nvPr>
            <p:ph type="sldNum" sz="quarter" idx="12"/>
          </p:nvPr>
        </p:nvSpPr>
        <p:spPr/>
        <p:txBody>
          <a:bodyPr/>
          <a:lstStyle/>
          <a:p>
            <a:fld id="{A2EF37A0-74FC-AB4F-AE4C-D9BFC6719E9F}" type="slidenum">
              <a:rPr lang="en-US" smtClean="0"/>
              <a:t>93</a:t>
            </a:fld>
            <a:endParaRPr lang="en-US"/>
          </a:p>
        </p:txBody>
      </p:sp>
    </p:spTree>
    <p:extLst>
      <p:ext uri="{BB962C8B-B14F-4D97-AF65-F5344CB8AC3E}">
        <p14:creationId xmlns:p14="http://schemas.microsoft.com/office/powerpoint/2010/main" val="19608834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Policy Evaluation</a:t>
            </a:r>
          </a:p>
        </p:txBody>
      </p:sp>
      <p:sp>
        <p:nvSpPr>
          <p:cNvPr id="1728515" name="Rectangle 3"/>
          <p:cNvSpPr>
            <a:spLocks noGrp="1" noChangeArrowheads="1"/>
          </p:cNvSpPr>
          <p:nvPr>
            <p:ph idx="1"/>
          </p:nvPr>
        </p:nvSpPr>
        <p:spPr/>
        <p:txBody>
          <a:bodyPr>
            <a:normAutofit lnSpcReduction="10000"/>
          </a:bodyPr>
          <a:lstStyle/>
          <a:p>
            <a:r>
              <a:rPr lang="en-US" dirty="0"/>
              <a:t>How do we calculate the V’s for a fixed policy </a:t>
            </a:r>
            <a:r>
              <a:rPr lang="en-US" dirty="0">
                <a:sym typeface="Symbol" pitchFamily="18" charset="2"/>
              </a:rPr>
              <a:t></a:t>
            </a:r>
            <a:r>
              <a:rPr lang="en-US" dirty="0"/>
              <a:t>?</a:t>
            </a:r>
          </a:p>
          <a:p>
            <a:endParaRPr lang="en-US" dirty="0"/>
          </a:p>
          <a:p>
            <a:r>
              <a:rPr lang="en-US" dirty="0"/>
              <a:t>Idea 1: Turn recursive Bellman equations into updates</a:t>
            </a:r>
          </a:p>
          <a:p>
            <a:r>
              <a:rPr lang="en-US" dirty="0"/>
              <a:t>	(like value iteration)</a:t>
            </a:r>
          </a:p>
          <a:p>
            <a:endParaRPr lang="en-US" dirty="0"/>
          </a:p>
          <a:p>
            <a:endParaRPr lang="en-US" dirty="0"/>
          </a:p>
          <a:p>
            <a:endParaRPr lang="en-US" dirty="0"/>
          </a:p>
          <a:p>
            <a:endParaRPr lang="en-US" dirty="0"/>
          </a:p>
          <a:p>
            <a:endParaRPr lang="en-US" dirty="0"/>
          </a:p>
          <a:p>
            <a:r>
              <a:rPr lang="en-US" dirty="0"/>
              <a:t>O(|S</a:t>
            </a:r>
            <a:r>
              <a:rPr lang="en-US" baseline="30000" dirty="0"/>
              <a:t>2</a:t>
            </a:r>
            <a:r>
              <a:rPr lang="en-US" dirty="0"/>
              <a:t>|) time per iteration</a:t>
            </a:r>
          </a:p>
          <a:p>
            <a:endParaRPr lang="en-US" dirty="0"/>
          </a:p>
          <a:p>
            <a:endParaRPr lang="en-US" dirty="0"/>
          </a:p>
          <a:p>
            <a:endParaRPr lang="en-US" dirty="0"/>
          </a:p>
        </p:txBody>
      </p:sp>
      <p:pic>
        <p:nvPicPr>
          <p:cNvPr id="24" name="Picture 23" descr="txp_fig"/>
          <p:cNvPicPr>
            <a:picLocks noChangeAspect="1"/>
          </p:cNvPicPr>
          <p:nvPr>
            <p:custDataLst>
              <p:tags r:id="rId1"/>
            </p:custDataLst>
          </p:nvPr>
        </p:nvPicPr>
        <p:blipFill>
          <a:blip r:embed="rId4" cstate="print"/>
          <a:stretch>
            <a:fillRect/>
          </a:stretch>
        </p:blipFill>
        <p:spPr bwMode="auto">
          <a:xfrm>
            <a:off x="1300125" y="4415226"/>
            <a:ext cx="7416560" cy="645897"/>
          </a:xfrm>
          <a:prstGeom prst="rect">
            <a:avLst/>
          </a:prstGeom>
          <a:noFill/>
          <a:ln/>
          <a:effectLst/>
        </p:spPr>
      </p:pic>
      <p:pic>
        <p:nvPicPr>
          <p:cNvPr id="7" name="Picture 6" descr="txp_fig"/>
          <p:cNvPicPr>
            <a:picLocks noChangeAspect="1"/>
          </p:cNvPicPr>
          <p:nvPr>
            <p:custDataLst>
              <p:tags r:id="rId2"/>
            </p:custDataLst>
          </p:nvPr>
        </p:nvPicPr>
        <p:blipFill>
          <a:blip r:embed="rId5" cstate="print">
            <a:extLst>
              <a:ext uri="{28A0092B-C50C-407E-A947-70E740481C1C}">
                <a14:useLocalDpi xmlns:a14="http://schemas.microsoft.com/office/drawing/2010/main"/>
              </a:ext>
            </a:extLst>
          </a:blip>
          <a:stretch>
            <a:fillRect/>
          </a:stretch>
        </p:blipFill>
        <p:spPr bwMode="auto">
          <a:xfrm>
            <a:off x="1300125" y="3805626"/>
            <a:ext cx="1502078" cy="330692"/>
          </a:xfrm>
          <a:prstGeom prst="rect">
            <a:avLst/>
          </a:prstGeom>
          <a:noFill/>
          <a:ln/>
          <a:effectLst/>
        </p:spPr>
      </p:pic>
      <p:grpSp>
        <p:nvGrpSpPr>
          <p:cNvPr id="9" name="Group 8"/>
          <p:cNvGrpSpPr>
            <a:grpSpLocks/>
          </p:cNvGrpSpPr>
          <p:nvPr/>
        </p:nvGrpSpPr>
        <p:grpSpPr bwMode="auto">
          <a:xfrm>
            <a:off x="9133489" y="1371600"/>
            <a:ext cx="2601310" cy="2815896"/>
            <a:chOff x="2395" y="1401"/>
            <a:chExt cx="1188" cy="1286"/>
          </a:xfrm>
        </p:grpSpPr>
        <p:sp>
          <p:nvSpPr>
            <p:cNvPr id="10"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800">
                <a:latin typeface="Calibri"/>
                <a:cs typeface="Calibri"/>
              </a:endParaRPr>
            </a:p>
          </p:txBody>
        </p:sp>
        <p:sp>
          <p:nvSpPr>
            <p:cNvPr id="11" name="Line 9"/>
            <p:cNvSpPr>
              <a:spLocks noChangeShapeType="1"/>
            </p:cNvSpPr>
            <p:nvPr/>
          </p:nvSpPr>
          <p:spPr bwMode="auto">
            <a:xfrm flipH="1">
              <a:off x="2916" y="1617"/>
              <a:ext cx="232" cy="361"/>
            </a:xfrm>
            <a:prstGeom prst="line">
              <a:avLst/>
            </a:prstGeom>
            <a:noFill/>
            <a:ln w="28575">
              <a:solidFill>
                <a:srgbClr val="C00000"/>
              </a:solidFill>
              <a:round/>
              <a:headEnd/>
              <a:tailEnd type="triangle" w="med" len="med"/>
            </a:ln>
          </p:spPr>
          <p:txBody>
            <a:bodyPr/>
            <a:lstStyle/>
            <a:p>
              <a:endParaRPr lang="en-US" sz="2800">
                <a:latin typeface="Calibri"/>
                <a:cs typeface="Calibri"/>
              </a:endParaRPr>
            </a:p>
          </p:txBody>
        </p:sp>
        <p:sp>
          <p:nvSpPr>
            <p:cNvPr id="12"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800">
                <a:latin typeface="Calibri"/>
                <a:cs typeface="Calibri"/>
              </a:endParaRPr>
            </a:p>
          </p:txBody>
        </p:sp>
        <p:grpSp>
          <p:nvGrpSpPr>
            <p:cNvPr id="13" name="Group 12"/>
            <p:cNvGrpSpPr>
              <a:grpSpLocks/>
            </p:cNvGrpSpPr>
            <p:nvPr/>
          </p:nvGrpSpPr>
          <p:grpSpPr bwMode="auto">
            <a:xfrm>
              <a:off x="2400" y="2107"/>
              <a:ext cx="1057" cy="386"/>
              <a:chOff x="1536" y="2400"/>
              <a:chExt cx="1584" cy="624"/>
            </a:xfrm>
          </p:grpSpPr>
          <p:sp>
            <p:nvSpPr>
              <p:cNvPr id="20"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800">
                  <a:latin typeface="Calibri"/>
                  <a:cs typeface="Calibri"/>
                </a:endParaRPr>
              </a:p>
            </p:txBody>
          </p:sp>
          <p:sp>
            <p:nvSpPr>
              <p:cNvPr id="21"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800">
                  <a:latin typeface="Calibri"/>
                  <a:cs typeface="Calibri"/>
                </a:endParaRPr>
              </a:p>
            </p:txBody>
          </p:sp>
          <p:sp>
            <p:nvSpPr>
              <p:cNvPr id="22"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800">
                  <a:latin typeface="Calibri"/>
                  <a:cs typeface="Calibri"/>
                </a:endParaRPr>
              </a:p>
            </p:txBody>
          </p:sp>
          <p:sp>
            <p:nvSpPr>
              <p:cNvPr id="23"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800">
                  <a:latin typeface="Calibri"/>
                  <a:cs typeface="Calibri"/>
                </a:endParaRPr>
              </a:p>
            </p:txBody>
          </p:sp>
        </p:grpSp>
        <p:sp>
          <p:nvSpPr>
            <p:cNvPr id="14" name="Text Box 17"/>
            <p:cNvSpPr txBox="1">
              <a:spLocks noChangeArrowheads="1"/>
            </p:cNvSpPr>
            <p:nvPr/>
          </p:nvSpPr>
          <p:spPr bwMode="auto">
            <a:xfrm>
              <a:off x="3096" y="1680"/>
              <a:ext cx="373" cy="239"/>
            </a:xfrm>
            <a:prstGeom prst="rect">
              <a:avLst/>
            </a:prstGeom>
            <a:noFill/>
            <a:ln w="9525">
              <a:noFill/>
              <a:miter lim="800000"/>
              <a:headEnd/>
              <a:tailEnd/>
            </a:ln>
          </p:spPr>
          <p:txBody>
            <a:bodyPr wrap="square">
              <a:spAutoFit/>
            </a:bodyPr>
            <a:lstStyle/>
            <a:p>
              <a:pPr>
                <a:spcBef>
                  <a:spcPct val="50000"/>
                </a:spcBef>
              </a:pPr>
              <a:r>
                <a:rPr lang="en-US" sz="2800" dirty="0">
                  <a:solidFill>
                    <a:srgbClr val="C00000"/>
                  </a:solidFill>
                  <a:latin typeface="Calibri"/>
                  <a:cs typeface="Calibri"/>
                  <a:sym typeface="Symbol" pitchFamily="18" charset="2"/>
                </a:rPr>
                <a:t>(s</a:t>
              </a:r>
              <a:r>
                <a:rPr lang="en-US" sz="2800" dirty="0">
                  <a:solidFill>
                    <a:srgbClr val="C00000"/>
                  </a:solidFill>
                  <a:latin typeface="Calibri"/>
                  <a:cs typeface="Calibri"/>
                </a:rPr>
                <a:t>)</a:t>
              </a:r>
            </a:p>
          </p:txBody>
        </p:sp>
        <p:sp>
          <p:nvSpPr>
            <p:cNvPr id="15" name="Text Box 18"/>
            <p:cNvSpPr txBox="1">
              <a:spLocks noChangeArrowheads="1"/>
            </p:cNvSpPr>
            <p:nvPr/>
          </p:nvSpPr>
          <p:spPr bwMode="auto">
            <a:xfrm>
              <a:off x="3216" y="1401"/>
              <a:ext cx="129" cy="239"/>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s</a:t>
              </a:r>
            </a:p>
          </p:txBody>
        </p:sp>
        <p:sp>
          <p:nvSpPr>
            <p:cNvPr id="16" name="Text Box 19"/>
            <p:cNvSpPr txBox="1">
              <a:spLocks noChangeArrowheads="1"/>
            </p:cNvSpPr>
            <p:nvPr/>
          </p:nvSpPr>
          <p:spPr bwMode="auto">
            <a:xfrm>
              <a:off x="3024" y="1920"/>
              <a:ext cx="559" cy="239"/>
            </a:xfrm>
            <a:prstGeom prst="rect">
              <a:avLst/>
            </a:prstGeom>
            <a:noFill/>
            <a:ln w="9525">
              <a:noFill/>
              <a:miter lim="800000"/>
              <a:headEnd/>
              <a:tailEnd/>
            </a:ln>
          </p:spPr>
          <p:txBody>
            <a:bodyPr>
              <a:spAutoFit/>
            </a:bodyPr>
            <a:lstStyle/>
            <a:p>
              <a:pPr>
                <a:spcBef>
                  <a:spcPct val="50000"/>
                </a:spcBef>
              </a:pPr>
              <a:r>
                <a:rPr lang="en-US" sz="2800" dirty="0">
                  <a:solidFill>
                    <a:srgbClr val="008000"/>
                  </a:solidFill>
                  <a:latin typeface="Calibri"/>
                  <a:cs typeface="Calibri"/>
                </a:rPr>
                <a:t>s, </a:t>
              </a:r>
              <a:r>
                <a:rPr lang="en-US" sz="2800" dirty="0">
                  <a:solidFill>
                    <a:srgbClr val="008000"/>
                  </a:solidFill>
                  <a:latin typeface="Calibri"/>
                  <a:cs typeface="Calibri"/>
                  <a:sym typeface="Symbol" pitchFamily="18" charset="2"/>
                </a:rPr>
                <a:t>(s</a:t>
              </a:r>
              <a:r>
                <a:rPr lang="en-US" sz="2800" dirty="0">
                  <a:solidFill>
                    <a:srgbClr val="008000"/>
                  </a:solidFill>
                  <a:latin typeface="Calibri"/>
                  <a:cs typeface="Calibri"/>
                </a:rPr>
                <a:t>)</a:t>
              </a:r>
            </a:p>
          </p:txBody>
        </p:sp>
        <p:sp>
          <p:nvSpPr>
            <p:cNvPr id="17" name="Text Box 20"/>
            <p:cNvSpPr txBox="1">
              <a:spLocks noChangeArrowheads="1"/>
            </p:cNvSpPr>
            <p:nvPr/>
          </p:nvSpPr>
          <p:spPr bwMode="auto">
            <a:xfrm>
              <a:off x="2395" y="2271"/>
              <a:ext cx="781" cy="239"/>
            </a:xfrm>
            <a:prstGeom prst="rect">
              <a:avLst/>
            </a:prstGeom>
            <a:noFill/>
            <a:ln w="9525">
              <a:noFill/>
              <a:miter lim="800000"/>
              <a:headEnd/>
              <a:tailEnd/>
            </a:ln>
          </p:spPr>
          <p:txBody>
            <a:bodyPr wrap="square">
              <a:spAutoFit/>
            </a:bodyPr>
            <a:lstStyle/>
            <a:p>
              <a:pPr>
                <a:spcBef>
                  <a:spcPct val="50000"/>
                </a:spcBef>
              </a:pPr>
              <a:r>
                <a:rPr lang="en-US" sz="2800" dirty="0">
                  <a:latin typeface="Calibri"/>
                  <a:cs typeface="Calibri"/>
                </a:rPr>
                <a:t>s,</a:t>
              </a:r>
              <a:r>
                <a:rPr lang="en-US" sz="2800" dirty="0">
                  <a:latin typeface="Calibri"/>
                  <a:cs typeface="Calibri"/>
                  <a:sym typeface="Symbol" pitchFamily="18" charset="2"/>
                </a:rPr>
                <a:t> (s</a:t>
              </a:r>
              <a:r>
                <a:rPr lang="en-US" sz="2800" dirty="0">
                  <a:latin typeface="Calibri"/>
                  <a:cs typeface="Calibri"/>
                </a:rPr>
                <a:t>),s</a:t>
              </a:r>
              <a:r>
                <a:rPr lang="ja-JP" altLang="en-US" sz="2800">
                  <a:latin typeface="Calibri"/>
                  <a:cs typeface="Calibri"/>
                </a:rPr>
                <a:t>’</a:t>
              </a:r>
              <a:endParaRPr lang="en-US" sz="2800" dirty="0">
                <a:latin typeface="Calibri"/>
                <a:cs typeface="Calibri"/>
              </a:endParaRPr>
            </a:p>
          </p:txBody>
        </p:sp>
        <p:sp>
          <p:nvSpPr>
            <p:cNvPr id="18"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800">
                <a:latin typeface="Calibri"/>
                <a:cs typeface="Calibri"/>
              </a:endParaRPr>
            </a:p>
          </p:txBody>
        </p:sp>
        <p:sp>
          <p:nvSpPr>
            <p:cNvPr id="19" name="Text Box 22"/>
            <p:cNvSpPr txBox="1">
              <a:spLocks noChangeArrowheads="1"/>
            </p:cNvSpPr>
            <p:nvPr/>
          </p:nvSpPr>
          <p:spPr bwMode="auto">
            <a:xfrm>
              <a:off x="3096" y="2448"/>
              <a:ext cx="331" cy="239"/>
            </a:xfrm>
            <a:prstGeom prst="rect">
              <a:avLst/>
            </a:prstGeom>
            <a:noFill/>
            <a:ln w="9525">
              <a:noFill/>
              <a:miter lim="800000"/>
              <a:headEnd/>
              <a:tailEnd/>
            </a:ln>
          </p:spPr>
          <p:txBody>
            <a:bodyPr wrap="square">
              <a:spAutoFit/>
            </a:bodyPr>
            <a:lstStyle/>
            <a:p>
              <a:pPr algn="r" rtl="1">
                <a:spcBef>
                  <a:spcPct val="50000"/>
                </a:spcBef>
              </a:pPr>
              <a:r>
                <a:rPr lang="en-US" sz="2800" dirty="0">
                  <a:solidFill>
                    <a:srgbClr val="0000FF"/>
                  </a:solidFill>
                  <a:latin typeface="Calibri"/>
                  <a:cs typeface="Calibri"/>
                </a:rPr>
                <a:t>s</a:t>
              </a:r>
              <a:r>
                <a:rPr lang="ja-JP" altLang="en-US" sz="2800">
                  <a:solidFill>
                    <a:srgbClr val="0000FF"/>
                  </a:solidFill>
                  <a:latin typeface="Calibri"/>
                  <a:cs typeface="Calibri"/>
                </a:rPr>
                <a:t>’</a:t>
              </a:r>
              <a:endParaRPr lang="en-US" sz="2800" dirty="0">
                <a:solidFill>
                  <a:srgbClr val="0000FF"/>
                </a:solidFill>
                <a:latin typeface="Calibri"/>
                <a:cs typeface="Calibri"/>
              </a:endParaRPr>
            </a:p>
          </p:txBody>
        </p:sp>
      </p:grpSp>
      <p:sp>
        <p:nvSpPr>
          <p:cNvPr id="2" name="Slide Number Placeholder 1">
            <a:extLst>
              <a:ext uri="{FF2B5EF4-FFF2-40B4-BE49-F238E27FC236}">
                <a16:creationId xmlns:a16="http://schemas.microsoft.com/office/drawing/2014/main" id="{0A486EC7-0F47-C747-94EE-997CB5053EF7}"/>
              </a:ext>
            </a:extLst>
          </p:cNvPr>
          <p:cNvSpPr>
            <a:spLocks noGrp="1"/>
          </p:cNvSpPr>
          <p:nvPr>
            <p:ph type="sldNum" sz="quarter" idx="12"/>
          </p:nvPr>
        </p:nvSpPr>
        <p:spPr/>
        <p:txBody>
          <a:bodyPr/>
          <a:lstStyle/>
          <a:p>
            <a:fld id="{A2EF37A0-74FC-AB4F-AE4C-D9BFC6719E9F}" type="slidenum">
              <a:rPr lang="en-US" smtClean="0"/>
              <a:t>94</a:t>
            </a:fld>
            <a:endParaRPr lang="en-US"/>
          </a:p>
        </p:txBody>
      </p:sp>
    </p:spTree>
    <p:extLst>
      <p:ext uri="{BB962C8B-B14F-4D97-AF65-F5344CB8AC3E}">
        <p14:creationId xmlns:p14="http://schemas.microsoft.com/office/powerpoint/2010/main" val="396748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8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85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285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285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8515"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Evaluation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Idea 2: Bellman Equation w.r.t. a given policy </a:t>
                </a:r>
                <a14:m>
                  <m:oMath xmlns:m="http://schemas.openxmlformats.org/officeDocument/2006/math">
                    <m:r>
                      <a:rPr lang="en-US">
                        <a:latin typeface="Cambria Math" panose="02040503050406030204" pitchFamily="18" charset="0"/>
                      </a:rPr>
                      <m:t>𝜋</m:t>
                    </m:r>
                  </m:oMath>
                </a14:m>
                <a:r>
                  <a:rPr lang="en-US" dirty="0"/>
                  <a:t> defines a linear system</a:t>
                </a:r>
              </a:p>
              <a:p>
                <a:pPr lvl="1"/>
                <a:r>
                  <a:rPr lang="en-US" dirty="0"/>
                  <a:t>Solve with your favorite linear system solver!</a:t>
                </a:r>
              </a:p>
              <a:p>
                <a:pPr lvl="1"/>
                <a:endParaRPr lang="en-US" dirty="0"/>
              </a:p>
              <a:p>
                <a:pPr lvl="1"/>
                <a:endParaRPr lang="en-US" dirty="0"/>
              </a:p>
              <a:p>
                <a:pPr lvl="1"/>
                <a:endParaRPr lang="en-US" dirty="0"/>
              </a:p>
              <a:p>
                <a:pPr indent="-182880"/>
                <a:r>
                  <a:rPr lang="en-US" dirty="0"/>
                  <a:t>|S| variables – each state has a unique value under a policy </a:t>
                </a:r>
                <a14:m>
                  <m:oMath xmlns:m="http://schemas.openxmlformats.org/officeDocument/2006/math">
                    <m:r>
                      <a:rPr lang="en-US">
                        <a:latin typeface="Cambria Math" panose="02040503050406030204" pitchFamily="18" charset="0"/>
                      </a:rPr>
                      <m:t>𝜋</m:t>
                    </m:r>
                  </m:oMath>
                </a14:m>
                <a:r>
                  <a:rPr lang="en-US" dirty="0"/>
                  <a:t> </a:t>
                </a:r>
              </a:p>
              <a:p>
                <a:pPr indent="-182880"/>
                <a:r>
                  <a:rPr lang="en-US" dirty="0"/>
                  <a:t>|S| constraints – one equality per state to compute that state’s value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25" t="-580"/>
                </a:stretch>
              </a:blipFill>
            </p:spPr>
            <p:txBody>
              <a:bodyPr/>
              <a:lstStyle/>
              <a:p>
                <a:r>
                  <a:rPr lang="en-US">
                    <a:noFill/>
                  </a:rPr>
                  <a:t> </a:t>
                </a:r>
              </a:p>
            </p:txBody>
          </p:sp>
        </mc:Fallback>
      </mc:AlternateContent>
      <p:pic>
        <p:nvPicPr>
          <p:cNvPr id="7" name="Picture 6" descr="txp_fig"/>
          <p:cNvPicPr>
            <a:picLocks noChangeAspect="1"/>
          </p:cNvPicPr>
          <p:nvPr>
            <p:custDataLst>
              <p:tags r:id="rId1"/>
            </p:custDataLst>
          </p:nvPr>
        </p:nvPicPr>
        <p:blipFill>
          <a:blip r:embed="rId4" cstate="print"/>
          <a:stretch>
            <a:fillRect/>
          </a:stretch>
        </p:blipFill>
        <p:spPr bwMode="auto">
          <a:xfrm>
            <a:off x="1156068" y="2759640"/>
            <a:ext cx="9196851" cy="840018"/>
          </a:xfrm>
          <a:prstGeom prst="rect">
            <a:avLst/>
          </a:prstGeom>
          <a:noFill/>
          <a:ln/>
          <a:effectLst/>
        </p:spPr>
      </p:pic>
      <p:sp>
        <p:nvSpPr>
          <p:cNvPr id="4" name="Slide Number Placeholder 3">
            <a:extLst>
              <a:ext uri="{FF2B5EF4-FFF2-40B4-BE49-F238E27FC236}">
                <a16:creationId xmlns:a16="http://schemas.microsoft.com/office/drawing/2014/main" id="{E527C765-F5D0-2C4D-A89F-FFCFE8A6B033}"/>
              </a:ext>
            </a:extLst>
          </p:cNvPr>
          <p:cNvSpPr>
            <a:spLocks noGrp="1"/>
          </p:cNvSpPr>
          <p:nvPr>
            <p:ph type="sldNum" sz="quarter" idx="12"/>
          </p:nvPr>
        </p:nvSpPr>
        <p:spPr/>
        <p:txBody>
          <a:bodyPr/>
          <a:lstStyle/>
          <a:p>
            <a:fld id="{A2EF37A0-74FC-AB4F-AE4C-D9BFC6719E9F}" type="slidenum">
              <a:rPr lang="en-US" smtClean="0"/>
              <a:t>95</a:t>
            </a:fld>
            <a:endParaRPr lang="en-US"/>
          </a:p>
        </p:txBody>
      </p:sp>
    </p:spTree>
    <p:extLst>
      <p:ext uri="{BB962C8B-B14F-4D97-AF65-F5344CB8AC3E}">
        <p14:creationId xmlns:p14="http://schemas.microsoft.com/office/powerpoint/2010/main" val="7232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Iteration</a:t>
            </a: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582862" y="1448320"/>
            <a:ext cx="7018338" cy="4599534"/>
          </a:xfrm>
          <a:prstGeom prst="rect">
            <a:avLst/>
          </a:prstGeom>
          <a:noFill/>
        </p:spPr>
      </p:pic>
      <p:sp>
        <p:nvSpPr>
          <p:cNvPr id="3" name="Slide Number Placeholder 2">
            <a:extLst>
              <a:ext uri="{FF2B5EF4-FFF2-40B4-BE49-F238E27FC236}">
                <a16:creationId xmlns:a16="http://schemas.microsoft.com/office/drawing/2014/main" id="{9A77BF55-7525-F64C-84D8-C75C6839301B}"/>
              </a:ext>
            </a:extLst>
          </p:cNvPr>
          <p:cNvSpPr>
            <a:spLocks noGrp="1"/>
          </p:cNvSpPr>
          <p:nvPr>
            <p:ph type="sldNum" sz="quarter" idx="12"/>
          </p:nvPr>
        </p:nvSpPr>
        <p:spPr/>
        <p:txBody>
          <a:bodyPr/>
          <a:lstStyle/>
          <a:p>
            <a:fld id="{A2EF37A0-74FC-AB4F-AE4C-D9BFC6719E9F}" type="slidenum">
              <a:rPr lang="en-US" smtClean="0"/>
              <a:t>96</a:t>
            </a:fld>
            <a:endParaRPr lang="en-US"/>
          </a:p>
        </p:txBody>
      </p:sp>
    </p:spTree>
    <p:extLst>
      <p:ext uri="{BB962C8B-B14F-4D97-AF65-F5344CB8AC3E}">
        <p14:creationId xmlns:p14="http://schemas.microsoft.com/office/powerpoint/2010/main" val="20320128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Value Iteration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Value iteration repeats the Bellman updates:</a:t>
                </a:r>
              </a:p>
              <a:p>
                <a:endParaRPr lang="en-US" dirty="0"/>
              </a:p>
              <a:p>
                <a:endParaRPr lang="en-US" dirty="0"/>
              </a:p>
              <a:p>
                <a:endParaRPr lang="en-US" dirty="0"/>
              </a:p>
              <a:p>
                <a:r>
                  <a:rPr lang="en-US" dirty="0"/>
                  <a:t>Problem 1: It’s slow – O(</a:t>
                </a:r>
                <a14:m>
                  <m:oMath xmlns:m="http://schemas.openxmlformats.org/officeDocument/2006/math">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𝑆</m:t>
                            </m:r>
                          </m:e>
                        </m:d>
                      </m:e>
                      <m:sup>
                        <m:r>
                          <a:rPr lang="en-US" smtClean="0">
                            <a:latin typeface="Cambria Math" panose="02040503050406030204" pitchFamily="18" charset="0"/>
                          </a:rPr>
                          <m:t>2</m:t>
                        </m:r>
                      </m:sup>
                    </m:sSup>
                    <m:r>
                      <a:rPr lang="en-US" smtClean="0">
                        <a:latin typeface="Cambria Math" panose="02040503050406030204" pitchFamily="18" charset="0"/>
                      </a:rPr>
                      <m:t>|</m:t>
                    </m:r>
                    <m:r>
                      <a:rPr lang="en-US" smtClean="0">
                        <a:latin typeface="Cambria Math" panose="02040503050406030204" pitchFamily="18" charset="0"/>
                      </a:rPr>
                      <m:t>𝐴</m:t>
                    </m:r>
                    <m:r>
                      <a:rPr lang="en-US" smtClean="0">
                        <a:latin typeface="Cambria Math" panose="02040503050406030204" pitchFamily="18" charset="0"/>
                      </a:rPr>
                      <m:t>|</m:t>
                    </m:r>
                  </m:oMath>
                </a14:m>
                <a:r>
                  <a:rPr lang="en-US" dirty="0"/>
                  <a:t>) per iteration</a:t>
                </a:r>
              </a:p>
              <a:p>
                <a:endParaRPr lang="en-US" dirty="0"/>
              </a:p>
              <a:p>
                <a:r>
                  <a:rPr lang="en-US" dirty="0"/>
                  <a:t>Problem 2: The “max” at each state rarely changes</a:t>
                </a:r>
              </a:p>
              <a:p>
                <a:endParaRPr lang="en-US" dirty="0"/>
              </a:p>
              <a:p>
                <a:r>
                  <a:rPr lang="en-US" dirty="0"/>
                  <a:t>Problem 3: The policy often converges long before the values</a:t>
                </a: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625" t="-580"/>
                </a:stretch>
              </a:blipFill>
            </p:spPr>
            <p:txBody>
              <a:bodyPr/>
              <a:lstStyle/>
              <a:p>
                <a:r>
                  <a:rPr lang="en-US">
                    <a:noFill/>
                  </a:rPr>
                  <a:t> </a:t>
                </a:r>
              </a:p>
            </p:txBody>
          </p:sp>
        </mc:Fallback>
      </mc:AlternateContent>
      <p:pic>
        <p:nvPicPr>
          <p:cNvPr id="5" name="Picture 4" descr="txp_fig"/>
          <p:cNvPicPr>
            <a:picLocks noChangeAspect="1"/>
          </p:cNvPicPr>
          <p:nvPr>
            <p:custDataLst>
              <p:tags r:id="rId1"/>
            </p:custDataLst>
          </p:nvPr>
        </p:nvPicPr>
        <p:blipFill>
          <a:blip r:embed="rId5" cstate="print">
            <a:extLst>
              <a:ext uri="{28A0092B-C50C-407E-A947-70E740481C1C}">
                <a14:useLocalDpi xmlns:a14="http://schemas.microsoft.com/office/drawing/2010/main"/>
              </a:ext>
            </a:extLst>
          </a:blip>
          <a:stretch>
            <a:fillRect/>
          </a:stretch>
        </p:blipFill>
        <p:spPr bwMode="auto">
          <a:xfrm>
            <a:off x="1067238" y="2272301"/>
            <a:ext cx="6629400" cy="630314"/>
          </a:xfrm>
          <a:prstGeom prst="rect">
            <a:avLst/>
          </a:prstGeom>
          <a:noFill/>
          <a:ln/>
          <a:effectLst/>
        </p:spPr>
      </p:pic>
      <p:grpSp>
        <p:nvGrpSpPr>
          <p:cNvPr id="6" name="Group 5"/>
          <p:cNvGrpSpPr>
            <a:grpSpLocks/>
          </p:cNvGrpSpPr>
          <p:nvPr/>
        </p:nvGrpSpPr>
        <p:grpSpPr bwMode="auto">
          <a:xfrm>
            <a:off x="8534400" y="1447800"/>
            <a:ext cx="3048000" cy="2815896"/>
            <a:chOff x="2400" y="1401"/>
            <a:chExt cx="1392" cy="1286"/>
          </a:xfrm>
        </p:grpSpPr>
        <p:sp>
          <p:nvSpPr>
            <p:cNvPr id="7"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800">
                <a:latin typeface="Calibri"/>
                <a:cs typeface="Calibri"/>
              </a:endParaRPr>
            </a:p>
          </p:txBody>
        </p:sp>
        <p:grpSp>
          <p:nvGrpSpPr>
            <p:cNvPr id="8" name="Group 6"/>
            <p:cNvGrpSpPr>
              <a:grpSpLocks/>
            </p:cNvGrpSpPr>
            <p:nvPr/>
          </p:nvGrpSpPr>
          <p:grpSpPr bwMode="auto">
            <a:xfrm>
              <a:off x="2529" y="1617"/>
              <a:ext cx="1263" cy="361"/>
              <a:chOff x="1584" y="1680"/>
              <a:chExt cx="2352" cy="336"/>
            </a:xfrm>
          </p:grpSpPr>
          <p:sp>
            <p:nvSpPr>
              <p:cNvPr id="21" name="Line 7"/>
              <p:cNvSpPr>
                <a:spLocks noChangeShapeType="1"/>
              </p:cNvSpPr>
              <p:nvPr/>
            </p:nvSpPr>
            <p:spPr bwMode="auto">
              <a:xfrm flipH="1">
                <a:off x="1584" y="1680"/>
                <a:ext cx="1152" cy="336"/>
              </a:xfrm>
              <a:prstGeom prst="line">
                <a:avLst/>
              </a:prstGeom>
              <a:noFill/>
              <a:ln w="28575">
                <a:solidFill>
                  <a:srgbClr val="C00000"/>
                </a:solidFill>
                <a:prstDash val="solid"/>
                <a:round/>
                <a:headEnd/>
                <a:tailEnd type="triangle" w="med" len="med"/>
              </a:ln>
            </p:spPr>
            <p:txBody>
              <a:bodyPr/>
              <a:lstStyle/>
              <a:p>
                <a:endParaRPr lang="en-US" sz="2800">
                  <a:latin typeface="Calibri"/>
                  <a:cs typeface="Calibri"/>
                </a:endParaRPr>
              </a:p>
            </p:txBody>
          </p:sp>
          <p:sp>
            <p:nvSpPr>
              <p:cNvPr id="22" name="Line 8"/>
              <p:cNvSpPr>
                <a:spLocks noChangeShapeType="1"/>
              </p:cNvSpPr>
              <p:nvPr/>
            </p:nvSpPr>
            <p:spPr bwMode="auto">
              <a:xfrm>
                <a:off x="2736" y="1680"/>
                <a:ext cx="1200" cy="336"/>
              </a:xfrm>
              <a:prstGeom prst="line">
                <a:avLst/>
              </a:prstGeom>
              <a:noFill/>
              <a:ln w="28575">
                <a:solidFill>
                  <a:srgbClr val="C00000"/>
                </a:solidFill>
                <a:prstDash val="solid"/>
                <a:round/>
                <a:headEnd/>
                <a:tailEnd type="triangle" w="med" len="med"/>
              </a:ln>
            </p:spPr>
            <p:txBody>
              <a:bodyPr/>
              <a:lstStyle/>
              <a:p>
                <a:endParaRPr lang="en-US" sz="2800">
                  <a:latin typeface="Calibri"/>
                  <a:cs typeface="Calibri"/>
                </a:endParaRPr>
              </a:p>
            </p:txBody>
          </p:sp>
          <p:sp>
            <p:nvSpPr>
              <p:cNvPr id="23" name="Line 9"/>
              <p:cNvSpPr>
                <a:spLocks noChangeShapeType="1"/>
              </p:cNvSpPr>
              <p:nvPr/>
            </p:nvSpPr>
            <p:spPr bwMode="auto">
              <a:xfrm flipH="1">
                <a:off x="2304" y="1680"/>
                <a:ext cx="432" cy="336"/>
              </a:xfrm>
              <a:prstGeom prst="line">
                <a:avLst/>
              </a:prstGeom>
              <a:noFill/>
              <a:ln w="28575">
                <a:solidFill>
                  <a:srgbClr val="C00000"/>
                </a:solidFill>
                <a:prstDash val="solid"/>
                <a:round/>
                <a:headEnd/>
                <a:tailEnd type="triangle" w="med" len="med"/>
              </a:ln>
            </p:spPr>
            <p:txBody>
              <a:bodyPr/>
              <a:lstStyle/>
              <a:p>
                <a:endParaRPr lang="en-US" sz="2800">
                  <a:latin typeface="Calibri"/>
                  <a:cs typeface="Calibri"/>
                </a:endParaRPr>
              </a:p>
            </p:txBody>
          </p:sp>
          <p:sp>
            <p:nvSpPr>
              <p:cNvPr id="24" name="Line 10"/>
              <p:cNvSpPr>
                <a:spLocks noChangeShapeType="1"/>
              </p:cNvSpPr>
              <p:nvPr/>
            </p:nvSpPr>
            <p:spPr bwMode="auto">
              <a:xfrm>
                <a:off x="2736" y="1680"/>
                <a:ext cx="520" cy="336"/>
              </a:xfrm>
              <a:prstGeom prst="line">
                <a:avLst/>
              </a:prstGeom>
              <a:noFill/>
              <a:ln w="28575">
                <a:solidFill>
                  <a:srgbClr val="C00000"/>
                </a:solidFill>
                <a:prstDash val="solid"/>
                <a:round/>
                <a:headEnd/>
                <a:tailEnd type="triangle" w="med" len="med"/>
              </a:ln>
            </p:spPr>
            <p:txBody>
              <a:bodyPr/>
              <a:lstStyle/>
              <a:p>
                <a:endParaRPr lang="en-US" sz="2800">
                  <a:latin typeface="Calibri"/>
                  <a:cs typeface="Calibri"/>
                </a:endParaRPr>
              </a:p>
            </p:txBody>
          </p:sp>
        </p:grpSp>
        <p:sp>
          <p:nvSpPr>
            <p:cNvPr id="9"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800">
                <a:latin typeface="Calibri"/>
                <a:cs typeface="Calibri"/>
              </a:endParaRPr>
            </a:p>
          </p:txBody>
        </p:sp>
        <p:grpSp>
          <p:nvGrpSpPr>
            <p:cNvPr id="10" name="Group 12"/>
            <p:cNvGrpSpPr>
              <a:grpSpLocks/>
            </p:cNvGrpSpPr>
            <p:nvPr/>
          </p:nvGrpSpPr>
          <p:grpSpPr bwMode="auto">
            <a:xfrm>
              <a:off x="2400" y="2107"/>
              <a:ext cx="1057" cy="386"/>
              <a:chOff x="1536" y="2400"/>
              <a:chExt cx="1584" cy="624"/>
            </a:xfrm>
          </p:grpSpPr>
          <p:sp>
            <p:nvSpPr>
              <p:cNvPr id="17"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800">
                  <a:latin typeface="Calibri"/>
                  <a:cs typeface="Calibri"/>
                </a:endParaRPr>
              </a:p>
            </p:txBody>
          </p:sp>
          <p:sp>
            <p:nvSpPr>
              <p:cNvPr id="18"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800">
                  <a:latin typeface="Calibri"/>
                  <a:cs typeface="Calibri"/>
                </a:endParaRPr>
              </a:p>
            </p:txBody>
          </p:sp>
          <p:sp>
            <p:nvSpPr>
              <p:cNvPr id="19"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800">
                  <a:latin typeface="Calibri"/>
                  <a:cs typeface="Calibri"/>
                </a:endParaRPr>
              </a:p>
            </p:txBody>
          </p:sp>
          <p:sp>
            <p:nvSpPr>
              <p:cNvPr id="20"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800">
                  <a:latin typeface="Calibri"/>
                  <a:cs typeface="Calibri"/>
                </a:endParaRPr>
              </a:p>
            </p:txBody>
          </p:sp>
        </p:grpSp>
        <p:sp>
          <p:nvSpPr>
            <p:cNvPr id="11" name="Text Box 17"/>
            <p:cNvSpPr txBox="1">
              <a:spLocks noChangeArrowheads="1"/>
            </p:cNvSpPr>
            <p:nvPr/>
          </p:nvSpPr>
          <p:spPr bwMode="auto">
            <a:xfrm>
              <a:off x="3061" y="1680"/>
              <a:ext cx="129" cy="239"/>
            </a:xfrm>
            <a:prstGeom prst="rect">
              <a:avLst/>
            </a:prstGeom>
            <a:noFill/>
            <a:ln w="9525">
              <a:noFill/>
              <a:miter lim="800000"/>
              <a:headEnd/>
              <a:tailEnd/>
            </a:ln>
          </p:spPr>
          <p:txBody>
            <a:bodyPr>
              <a:spAutoFit/>
            </a:bodyPr>
            <a:lstStyle/>
            <a:p>
              <a:pPr>
                <a:spcBef>
                  <a:spcPct val="50000"/>
                </a:spcBef>
              </a:pPr>
              <a:r>
                <a:rPr lang="en-US" sz="2800" dirty="0">
                  <a:solidFill>
                    <a:srgbClr val="C00000"/>
                  </a:solidFill>
                  <a:latin typeface="Calibri"/>
                  <a:cs typeface="Calibri"/>
                </a:rPr>
                <a:t>a</a:t>
              </a:r>
            </a:p>
          </p:txBody>
        </p:sp>
        <p:sp>
          <p:nvSpPr>
            <p:cNvPr id="12" name="Text Box 18"/>
            <p:cNvSpPr txBox="1">
              <a:spLocks noChangeArrowheads="1"/>
            </p:cNvSpPr>
            <p:nvPr/>
          </p:nvSpPr>
          <p:spPr bwMode="auto">
            <a:xfrm>
              <a:off x="3216" y="1401"/>
              <a:ext cx="129" cy="239"/>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s</a:t>
              </a:r>
            </a:p>
          </p:txBody>
        </p:sp>
        <p:sp>
          <p:nvSpPr>
            <p:cNvPr id="13" name="Text Box 19"/>
            <p:cNvSpPr txBox="1">
              <a:spLocks noChangeArrowheads="1"/>
            </p:cNvSpPr>
            <p:nvPr/>
          </p:nvSpPr>
          <p:spPr bwMode="auto">
            <a:xfrm>
              <a:off x="3024" y="1920"/>
              <a:ext cx="559" cy="239"/>
            </a:xfrm>
            <a:prstGeom prst="rect">
              <a:avLst/>
            </a:prstGeom>
            <a:noFill/>
            <a:ln w="9525">
              <a:noFill/>
              <a:miter lim="800000"/>
              <a:headEnd/>
              <a:tailEnd/>
            </a:ln>
          </p:spPr>
          <p:txBody>
            <a:bodyPr>
              <a:spAutoFit/>
            </a:bodyPr>
            <a:lstStyle/>
            <a:p>
              <a:pPr>
                <a:spcBef>
                  <a:spcPct val="50000"/>
                </a:spcBef>
              </a:pPr>
              <a:r>
                <a:rPr lang="en-US" sz="2800" dirty="0">
                  <a:solidFill>
                    <a:srgbClr val="008000"/>
                  </a:solidFill>
                  <a:latin typeface="Calibri"/>
                  <a:cs typeface="Calibri"/>
                </a:rPr>
                <a:t>s, a</a:t>
              </a:r>
            </a:p>
          </p:txBody>
        </p:sp>
        <p:sp>
          <p:nvSpPr>
            <p:cNvPr id="14" name="Text Box 20"/>
            <p:cNvSpPr txBox="1">
              <a:spLocks noChangeArrowheads="1"/>
            </p:cNvSpPr>
            <p:nvPr/>
          </p:nvSpPr>
          <p:spPr bwMode="auto">
            <a:xfrm>
              <a:off x="2609" y="2261"/>
              <a:ext cx="504" cy="239"/>
            </a:xfrm>
            <a:prstGeom prst="rect">
              <a:avLst/>
            </a:prstGeom>
            <a:noFill/>
            <a:ln w="9525">
              <a:noFill/>
              <a:miter lim="800000"/>
              <a:headEnd/>
              <a:tailEnd/>
            </a:ln>
          </p:spPr>
          <p:txBody>
            <a:bodyPr>
              <a:spAutoFit/>
            </a:bodyPr>
            <a:lstStyle/>
            <a:p>
              <a:pPr>
                <a:spcBef>
                  <a:spcPct val="50000"/>
                </a:spcBef>
              </a:pPr>
              <a:r>
                <a:rPr lang="en-US" sz="2800" dirty="0" err="1">
                  <a:latin typeface="Calibri"/>
                  <a:cs typeface="Calibri"/>
                </a:rPr>
                <a:t>s,a,s</a:t>
              </a:r>
              <a:r>
                <a:rPr lang="ja-JP" altLang="en-US" sz="2800">
                  <a:latin typeface="Calibri"/>
                  <a:cs typeface="Calibri"/>
                </a:rPr>
                <a:t>’</a:t>
              </a:r>
              <a:endParaRPr lang="en-US" sz="2800" dirty="0">
                <a:latin typeface="Calibri"/>
                <a:cs typeface="Calibri"/>
              </a:endParaRPr>
            </a:p>
          </p:txBody>
        </p:sp>
        <p:sp>
          <p:nvSpPr>
            <p:cNvPr id="15"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800">
                <a:latin typeface="Calibri"/>
                <a:cs typeface="Calibri"/>
              </a:endParaRPr>
            </a:p>
          </p:txBody>
        </p:sp>
        <p:sp>
          <p:nvSpPr>
            <p:cNvPr id="16" name="Text Box 22"/>
            <p:cNvSpPr txBox="1">
              <a:spLocks noChangeArrowheads="1"/>
            </p:cNvSpPr>
            <p:nvPr/>
          </p:nvSpPr>
          <p:spPr bwMode="auto">
            <a:xfrm>
              <a:off x="3096" y="2448"/>
              <a:ext cx="331" cy="239"/>
            </a:xfrm>
            <a:prstGeom prst="rect">
              <a:avLst/>
            </a:prstGeom>
            <a:noFill/>
            <a:ln w="9525">
              <a:noFill/>
              <a:miter lim="800000"/>
              <a:headEnd/>
              <a:tailEnd/>
            </a:ln>
          </p:spPr>
          <p:txBody>
            <a:bodyPr wrap="square">
              <a:spAutoFit/>
            </a:bodyPr>
            <a:lstStyle/>
            <a:p>
              <a:pPr algn="r" rtl="1">
                <a:spcBef>
                  <a:spcPct val="50000"/>
                </a:spcBef>
              </a:pPr>
              <a:r>
                <a:rPr lang="en-US" sz="2800" dirty="0">
                  <a:solidFill>
                    <a:srgbClr val="0000FF"/>
                  </a:solidFill>
                  <a:latin typeface="Calibri"/>
                  <a:cs typeface="Calibri"/>
                </a:rPr>
                <a:t>s</a:t>
              </a:r>
              <a:r>
                <a:rPr lang="ja-JP" altLang="en-US" sz="2800">
                  <a:solidFill>
                    <a:srgbClr val="0000FF"/>
                  </a:solidFill>
                  <a:latin typeface="Calibri"/>
                  <a:cs typeface="Calibri"/>
                </a:rPr>
                <a:t>’</a:t>
              </a:r>
              <a:endParaRPr lang="en-US" sz="2800" dirty="0">
                <a:solidFill>
                  <a:srgbClr val="0000FF"/>
                </a:solidFill>
                <a:latin typeface="Calibri"/>
                <a:cs typeface="Calibri"/>
              </a:endParaRPr>
            </a:p>
          </p:txBody>
        </p:sp>
      </p:grpSp>
      <p:sp>
        <p:nvSpPr>
          <p:cNvPr id="4" name="Slide Number Placeholder 3">
            <a:extLst>
              <a:ext uri="{FF2B5EF4-FFF2-40B4-BE49-F238E27FC236}">
                <a16:creationId xmlns:a16="http://schemas.microsoft.com/office/drawing/2014/main" id="{1E8E8B69-21D2-ED49-9924-CF2AF47778E5}"/>
              </a:ext>
            </a:extLst>
          </p:cNvPr>
          <p:cNvSpPr>
            <a:spLocks noGrp="1"/>
          </p:cNvSpPr>
          <p:nvPr>
            <p:ph type="sldNum" sz="quarter" idx="12"/>
          </p:nvPr>
        </p:nvSpPr>
        <p:spPr/>
        <p:txBody>
          <a:bodyPr/>
          <a:lstStyle/>
          <a:p>
            <a:fld id="{A2EF37A0-74FC-AB4F-AE4C-D9BFC6719E9F}" type="slidenum">
              <a:rPr lang="en-US" smtClean="0"/>
              <a:t>97</a:t>
            </a:fld>
            <a:endParaRPr lang="en-US"/>
          </a:p>
        </p:txBody>
      </p:sp>
    </p:spTree>
    <p:extLst>
      <p:ext uri="{BB962C8B-B14F-4D97-AF65-F5344CB8AC3E}">
        <p14:creationId xmlns:p14="http://schemas.microsoft.com/office/powerpoint/2010/main" val="40648447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k=0</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7.4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2791" y="1143000"/>
            <a:ext cx="6206418" cy="5715000"/>
          </a:xfrm>
          <a:prstGeom prst="rect">
            <a:avLst/>
          </a:prstGeom>
        </p:spPr>
      </p:pic>
      <p:sp>
        <p:nvSpPr>
          <p:cNvPr id="4" name="TextBox 3">
            <a:extLst>
              <a:ext uri="{FF2B5EF4-FFF2-40B4-BE49-F238E27FC236}">
                <a16:creationId xmlns:a16="http://schemas.microsoft.com/office/drawing/2014/main" id="{3005FE39-60AD-C843-BB12-701D8AD00A93}"/>
              </a:ext>
            </a:extLst>
          </p:cNvPr>
          <p:cNvSpPr txBox="1"/>
          <p:nvPr/>
        </p:nvSpPr>
        <p:spPr>
          <a:xfrm>
            <a:off x="2445488" y="152718"/>
            <a:ext cx="7460513" cy="830997"/>
          </a:xfrm>
          <a:prstGeom prst="rect">
            <a:avLst/>
          </a:prstGeom>
          <a:noFill/>
        </p:spPr>
        <p:txBody>
          <a:bodyPr wrap="square" rtlCol="0">
            <a:spAutoFit/>
          </a:bodyPr>
          <a:lstStyle/>
          <a:p>
            <a:r>
              <a:rPr lang="en-US" sz="2400" b="1" dirty="0"/>
              <a:t>Compare: values of states versus policy (i.e., “arrows in the boxes”) over many iterations</a:t>
            </a:r>
          </a:p>
        </p:txBody>
      </p:sp>
      <p:sp>
        <p:nvSpPr>
          <p:cNvPr id="6" name="Slide Number Placeholder 5">
            <a:extLst>
              <a:ext uri="{FF2B5EF4-FFF2-40B4-BE49-F238E27FC236}">
                <a16:creationId xmlns:a16="http://schemas.microsoft.com/office/drawing/2014/main" id="{259E0EF4-016F-A445-8892-FB999743155D}"/>
              </a:ext>
            </a:extLst>
          </p:cNvPr>
          <p:cNvSpPr>
            <a:spLocks noGrp="1"/>
          </p:cNvSpPr>
          <p:nvPr>
            <p:ph type="sldNum" sz="quarter" idx="12"/>
          </p:nvPr>
        </p:nvSpPr>
        <p:spPr/>
        <p:txBody>
          <a:bodyPr/>
          <a:lstStyle/>
          <a:p>
            <a:fld id="{A2EF37A0-74FC-AB4F-AE4C-D9BFC6719E9F}" type="slidenum">
              <a:rPr lang="en-US" smtClean="0"/>
              <a:t>98</a:t>
            </a:fld>
            <a:endParaRPr lang="en-US"/>
          </a:p>
        </p:txBody>
      </p:sp>
    </p:spTree>
    <p:extLst>
      <p:ext uri="{BB962C8B-B14F-4D97-AF65-F5344CB8AC3E}">
        <p14:creationId xmlns:p14="http://schemas.microsoft.com/office/powerpoint/2010/main" val="17125078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7.5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7545" y="1143000"/>
            <a:ext cx="6176910" cy="5715000"/>
          </a:xfrm>
          <a:prstGeom prst="rect">
            <a:avLst/>
          </a:prstGeom>
        </p:spPr>
      </p:pic>
      <p:sp>
        <p:nvSpPr>
          <p:cNvPr id="4" name="Slide Number Placeholder 3">
            <a:extLst>
              <a:ext uri="{FF2B5EF4-FFF2-40B4-BE49-F238E27FC236}">
                <a16:creationId xmlns:a16="http://schemas.microsoft.com/office/drawing/2014/main" id="{FA2E3016-82C8-1145-A673-7951C6A229B0}"/>
              </a:ext>
            </a:extLst>
          </p:cNvPr>
          <p:cNvSpPr>
            <a:spLocks noGrp="1"/>
          </p:cNvSpPr>
          <p:nvPr>
            <p:ph type="sldNum" sz="quarter" idx="12"/>
          </p:nvPr>
        </p:nvSpPr>
        <p:spPr/>
        <p:txBody>
          <a:bodyPr/>
          <a:lstStyle/>
          <a:p>
            <a:fld id="{A2EF37A0-74FC-AB4F-AE4C-D9BFC6719E9F}" type="slidenum">
              <a:rPr lang="en-US" smtClean="0"/>
              <a:t>99</a:t>
            </a:fld>
            <a:endParaRPr lang="en-US"/>
          </a:p>
        </p:txBody>
      </p:sp>
    </p:spTree>
    <p:extLst>
      <p:ext uri="{BB962C8B-B14F-4D97-AF65-F5344CB8AC3E}">
        <p14:creationId xmlns:p14="http://schemas.microsoft.com/office/powerpoint/2010/main" val="29494308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25$&#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30"/>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13$&#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07"/>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23$&#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33"/>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color[rgb]{0,0,1}&#10;$0$&#10;\end{document}&#10;"/>
  <p:tag name="FILENAME" val="TP_tmp"/>
  <p:tag name="FORMAT" val="png256"/>
  <p:tag name="RES" val="300"/>
  <p:tag name="BLEND" val="0"/>
  <p:tag name="TRANSPARENT" val="0"/>
  <p:tag name="TBUG" val="0"/>
  <p:tag name="ALLOWFS" val="0"/>
  <p:tag name="ORIGWIDTH" val="5"/>
  <p:tag name="PICTUREFILESIZE" val="986"/>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25$&#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30"/>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25$&#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30"/>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15$&#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04"/>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13$&#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07"/>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23$&#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33"/>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color[rgb]{0,0,1}&#10;$0$&#10;\end{document}&#10;"/>
  <p:tag name="FILENAME" val="TP_tmp"/>
  <p:tag name="FORMAT" val="png256"/>
  <p:tag name="RES" val="300"/>
  <p:tag name="BLEND" val="0"/>
  <p:tag name="TRANSPARENT" val="0"/>
  <p:tag name="TBUG" val="0"/>
  <p:tag name="ALLOWFS" val="0"/>
  <p:tag name="ORIGWIDTH" val="5"/>
  <p:tag name="PICTUREFILESIZE" val="986"/>
</p:tagLst>
</file>

<file path=ppt/tags/tag19.xml><?xml version="1.0" encoding="utf-8"?>
<p:tagLst xmlns:a="http://schemas.openxmlformats.org/drawingml/2006/main" xmlns:r="http://schemas.openxmlformats.org/officeDocument/2006/relationships" xmlns:p="http://schemas.openxmlformats.org/presentationml/2006/main">
  <p:tag name="TEXPOINT" val="template"/>
  <p:tag name="SOURCE" val="TPT1  equation =  template TPT1  env TPENV1  fore 0  back 16777215  eqnno 1"/>
  <p:tag name="FILENAME" val="TP_tmp"/>
  <p:tag name="ORIGWIDTH" val="7"/>
  <p:tag name="PICTUREFILESIZE" val="164"/>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25$&#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30"/>
</p:tagLst>
</file>

<file path=ppt/tags/tag20.xml><?xml version="1.0" encoding="utf-8"?>
<p:tagLst xmlns:a="http://schemas.openxmlformats.org/drawingml/2006/main" xmlns:r="http://schemas.openxmlformats.org/officeDocument/2006/relationships" xmlns:p="http://schemas.openxmlformats.org/presentationml/2006/main">
  <p:tag name="TEXPOINT" val="template"/>
  <p:tag name="SOURCE" val="TPT1  equation P(S_{t+1} = s' | S_t = s_t, A_t = a_t, S_{t-1}=s_{t-1},A_{t-1}, \ldots S_0 = s_0)  template TPT1  env TPENV1  fore 0  back 16777215  eqnno 1"/>
  <p:tag name="FILENAME" val="TP_tmp"/>
  <p:tag name="ORIGWIDTH" val="259"/>
  <p:tag name="PICTUREFILESIZE" val="8247"/>
</p:tagLst>
</file>

<file path=ppt/tags/tag21.xml><?xml version="1.0" encoding="utf-8"?>
<p:tagLst xmlns:a="http://schemas.openxmlformats.org/drawingml/2006/main" xmlns:r="http://schemas.openxmlformats.org/officeDocument/2006/relationships" xmlns:p="http://schemas.openxmlformats.org/presentationml/2006/main">
  <p:tag name="TEXPOINT" val="template"/>
  <p:tag name="SOURCE" val="TPT1  equation P(S_{t+1} = s' | S_t = s_t, A_t = a_t)  template TPT1  env TPENV1  fore 0  back 16777215  eqnno 1"/>
  <p:tag name="FILENAME" val="TP_tmp"/>
  <p:tag name="ORIGWIDTH" val="126"/>
  <p:tag name="PICTUREFILESIZE" val="4726"/>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1}&#10;\]&#10;\end{document}&#10;"/>
  <p:tag name="FILENAME" val="txp_fig"/>
  <p:tag name="FORMAT" val="png16m"/>
  <p:tag name="RES" val="1200"/>
  <p:tag name="BLEND" val="0"/>
  <p:tag name="TRANSPARENT" val="0"/>
  <p:tag name="TBUG" val="0"/>
  <p:tag name="ALLOWFS" val="0"/>
  <p:tag name="ORIGWIDTH" val="9"/>
  <p:tag name="PICTUREFILESIZE" val="984"/>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gamma}&#10;\]&#10;\end{document}&#10;"/>
  <p:tag name="FILENAME" val="txp_fig"/>
  <p:tag name="FORMAT" val="png16m"/>
  <p:tag name="RES" val="1200"/>
  <p:tag name="BLEND" val="0"/>
  <p:tag name="TRANSPARENT" val="0"/>
  <p:tag name="TBUG" val="0"/>
  <p:tag name="ALLOWFS" val="0"/>
  <p:tag name="ORIGWIDTH" val="12"/>
  <p:tag name="PICTUREFILESIZE" val="1703"/>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gamma^2}&#10;\]&#10;\end{document}&#10;"/>
  <p:tag name="FILENAME" val="txp_fig"/>
  <p:tag name="FORMAT" val="png16m"/>
  <p:tag name="RES" val="1200"/>
  <p:tag name="BLEND" val="0"/>
  <p:tag name="TRANSPARENT" val="0"/>
  <p:tag name="TBUG" val="0"/>
  <p:tag name="ALLOWFS" val="0"/>
  <p:tag name="ORIGWIDTH" val="22"/>
  <p:tag name="PICTUREFILESIZE" val="3201"/>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1}&#10;\]&#10;\end{document}&#10;"/>
  <p:tag name="FILENAME" val="txp_fig"/>
  <p:tag name="FORMAT" val="png16m"/>
  <p:tag name="RES" val="1200"/>
  <p:tag name="BLEND" val="0"/>
  <p:tag name="TRANSPARENT" val="0"/>
  <p:tag name="TBUG" val="0"/>
  <p:tag name="ALLOWFS" val="0"/>
  <p:tag name="ORIGWIDTH" val="9"/>
  <p:tag name="PICTUREFILESIZE" val="984"/>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gamma}&#10;\]&#10;\end{document}&#10;"/>
  <p:tag name="FILENAME" val="txp_fig"/>
  <p:tag name="FORMAT" val="png16m"/>
  <p:tag name="RES" val="1200"/>
  <p:tag name="BLEND" val="0"/>
  <p:tag name="TRANSPARENT" val="0"/>
  <p:tag name="TBUG" val="0"/>
  <p:tag name="ALLOWFS" val="0"/>
  <p:tag name="ORIGWIDTH" val="12"/>
  <p:tag name="PICTUREFILESIZE" val="1703"/>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gamma^2}&#10;\]&#10;\end{document}&#10;"/>
  <p:tag name="FILENAME" val="txp_fig"/>
  <p:tag name="FORMAT" val="png16m"/>
  <p:tag name="RES" val="1200"/>
  <p:tag name="BLEND" val="0"/>
  <p:tag name="TRANSPARENT" val="0"/>
  <p:tag name="TBUG" val="0"/>
  <p:tag name="ALLOWFS" val="0"/>
  <p:tag name="ORIGWIDTH" val="22"/>
  <p:tag name="PICTUREFILESIZE" val="3201"/>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def\argmax{\mathop{\rm arg\,max}}&#10;\def\pref{\succ}&#10;\def\lequiv{\Leftrightarrow}&#10;\begin{document}&#10;\centering&#10;$[r,r_0,r_1,r_2,\ldots]\pref [r,r'_0,r'_1,r'_2,\ldots]$\\&#10;$\lequiv$\\&#10;$[r_0,r_1,r_2,\ldots]\pref [r'_0,r'_1,r'_2,\ldots]$&#10;\end{document}&#10;"/>
  <p:tag name="EXTERNALNAME" val="txp_fig"/>
  <p:tag name="BLEND" val="False"/>
  <p:tag name="TRANSPARENT" val="False"/>
  <p:tag name="KEEPFILES" val="False"/>
  <p:tag name="DEBUGPAUSE" val="False"/>
  <p:tag name="RESOLUTION" val="1200"/>
  <p:tag name="TIMEOUT" val="(none)"/>
  <p:tag name="BOXWIDTH" val="620"/>
  <p:tag name="BOXHEIGHT" val="374"/>
  <p:tag name="BOXFONT" val="10"/>
  <p:tag name="BOXWRAP" val="False"/>
  <p:tag name="WORKAROUNDTRANSPARENCYBUG" val="False"/>
  <p:tag name="ALLOWFONTSUBSTITUTION" val="False"/>
  <p:tag name="BITMAPFORMAT" val="png16m"/>
  <p:tag name="ORIGWIDTH" val="316"/>
  <p:tag name="PICTUREFILESIZE" val="47868"/>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def\pref{\succ}&#10;\def\lequiv{\Leftrightarrow}&#10;\begin{document}&#10;$U([r_0,r_1,r_2,\ldots]) = r_0 + r_1 + r_2 + \cdots $&#10;\end{document}&#10;"/>
  <p:tag name="FILENAME" val="txp_fig"/>
  <p:tag name="FORMAT" val="png16m"/>
  <p:tag name="RES" val="1200"/>
  <p:tag name="BLEND" val="0"/>
  <p:tag name="TRANSPARENT" val="0"/>
  <p:tag name="TBUG" val="0"/>
  <p:tag name="ALLOWFS" val="0"/>
  <p:tag name="ORIGWIDTH" val="364"/>
  <p:tag name="PICTUREFILESIZE" val="18194"/>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15$&#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04"/>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def\pref{\succ}&#10;\def\lequiv{\Leftrightarrow}&#10;\begin{document}&#10;$U([r_0,r_1,r_2,\ldots]) = r_0 + \gamma r_1 + \gamma^2 r_2 \cdots $&#10;\end{document}&#10;"/>
  <p:tag name="FILENAME" val="txp_fig"/>
  <p:tag name="FORMAT" val="png16m"/>
  <p:tag name="RES" val="1200"/>
  <p:tag name="BLEND" val="0"/>
  <p:tag name="TRANSPARENT" val="0"/>
  <p:tag name="TBUG" val="0"/>
  <p:tag name="ALLOWFS" val="0"/>
  <p:tag name="ORIGWIDTH" val="374"/>
  <p:tag name="PICTUREFILESIZE" val="21779"/>
</p:tagLst>
</file>

<file path=ppt/tags/tag31.xml><?xml version="1.0" encoding="utf-8"?>
<p:tagLst xmlns:a="http://schemas.openxmlformats.org/drawingml/2006/main" xmlns:r="http://schemas.openxmlformats.org/officeDocument/2006/relationships" xmlns:p="http://schemas.openxmlformats.org/presentationml/2006/main">
  <p:tag name="TEXPOINT" val="template"/>
  <p:tag name="SOURCE" val="TPT1  equation [a_1, a_2, \ldots] \succ [b_1, b_2, \ldots]  template TPT1  env TPENV1  fore 0  back 16777215  eqnno 3"/>
  <p:tag name="FILENAME" val="TP_tmp"/>
  <p:tag name="ORIGWIDTH" val="101"/>
  <p:tag name="PICTUREFILESIZE" val="4675"/>
</p:tagLst>
</file>

<file path=ppt/tags/tag32.xml><?xml version="1.0" encoding="utf-8"?>
<p:tagLst xmlns:a="http://schemas.openxmlformats.org/drawingml/2006/main" xmlns:r="http://schemas.openxmlformats.org/officeDocument/2006/relationships" xmlns:p="http://schemas.openxmlformats.org/presentationml/2006/main">
  <p:tag name="TEXPOINT" val="template"/>
  <p:tag name="SOURCE" val="TPT1  equation [r, a_1, a_2, \ldots] \succ [r, b_1, b_2, \ldots]  template TPT1  env TPENV1  fore 0  back 16777215  eqnno 3"/>
  <p:tag name="FILENAME" val="TP_tmp"/>
  <p:tag name="ORIGWIDTH" val="119"/>
  <p:tag name="PICTUREFILESIZE" val="5504"/>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U([r_0,\ldots r_{\infty}]) = \sum_{t=0}^{\infty} \gamma^t r_t \leq R_{{\rm max}}/(1-\gamma)}&#10;\]&#10;\end{document}&#10;"/>
  <p:tag name="FILENAME" val="txp_fig"/>
  <p:tag name="FORMAT" val="png16m"/>
  <p:tag name="RES" val="1200"/>
  <p:tag name="BLEND" val="0"/>
  <p:tag name="TRANSPARENT" val="0"/>
  <p:tag name="TBUG" val="0"/>
  <p:tag name="ALLOWFS" val="0"/>
  <p:tag name="ORIGWIDTH" val="395"/>
  <p:tag name="PICTUREFILESIZE" val="43739"/>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argmax_a \sum_{s'} T(s, a ,s') [ R(s,a,s') + \gamma V^*(s')]}&#10;\]&#10;\end{document}&#10;"/>
  <p:tag name="FILENAME" val="txp_fig"/>
  <p:tag name="FORMAT" val="png16m"/>
  <p:tag name="RES" val="1200"/>
  <p:tag name="BLEND" val="0"/>
  <p:tag name="TRANSPARENT" val="0"/>
  <p:tag name="TBUG" val="0"/>
  <p:tag name="ALLOWFS" val="0"/>
  <p:tag name="ORIGWIDTH" val="401"/>
  <p:tag name="PICTUREFILESIZE" val="41955"/>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pi^*(s) =}&#10;\]&#10;\end{document}&#10;"/>
  <p:tag name="FILENAME" val="txp_fig"/>
  <p:tag name="FORMAT" val="png16m"/>
  <p:tag name="RES" val="1200"/>
  <p:tag name="BLEND" val="0"/>
  <p:tag name="TRANSPARENT" val="0"/>
  <p:tag name="TBUG" val="0"/>
  <p:tag name="ALLOWFS" val="0"/>
  <p:tag name="ORIGWIDTH" val="75"/>
  <p:tag name="PICTUREFILESIZE" val="6258"/>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argmax_a Q^*(s, a)}&#10;\]&#10;\end{document}&#10;"/>
  <p:tag name="FILENAME" val="txp_fig"/>
  <p:tag name="FORMAT" val="png16m"/>
  <p:tag name="RES" val="1200"/>
  <p:tag name="BLEND" val="0"/>
  <p:tag name="TRANSPARENT" val="0"/>
  <p:tag name="TBUG" val="0"/>
  <p:tag name="ALLOWFS" val="0"/>
  <p:tag name="ORIGWIDTH" val="153"/>
  <p:tag name="PICTUREFILESIZE" val="17086"/>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pi^*(s) =}&#10;\]&#10;\end{document}&#10;"/>
  <p:tag name="FILENAME" val="txp_fig"/>
  <p:tag name="FORMAT" val="png16m"/>
  <p:tag name="RES" val="1200"/>
  <p:tag name="BLEND" val="0"/>
  <p:tag name="TRANSPARENT" val="0"/>
  <p:tag name="TBUG" val="0"/>
  <p:tag name="ALLOWFS" val="0"/>
  <p:tag name="ORIGWIDTH" val="75"/>
  <p:tag name="PICTUREFILESIZE" val="6258"/>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ue}{V^*(s) = \max_a Q^*(s,a)}&#10;\]&#10;\end{document}&#10;"/>
  <p:tag name="FILENAME" val="txp_fig"/>
  <p:tag name="FORMAT" val="png16m"/>
  <p:tag name="RES" val="1200"/>
  <p:tag name="BLEND" val="0"/>
  <p:tag name="TRANSPARENT" val="0"/>
  <p:tag name="TBUG" val="0"/>
  <p:tag name="ALLOWFS" val="0"/>
  <p:tag name="ORIGWIDTH" val="205"/>
  <p:tag name="PICTUREFILESIZE" val="19269"/>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ue}{V^*(s) = \max_a \sum_{s'} T(s,a,s') \,\left[ R(s, a, s') + \gamma\, V^*(s')\right]}&#10;\]&#10;\end{document}&#10;"/>
  <p:tag name="FILENAME" val="txp_fig"/>
  <p:tag name="FORMAT" val="png16m"/>
  <p:tag name="RES" val="1200"/>
  <p:tag name="BLEND" val="0"/>
  <p:tag name="TRANSPARENT" val="0"/>
  <p:tag name="TBUG" val="0"/>
  <p:tag name="ALLOWFS" val="0"/>
  <p:tag name="ORIGWIDTH" val="463"/>
  <p:tag name="PICTUREFILESIZE" val="46392"/>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13$&#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07"/>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OliveGreen}{Q^*(s,a) = \sum_{s'} T(s,a,s') \left[ R(s,a,s') + \gamma V^*(s') \right]}&#10;\]&#10;\end{document}&#10;"/>
  <p:tag name="FILENAME" val="txp_fig"/>
  <p:tag name="FORMAT" val="png16m"/>
  <p:tag name="RES" val="1200"/>
  <p:tag name="BLEND" val="0"/>
  <p:tag name="TRANSPARENT" val="0"/>
  <p:tag name="TBUG" val="0"/>
  <p:tag name="ALLOWFS" val="0"/>
  <p:tag name="ORIGWIDTH" val="431"/>
  <p:tag name="PICTUREFILESIZE" val="43230"/>
</p:tagLst>
</file>

<file path=ppt/tags/tag41.xml><?xml version="1.0" encoding="utf-8"?>
<p:tagLst xmlns:a="http://schemas.openxmlformats.org/drawingml/2006/main" xmlns:r="http://schemas.openxmlformats.org/officeDocument/2006/relationships" xmlns:p="http://schemas.openxmlformats.org/presentationml/2006/main">
  <p:tag name="TEXPOINT" val="template"/>
  <p:tag name="SOURCE" val="TPT1  equation V_2(\phantom{xxx})  template TPT1  env TPENV1  fore 0  back 16777215  eqnno 1"/>
  <p:tag name="FILENAME" val="TP_tmp"/>
  <p:tag name="ORIGWIDTH" val="34"/>
  <p:tag name="PICTUREFILESIZE" val="2364"/>
</p:tagLst>
</file>

<file path=ppt/tags/tag42.xml><?xml version="1.0" encoding="utf-8"?>
<p:tagLst xmlns:a="http://schemas.openxmlformats.org/drawingml/2006/main" xmlns:r="http://schemas.openxmlformats.org/officeDocument/2006/relationships" xmlns:p="http://schemas.openxmlformats.org/presentationml/2006/main">
  <p:tag name="TEXPOINT" val="template"/>
  <p:tag name="SOURCE" val="TPT1  equation V_0(\phantom{xxx})  template TPT1  env TPENV1  fore 0  back 16777215  eqnno 1"/>
  <p:tag name="FILENAME" val="TP_tmp"/>
  <p:tag name="ORIGWIDTH" val="34"/>
  <p:tag name="PICTUREFILESIZE" val="2278"/>
</p:tagLst>
</file>

<file path=ppt/tags/tag43.xml><?xml version="1.0" encoding="utf-8"?>
<p:tagLst xmlns:a="http://schemas.openxmlformats.org/drawingml/2006/main" xmlns:r="http://schemas.openxmlformats.org/officeDocument/2006/relationships" xmlns:p="http://schemas.openxmlformats.org/presentationml/2006/main">
  <p:tag name="TEXPOINT" val="template"/>
  <p:tag name="SOURCE" val="TPT1  equation V_0(\phantom{xxx})  template TPT1  env TPENV1  fore 0  back 16777215  eqnno 1"/>
  <p:tag name="FILENAME" val="TP_tmp"/>
  <p:tag name="ORIGWIDTH" val="34"/>
  <p:tag name="PICTUREFILESIZE" val="2278"/>
</p:tagLst>
</file>

<file path=ppt/tags/tag44.xml><?xml version="1.0" encoding="utf-8"?>
<p:tagLst xmlns:a="http://schemas.openxmlformats.org/drawingml/2006/main" xmlns:r="http://schemas.openxmlformats.org/officeDocument/2006/relationships" xmlns:p="http://schemas.openxmlformats.org/presentationml/2006/main">
  <p:tag name="TEXPOINT" val="template"/>
  <p:tag name="SOURCE" val="TPT1  equation V_0(\phantom{xxx})  template TPT1  env TPENV1  fore 0  back 16777215  eqnno 1"/>
  <p:tag name="FILENAME" val="TP_tmp"/>
  <p:tag name="ORIGWIDTH" val="34"/>
  <p:tag name="PICTUREFILESIZE" val="2278"/>
</p:tagLst>
</file>

<file path=ppt/tags/tag45.xml><?xml version="1.0" encoding="utf-8"?>
<p:tagLst xmlns:a="http://schemas.openxmlformats.org/drawingml/2006/main" xmlns:r="http://schemas.openxmlformats.org/officeDocument/2006/relationships" xmlns:p="http://schemas.openxmlformats.org/presentationml/2006/main">
  <p:tag name="TEXPOINT" val="template"/>
  <p:tag name="SOURCE" val="TPT1  equation V_1(\phantom{xxx})  template TPT1  env TPENV1  fore 0  back 16777215  eqnno 1"/>
  <p:tag name="FILENAME" val="TP_tmp"/>
  <p:tag name="ORIGWIDTH" val="34"/>
  <p:tag name="PICTUREFILESIZE" val="2084"/>
</p:tagLst>
</file>

<file path=ppt/tags/tag46.xml><?xml version="1.0" encoding="utf-8"?>
<p:tagLst xmlns:a="http://schemas.openxmlformats.org/drawingml/2006/main" xmlns:r="http://schemas.openxmlformats.org/officeDocument/2006/relationships" xmlns:p="http://schemas.openxmlformats.org/presentationml/2006/main">
  <p:tag name="TEXPOINT" val="template"/>
  <p:tag name="SOURCE" val="TPT1  equation V_1(\phantom{xxx})  template TPT1  env TPENV1  fore 0  back 16777215  eqnno 1"/>
  <p:tag name="FILENAME" val="TP_tmp"/>
  <p:tag name="ORIGWIDTH" val="34"/>
  <p:tag name="PICTUREFILESIZE" val="2084"/>
</p:tagLst>
</file>

<file path=ppt/tags/tag47.xml><?xml version="1.0" encoding="utf-8"?>
<p:tagLst xmlns:a="http://schemas.openxmlformats.org/drawingml/2006/main" xmlns:r="http://schemas.openxmlformats.org/officeDocument/2006/relationships" xmlns:p="http://schemas.openxmlformats.org/presentationml/2006/main">
  <p:tag name="TEXPOINT" val="template"/>
  <p:tag name="SOURCE" val="TPT1  equation V_1(\phantom{xxx})  template TPT1  env TPENV1  fore 0  back 16777215  eqnno 1"/>
  <p:tag name="FILENAME" val="TP_tmp"/>
  <p:tag name="ORIGWIDTH" val="34"/>
  <p:tag name="PICTUREFILESIZE" val="2084"/>
</p:tagLst>
</file>

<file path=ppt/tags/tag48.xml><?xml version="1.0" encoding="utf-8"?>
<p:tagLst xmlns:a="http://schemas.openxmlformats.org/drawingml/2006/main" xmlns:r="http://schemas.openxmlformats.org/officeDocument/2006/relationships" xmlns:p="http://schemas.openxmlformats.org/presentationml/2006/main">
  <p:tag name="TEXPOINT" val="template"/>
  <p:tag name="SOURCE" val="TPT1  equation V_2(\phantom{xxx})  template TPT1  env TPENV1  fore 0  back 16777215  eqnno 1"/>
  <p:tag name="FILENAME" val="TP_tmp"/>
  <p:tag name="ORIGWIDTH" val="34"/>
  <p:tag name="PICTUREFILESIZE" val="2364"/>
</p:tagLst>
</file>

<file path=ppt/tags/tag49.xml><?xml version="1.0" encoding="utf-8"?>
<p:tagLst xmlns:a="http://schemas.openxmlformats.org/drawingml/2006/main" xmlns:r="http://schemas.openxmlformats.org/officeDocument/2006/relationships" xmlns:p="http://schemas.openxmlformats.org/presentationml/2006/main">
  <p:tag name="TEXPOINT" val="template"/>
  <p:tag name="SOURCE" val="TPT1  equation V_2(\phantom{xxx})  template TPT1  env TPENV1  fore 0  back 16777215  eqnno 1"/>
  <p:tag name="FILENAME" val="TP_tmp"/>
  <p:tag name="ORIGWIDTH" val="34"/>
  <p:tag name="PICTUREFILESIZE" val="2364"/>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23$&#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33"/>
</p:tagLst>
</file>

<file path=ppt/tags/tag50.xml><?xml version="1.0" encoding="utf-8"?>
<p:tagLst xmlns:a="http://schemas.openxmlformats.org/drawingml/2006/main" xmlns:r="http://schemas.openxmlformats.org/officeDocument/2006/relationships" xmlns:p="http://schemas.openxmlformats.org/presentationml/2006/main">
  <p:tag name="TEXPOINT" val="template"/>
  <p:tag name="SOURCE" val="TPT1  equation V_2(\phantom{xxx})  template TPT1  env TPENV1  fore 0  back 16777215  eqnno 1"/>
  <p:tag name="FILENAME" val="TP_tmp"/>
  <p:tag name="ORIGWIDTH" val="34"/>
  <p:tag name="PICTUREFILESIZE" val="2364"/>
</p:tagLst>
</file>

<file path=ppt/tags/tag51.xml><?xml version="1.0" encoding="utf-8"?>
<p:tagLst xmlns:a="http://schemas.openxmlformats.org/drawingml/2006/main" xmlns:r="http://schemas.openxmlformats.org/officeDocument/2006/relationships" xmlns:p="http://schemas.openxmlformats.org/presentationml/2006/main">
  <p:tag name="TEXPOINT" val="template"/>
  <p:tag name="SOURCE" val="TPT1  equation V_3(\phantom{xxx})  template TPT1  env TPENV1  fore 0  back 16777215  eqnno 1"/>
  <p:tag name="FILENAME" val="TP_tmp"/>
  <p:tag name="ORIGWIDTH" val="34"/>
  <p:tag name="PICTUREFILESIZE" val="2417"/>
</p:tagLst>
</file>

<file path=ppt/tags/tag52.xml><?xml version="1.0" encoding="utf-8"?>
<p:tagLst xmlns:a="http://schemas.openxmlformats.org/drawingml/2006/main" xmlns:r="http://schemas.openxmlformats.org/officeDocument/2006/relationships" xmlns:p="http://schemas.openxmlformats.org/presentationml/2006/main">
  <p:tag name="TEXPOINT" val="template"/>
  <p:tag name="SOURCE" val="TPT1  equation V_3(\phantom{xxx})  template TPT1  env TPENV1  fore 0  back 16777215  eqnno 1"/>
  <p:tag name="FILENAME" val="TP_tmp"/>
  <p:tag name="ORIGWIDTH" val="34"/>
  <p:tag name="PICTUREFILESIZE" val="2417"/>
</p:tagLst>
</file>

<file path=ppt/tags/tag53.xml><?xml version="1.0" encoding="utf-8"?>
<p:tagLst xmlns:a="http://schemas.openxmlformats.org/drawingml/2006/main" xmlns:r="http://schemas.openxmlformats.org/officeDocument/2006/relationships" xmlns:p="http://schemas.openxmlformats.org/presentationml/2006/main">
  <p:tag name="TEXPOINT" val="template"/>
  <p:tag name="SOURCE" val="TPT1  equation V_3(\phantom{xxx})  template TPT1  env TPENV1  fore 0  back 16777215  eqnno 1"/>
  <p:tag name="FILENAME" val="TP_tmp"/>
  <p:tag name="ORIGWIDTH" val="34"/>
  <p:tag name="PICTUREFILESIZE" val="2417"/>
</p:tagLst>
</file>

<file path=ppt/tags/tag54.xml><?xml version="1.0" encoding="utf-8"?>
<p:tagLst xmlns:a="http://schemas.openxmlformats.org/drawingml/2006/main" xmlns:r="http://schemas.openxmlformats.org/officeDocument/2006/relationships" xmlns:p="http://schemas.openxmlformats.org/presentationml/2006/main">
  <p:tag name="TEXPOINT" val="template"/>
  <p:tag name="SOURCE" val="TPT1  equation V_4(\phantom{xxx})  template TPT1  env TPENV1  fore 0  back 16777215  eqnno 1"/>
  <p:tag name="FILENAME" val="TP_tmp"/>
  <p:tag name="ORIGWIDTH" val="34"/>
  <p:tag name="PICTUREFILESIZE" val="2228"/>
</p:tagLst>
</file>

<file path=ppt/tags/tag55.xml><?xml version="1.0" encoding="utf-8"?>
<p:tagLst xmlns:a="http://schemas.openxmlformats.org/drawingml/2006/main" xmlns:r="http://schemas.openxmlformats.org/officeDocument/2006/relationships" xmlns:p="http://schemas.openxmlformats.org/presentationml/2006/main">
  <p:tag name="TEXPOINT" val="template"/>
  <p:tag name="SOURCE" val="TPT1  equation V_4(\phantom{xxx})  template TPT1  env TPENV1  fore 0  back 16777215  eqnno 1"/>
  <p:tag name="FILENAME" val="TP_tmp"/>
  <p:tag name="ORIGWIDTH" val="34"/>
  <p:tag name="PICTUREFILESIZE" val="2228"/>
</p:tagLst>
</file>

<file path=ppt/tags/tag56.xml><?xml version="1.0" encoding="utf-8"?>
<p:tagLst xmlns:a="http://schemas.openxmlformats.org/drawingml/2006/main" xmlns:r="http://schemas.openxmlformats.org/officeDocument/2006/relationships" xmlns:p="http://schemas.openxmlformats.org/presentationml/2006/main">
  <p:tag name="TEXPOINT" val="template"/>
  <p:tag name="SOURCE" val="TPT1  equation V_4(\phantom{xxx})  template TPT1  env TPENV1  fore 0  back 16777215  eqnno 1"/>
  <p:tag name="FILENAME" val="TP_tmp"/>
  <p:tag name="ORIGWIDTH" val="34"/>
  <p:tag name="PICTUREFILESIZE" val="2228"/>
</p:tagLst>
</file>

<file path=ppt/tags/tag5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58.xml><?xml version="1.0" encoding="utf-8"?>
<p:tagLst xmlns:a="http://schemas.openxmlformats.org/drawingml/2006/main" xmlns:r="http://schemas.openxmlformats.org/officeDocument/2006/relationships" xmlns:p="http://schemas.openxmlformats.org/presentationml/2006/main">
  <p:tag name="TEXPOINT" val="template"/>
  <p:tag name="SOURCE" val="TPT1  equation V_0  template TPT1  env TPENV1  fore 0  back 16777215  eqnno 1"/>
  <p:tag name="FILENAME" val="TP_tmp"/>
  <p:tag name="ORIGWIDTH" val="10"/>
  <p:tag name="PICTUREFILESIZE" val="1346"/>
</p:tagLst>
</file>

<file path=ppt/tags/tag59.xml><?xml version="1.0" encoding="utf-8"?>
<p:tagLst xmlns:a="http://schemas.openxmlformats.org/drawingml/2006/main" xmlns:r="http://schemas.openxmlformats.org/officeDocument/2006/relationships" xmlns:p="http://schemas.openxmlformats.org/presentationml/2006/main">
  <p:tag name="TEXPOINT" val="template"/>
  <p:tag name="SOURCE" val="TPT1  equation V_1  template TPT1  env TPENV1  fore 0  back 16777215  eqnno 1"/>
  <p:tag name="FILENAME" val="TP_tmp"/>
  <p:tag name="ORIGWIDTH" val="9"/>
  <p:tag name="PICTUREFILESIZE" val="1157"/>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color[rgb]{0,0,1}&#10;$0$&#10;\end{document}&#10;"/>
  <p:tag name="FILENAME" val="TP_tmp"/>
  <p:tag name="FORMAT" val="png256"/>
  <p:tag name="RES" val="300"/>
  <p:tag name="BLEND" val="0"/>
  <p:tag name="TRANSPARENT" val="0"/>
  <p:tag name="TBUG" val="0"/>
  <p:tag name="ALLOWFS" val="0"/>
  <p:tag name="ORIGWIDTH" val="5"/>
  <p:tag name="PICTUREFILESIZE" val="986"/>
</p:tagLst>
</file>

<file path=ppt/tags/tag60.xml><?xml version="1.0" encoding="utf-8"?>
<p:tagLst xmlns:a="http://schemas.openxmlformats.org/drawingml/2006/main" xmlns:r="http://schemas.openxmlformats.org/officeDocument/2006/relationships" xmlns:p="http://schemas.openxmlformats.org/presentationml/2006/main">
  <p:tag name="TEXPOINT" val="template"/>
  <p:tag name="SOURCE" val="TPT1  equation V_2  template TPT1  env TPENV1  fore 0  back 16777215  eqnno 1"/>
  <p:tag name="FILENAME" val="TP_tmp"/>
  <p:tag name="ORIGWIDTH" val="10"/>
  <p:tag name="PICTUREFILESIZE" val="1396"/>
</p:tagLst>
</file>

<file path=ppt/tags/tag6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6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6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s) = \max_a \sum_{s'} T(s,a,s') \,\left[ R(s, a, s') + \gamma\, V^*(s')\right]}&#10;\]&#10;\end{document}&#10;"/>
  <p:tag name="FILENAME" val="txp_fig"/>
  <p:tag name="FORMAT" val="png16m"/>
  <p:tag name="RES" val="1200"/>
  <p:tag name="BLEND" val="0"/>
  <p:tag name="TRANSPARENT" val="0"/>
  <p:tag name="TBUG" val="0"/>
  <p:tag name="ALLOWFS" val="0"/>
  <p:tag name="ORIGWIDTH" val="463"/>
  <p:tag name="PICTUREFILESIZE" val="46393"/>
</p:tagLst>
</file>

<file path=ppt/tags/tag64.xml><?xml version="1.0" encoding="utf-8"?>
<p:tagLst xmlns:a="http://schemas.openxmlformats.org/drawingml/2006/main" xmlns:r="http://schemas.openxmlformats.org/officeDocument/2006/relationships" xmlns:p="http://schemas.openxmlformats.org/presentationml/2006/main">
  <p:tag name="TEXPOINT" val="template"/>
  <p:tag name="SOURCE" val="TPT1  equation V_k(s)  template TPT1  env TPENV1  fore 0  back 16777215  eqnno 2"/>
  <p:tag name="FILENAME" val="TP_tmp"/>
  <p:tag name="ORIGWIDTH" val="22"/>
  <p:tag name="PICTUREFILESIZE" val="2676"/>
</p:tagLst>
</file>

<file path=ppt/tags/tag65.xml><?xml version="1.0" encoding="utf-8"?>
<p:tagLst xmlns:a="http://schemas.openxmlformats.org/drawingml/2006/main" xmlns:r="http://schemas.openxmlformats.org/officeDocument/2006/relationships" xmlns:p="http://schemas.openxmlformats.org/presentationml/2006/main">
  <p:tag name="TEXPOINT" val="template"/>
  <p:tag name="SOURCE" val="TPT1  equation V_{k+1}(s)  template TPT1  env TPENV1  fore 0  back 16777215  eqnno 2"/>
  <p:tag name="FILENAME" val="TP_tmp"/>
  <p:tag name="ORIGWIDTH" val="32"/>
  <p:tag name="PICTUREFILESIZE" val="2981"/>
</p:tagLst>
</file>

<file path=ppt/tags/tag6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pi(s) = \sum_{s'} T(s, \pi(s), s') [R(s,\pi(s), s') + \gamma V^\pi(s')]}&#10;\]&#10;\end{document}&#10;"/>
  <p:tag name="FILENAME" val="txp_fig"/>
  <p:tag name="FORMAT" val="png16m"/>
  <p:tag name="RES" val="1200"/>
  <p:tag name="BLEND" val="0"/>
  <p:tag name="TRANSPARENT" val="0"/>
  <p:tag name="TBUG" val="0"/>
  <p:tag name="ALLOWFS" val="0"/>
  <p:tag name="ORIGWIDTH" val="471"/>
  <p:tag name="PICTUREFILESIZE" val="44003"/>
</p:tagLst>
</file>

<file path=ppt/tags/tag6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pi(s) = \sum_{s'} T(s, \pi(s), s') [R(s,\pi(s), s') + \gamma V^\pi(s')]}&#10;\]&#10;\end{document}&#10;"/>
  <p:tag name="FILENAME" val="txp_fig"/>
  <p:tag name="FORMAT" val="png16m"/>
  <p:tag name="RES" val="1200"/>
  <p:tag name="BLEND" val="0"/>
  <p:tag name="TRANSPARENT" val="0"/>
  <p:tag name="TBUG" val="0"/>
  <p:tag name="ALLOWFS" val="0"/>
  <p:tag name="ORIGWIDTH" val="471"/>
  <p:tag name="PICTUREFILESIZE" val="44003"/>
</p:tagLst>
</file>

<file path=ppt/tags/tag6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s) = \max_a \sum_{s'} T(s,a,s') \,\left[ R(s, a, s') + \gamma\, V^*(s')\right]}&#10;\]&#10;\end{document}&#10;"/>
  <p:tag name="FILENAME" val="txp_fig"/>
  <p:tag name="FORMAT" val="png16m"/>
  <p:tag name="RES" val="1200"/>
  <p:tag name="BLEND" val="0"/>
  <p:tag name="TRANSPARENT" val="0"/>
  <p:tag name="TBUG" val="0"/>
  <p:tag name="ALLOWFS" val="0"/>
  <p:tag name="ORIGWIDTH" val="463"/>
  <p:tag name="PICTUREFILESIZE" val="46393"/>
</p:tagLst>
</file>

<file path=ppt/tags/tag6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pi(s) \leftarrow \sum_{s'} T(s, \pi(s), s') [R(s,\pi(s), s') + \gamma V_k^\pi(s')]}&#10;\]&#10;\end{document}&#10;"/>
  <p:tag name="FILENAME" val="txp_fig"/>
  <p:tag name="FORMAT" val="png16m"/>
  <p:tag name="RES" val="1200"/>
  <p:tag name="BLEND" val="0"/>
  <p:tag name="TRANSPARENT" val="0"/>
  <p:tag name="TBUG" val="0"/>
  <p:tag name="ALLOWFS" val="0"/>
  <p:tag name="ORIGWIDTH" val="494"/>
  <p:tag name="PICTUREFILESIZE" val="47294"/>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25$&#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30"/>
</p:tagLst>
</file>

<file path=ppt/tags/tag7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0}^\pi(s) = 0}&#10;\]&#10;\end{document}&#10;"/>
  <p:tag name="FILENAME" val="txp_fig"/>
  <p:tag name="FORMAT" val="png16m"/>
  <p:tag name="RES" val="1200"/>
  <p:tag name="BLEND" val="0"/>
  <p:tag name="TRANSPARENT" val="0"/>
  <p:tag name="TBUG" val="0"/>
  <p:tag name="ALLOWFS" val="0"/>
  <p:tag name="ORIGWIDTH" val="100"/>
  <p:tag name="PICTUREFILESIZE" val="8821"/>
</p:tagLst>
</file>

<file path=ppt/tags/tag7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pi(s) = \sum_{s'} T(s, \pi(s), s') [R(s,\pi(s), s') + \gamma V^\pi(s')]}&#10;\]&#10;\end{document}&#10;"/>
  <p:tag name="FILENAME" val="txp_fig"/>
  <p:tag name="FORMAT" val="png16m"/>
  <p:tag name="RES" val="1200"/>
  <p:tag name="BLEND" val="0"/>
  <p:tag name="TRANSPARENT" val="0"/>
  <p:tag name="TBUG" val="0"/>
  <p:tag name="ALLOWFS" val="0"/>
  <p:tag name="ORIGWIDTH" val="471"/>
  <p:tag name="PICTUREFILESIZE" val="44003"/>
</p:tagLst>
</file>

<file path=ppt/tags/tag7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7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pi_i}_{k+1}(s) \leftarrow \sum_{s'} T(s,\pi_i(s),s') \,\left[ R(s, \pi_i(s), s') + \gamma\, V^{\pi_i}_k(s')\right]}&#10;\]&#10;\end{document}&#10;"/>
  <p:tag name="FILENAME" val="txp_fig"/>
  <p:tag name="FORMAT" val="png16m"/>
  <p:tag name="RES" val="1200"/>
  <p:tag name="BLEND" val="0"/>
  <p:tag name="TRANSPARENT" val="0"/>
  <p:tag name="TBUG" val="0"/>
  <p:tag name="ALLOWFS" val="0"/>
  <p:tag name="ORIGWIDTH" val="522"/>
  <p:tag name="PICTUREFILESIZE" val="51486"/>
</p:tagLst>
</file>

<file path=ppt/tags/tag7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pi_{i+1}(s) = \argmax_a \sum_{s'} T(s, a ,s') \left[ R(s,a,s') + \gamma V^{\pi_i}(s')\right]}&#10;\]&#10;\end{document}&#10;"/>
  <p:tag name="FILENAME" val="txp_fig"/>
  <p:tag name="FORMAT" val="png16m"/>
  <p:tag name="RES" val="1200"/>
  <p:tag name="BLEND" val="0"/>
  <p:tag name="TRANSPARENT" val="0"/>
  <p:tag name="TBUG" val="0"/>
  <p:tag name="ALLOWFS" val="0"/>
  <p:tag name="ORIGWIDTH" val="518"/>
  <p:tag name="PICTUREFILESIZE" val="51349"/>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25$&#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30"/>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rgb]{1,0,0}&#10;$\frac15$&#10;\end{document}&#10;"/>
  <p:tag name="EXTERNALNAME" val="TP_tmp"/>
  <p:tag name="BLEND" val="0"/>
  <p:tag name="TRANSPARENT" val="0"/>
  <p:tag name="RESOLUTION" val="300"/>
  <p:tag name="WORKAROUNDTRANSPARENCYBUG" val="0"/>
  <p:tag name="ALLOWFONTSUBSTITUTION" val="0"/>
  <p:tag name="BITMAPFORMAT" val="png256"/>
  <p:tag name="ORIGWIDTH" val="6"/>
  <p:tag name="PICTUREFILESIZE" val="100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14474</TotalTime>
  <Words>6087</Words>
  <Application>Microsoft Macintosh PowerPoint</Application>
  <PresentationFormat>Widescreen</PresentationFormat>
  <Paragraphs>1130</Paragraphs>
  <Slides>116</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116</vt:i4>
      </vt:variant>
    </vt:vector>
  </HeadingPairs>
  <TitlesOfParts>
    <vt:vector size="123" baseType="lpstr">
      <vt:lpstr>Arial</vt:lpstr>
      <vt:lpstr>Arial Black</vt:lpstr>
      <vt:lpstr>Calibri</vt:lpstr>
      <vt:lpstr>Cambria Math</vt:lpstr>
      <vt:lpstr>Times New Roman</vt:lpstr>
      <vt:lpstr>Wingdings</vt:lpstr>
      <vt:lpstr>Essential</vt:lpstr>
      <vt:lpstr>Mechanism Design</vt:lpstr>
      <vt:lpstr>Announcements</vt:lpstr>
      <vt:lpstr>Turn-based Stochastic Games (TBSGs)</vt:lpstr>
      <vt:lpstr>Turn-based Stochastic Games (TBSGs)</vt:lpstr>
      <vt:lpstr>Turn-based Stochastic Games (TBSGs)</vt:lpstr>
      <vt:lpstr>Backgammon</vt:lpstr>
      <vt:lpstr>Chess</vt:lpstr>
      <vt:lpstr>Let’s start even easier …</vt:lpstr>
      <vt:lpstr>One-Player Stochastic Games aka Markov Decision Processes</vt:lpstr>
      <vt:lpstr>Non-Deterministic Search</vt:lpstr>
      <vt:lpstr>Example: Grid World</vt:lpstr>
      <vt:lpstr>Grid World Actions</vt:lpstr>
      <vt:lpstr>Markov Decision Process (MDP)</vt:lpstr>
      <vt:lpstr>Markov Decision Process (MDP)</vt:lpstr>
      <vt:lpstr>Markov Decision Process (MDP)</vt:lpstr>
      <vt:lpstr>What is “Markovian” about MDPs?</vt:lpstr>
      <vt:lpstr>Policies</vt:lpstr>
      <vt:lpstr>Policies</vt:lpstr>
      <vt:lpstr>Discussion Point!</vt:lpstr>
      <vt:lpstr>Discussion Point!</vt:lpstr>
      <vt:lpstr>Discussion Point!  Policies</vt:lpstr>
      <vt:lpstr>Example: Racing</vt:lpstr>
      <vt:lpstr>Example: Racing</vt:lpstr>
      <vt:lpstr>Racing Search Tree</vt:lpstr>
      <vt:lpstr>MDP Search Trees</vt:lpstr>
      <vt:lpstr>Utilities of Sequences</vt:lpstr>
      <vt:lpstr>Utilities of Sequences</vt:lpstr>
      <vt:lpstr>Discounting</vt:lpstr>
      <vt:lpstr>Discounting</vt:lpstr>
      <vt:lpstr>Discussion Point!</vt:lpstr>
      <vt:lpstr>Discussion Point!</vt:lpstr>
      <vt:lpstr>Stationary Preferences</vt:lpstr>
      <vt:lpstr>Infinite Utilities?!</vt:lpstr>
      <vt:lpstr>Optimal Policy with Discounting</vt:lpstr>
      <vt:lpstr>Optimal Policy with Discounting</vt:lpstr>
      <vt:lpstr>Optimal Policy with Discounting</vt:lpstr>
      <vt:lpstr>Optimal Policy with Discounting</vt:lpstr>
      <vt:lpstr>Optimal Policy with Discounting</vt:lpstr>
      <vt:lpstr>Optimal Policy with Discounting</vt:lpstr>
      <vt:lpstr>MDP Quantities (So Far!)</vt:lpstr>
      <vt:lpstr>Solving MDPs</vt:lpstr>
      <vt:lpstr>MDP Quantities</vt:lpstr>
      <vt:lpstr>MDP Optimal Quantities</vt:lpstr>
      <vt:lpstr>Examples where we assume we have V and Q Values …</vt:lpstr>
      <vt:lpstr>Gridworld V Values</vt:lpstr>
      <vt:lpstr>Gridworld Q Values</vt:lpstr>
      <vt:lpstr>Gridworld V Values</vt:lpstr>
      <vt:lpstr>Gridworld Q Values</vt:lpstr>
      <vt:lpstr>Gridworld V Values</vt:lpstr>
      <vt:lpstr>Gridworld Q Values</vt:lpstr>
      <vt:lpstr>Gridworld V Values</vt:lpstr>
      <vt:lpstr>Gridworld Q Values</vt:lpstr>
      <vt:lpstr>Computing Optimal Policy from Values</vt:lpstr>
      <vt:lpstr>Computing Optimal Policy from Values</vt:lpstr>
      <vt:lpstr>Computing Optimal Policy from Q-Values</vt:lpstr>
      <vt:lpstr>The Bellman Equations</vt:lpstr>
      <vt:lpstr>Bellman Equations: The Value of A State</vt:lpstr>
      <vt:lpstr>Racing Search Tree</vt:lpstr>
      <vt:lpstr>Racing Search Tree</vt:lpstr>
      <vt:lpstr>Racing Search Tree</vt:lpstr>
      <vt:lpstr>Time-Limited Values</vt:lpstr>
      <vt:lpstr>k=0</vt:lpstr>
      <vt:lpstr>k=1</vt:lpstr>
      <vt:lpstr>k=2</vt:lpstr>
      <vt:lpstr>k=3</vt:lpstr>
      <vt:lpstr>k=4</vt:lpstr>
      <vt:lpstr>k=5</vt:lpstr>
      <vt:lpstr>k=6</vt:lpstr>
      <vt:lpstr>k=7</vt:lpstr>
      <vt:lpstr>k=8</vt:lpstr>
      <vt:lpstr>k=9</vt:lpstr>
      <vt:lpstr>k=10</vt:lpstr>
      <vt:lpstr>k=11</vt:lpstr>
      <vt:lpstr>k=12</vt:lpstr>
      <vt:lpstr>k=100</vt:lpstr>
      <vt:lpstr>Computing Time-Limited Values</vt:lpstr>
      <vt:lpstr>Value Iteration</vt:lpstr>
      <vt:lpstr>Value Iteration</vt:lpstr>
      <vt:lpstr>PowerPoint Presentation</vt:lpstr>
      <vt:lpstr>Example: Value Iteration</vt:lpstr>
      <vt:lpstr>Bellman Equation vs Value Iteration vs Bellman Update</vt:lpstr>
      <vt:lpstr>Convergence</vt:lpstr>
      <vt:lpstr>Other ways to solve Bellman Equation?</vt:lpstr>
      <vt:lpstr>Solving Bellman Equations Using Linear Programming</vt:lpstr>
      <vt:lpstr>Cool Things about the LP solution for Bellman Equations</vt:lpstr>
      <vt:lpstr>Policy Iteration for Solving MDPs</vt:lpstr>
      <vt:lpstr>Policy Evaluation</vt:lpstr>
      <vt:lpstr>Fixed Policies</vt:lpstr>
      <vt:lpstr>Utilities for a Fixed Policy</vt:lpstr>
      <vt:lpstr>Compare</vt:lpstr>
      <vt:lpstr>Recall: MDP Optimal Quantities</vt:lpstr>
      <vt:lpstr>Example: Policy Evaluation</vt:lpstr>
      <vt:lpstr>Example: Policy Evaluation</vt:lpstr>
      <vt:lpstr>Policy Evaluation</vt:lpstr>
      <vt:lpstr>Policy Evaluation</vt:lpstr>
      <vt:lpstr>Policy Iteration</vt:lpstr>
      <vt:lpstr>Problems with Value Iteration</vt:lpstr>
      <vt:lpstr>k=0</vt:lpstr>
      <vt:lpstr>k=1</vt:lpstr>
      <vt:lpstr>k=2</vt:lpstr>
      <vt:lpstr>k=3</vt:lpstr>
      <vt:lpstr>k=4</vt:lpstr>
      <vt:lpstr>k=5</vt:lpstr>
      <vt:lpstr>k=6</vt:lpstr>
      <vt:lpstr>k=7</vt:lpstr>
      <vt:lpstr>k=8</vt:lpstr>
      <vt:lpstr>k=9</vt:lpstr>
      <vt:lpstr>k=10</vt:lpstr>
      <vt:lpstr>k=11</vt:lpstr>
      <vt:lpstr>k=12</vt:lpstr>
      <vt:lpstr>k=100</vt:lpstr>
      <vt:lpstr>Policy Iteration</vt:lpstr>
      <vt:lpstr>Policy Iteration</vt:lpstr>
      <vt:lpstr>Comparison of “VI” aNd “PI”</vt:lpstr>
      <vt:lpstr>Summary: MDP Algorithms</vt:lpstr>
      <vt:lpstr>Final Slide: MDP Notation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Kidney Exchange at CMU</dc:title>
  <dc:creator>John Dickerson</dc:creator>
  <cp:lastModifiedBy>John Paul Dickerson</cp:lastModifiedBy>
  <cp:revision>1436</cp:revision>
  <cp:lastPrinted>2016-09-08T16:17:56Z</cp:lastPrinted>
  <dcterms:created xsi:type="dcterms:W3CDTF">2013-03-05T15:39:19Z</dcterms:created>
  <dcterms:modified xsi:type="dcterms:W3CDTF">2022-04-04T17:02:47Z</dcterms:modified>
</cp:coreProperties>
</file>