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 id="2147483741" r:id="rId2"/>
  </p:sldMasterIdLst>
  <p:notesMasterIdLst>
    <p:notesMasterId r:id="rId51"/>
  </p:notesMasterIdLst>
  <p:handoutMasterIdLst>
    <p:handoutMasterId r:id="rId52"/>
  </p:handoutMasterIdLst>
  <p:sldIdLst>
    <p:sldId id="256" r:id="rId3"/>
    <p:sldId id="269" r:id="rId4"/>
    <p:sldId id="373" r:id="rId5"/>
    <p:sldId id="374" r:id="rId6"/>
    <p:sldId id="400" r:id="rId7"/>
    <p:sldId id="403" r:id="rId8"/>
    <p:sldId id="404" r:id="rId9"/>
    <p:sldId id="409" r:id="rId10"/>
    <p:sldId id="419" r:id="rId11"/>
    <p:sldId id="420" r:id="rId12"/>
    <p:sldId id="422" r:id="rId13"/>
    <p:sldId id="382" r:id="rId14"/>
    <p:sldId id="375" r:id="rId15"/>
    <p:sldId id="376" r:id="rId16"/>
    <p:sldId id="377" r:id="rId17"/>
    <p:sldId id="378" r:id="rId18"/>
    <p:sldId id="417" r:id="rId19"/>
    <p:sldId id="407" r:id="rId20"/>
    <p:sldId id="406" r:id="rId21"/>
    <p:sldId id="383" r:id="rId22"/>
    <p:sldId id="385" r:id="rId23"/>
    <p:sldId id="366" r:id="rId24"/>
    <p:sldId id="410" r:id="rId25"/>
    <p:sldId id="411" r:id="rId26"/>
    <p:sldId id="412" r:id="rId27"/>
    <p:sldId id="413" r:id="rId28"/>
    <p:sldId id="384" r:id="rId29"/>
    <p:sldId id="421" r:id="rId30"/>
    <p:sldId id="414" r:id="rId31"/>
    <p:sldId id="367" r:id="rId32"/>
    <p:sldId id="387" r:id="rId33"/>
    <p:sldId id="394" r:id="rId34"/>
    <p:sldId id="395" r:id="rId35"/>
    <p:sldId id="423" r:id="rId36"/>
    <p:sldId id="358" r:id="rId37"/>
    <p:sldId id="359" r:id="rId38"/>
    <p:sldId id="278" r:id="rId39"/>
    <p:sldId id="259" r:id="rId40"/>
    <p:sldId id="372" r:id="rId41"/>
    <p:sldId id="389" r:id="rId42"/>
    <p:sldId id="391" r:id="rId43"/>
    <p:sldId id="397" r:id="rId44"/>
    <p:sldId id="398" r:id="rId45"/>
    <p:sldId id="399" r:id="rId46"/>
    <p:sldId id="393" r:id="rId47"/>
    <p:sldId id="392" r:id="rId48"/>
    <p:sldId id="390" r:id="rId49"/>
    <p:sldId id="40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2195" autoAdjust="0"/>
  </p:normalViewPr>
  <p:slideViewPr>
    <p:cSldViewPr snapToGrid="0" snapToObjects="1">
      <p:cViewPr varScale="1">
        <p:scale>
          <a:sx n="97" d="100"/>
          <a:sy n="97" d="100"/>
        </p:scale>
        <p:origin x="1144"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Users/spook/graduate/faculty_interviews/umd_smith/transplants_over_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pook/graduate/faculty_interviews/umd_smith/transplants_over_ti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Sheet1!$C$1</c:f>
              <c:strCache>
                <c:ptCount val="1"/>
                <c:pt idx="0">
                  <c:v>Transplants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Sheet1!$C$2:$C$29</c:f>
              <c:numCache>
                <c:formatCode>General</c:formatCode>
                <c:ptCount val="28"/>
                <c:pt idx="0">
                  <c:v>12618</c:v>
                </c:pt>
                <c:pt idx="1">
                  <c:v>13140</c:v>
                </c:pt>
                <c:pt idx="2">
                  <c:v>15001</c:v>
                </c:pt>
                <c:pt idx="3">
                  <c:v>15756</c:v>
                </c:pt>
                <c:pt idx="4">
                  <c:v>16133</c:v>
                </c:pt>
                <c:pt idx="5">
                  <c:v>17630</c:v>
                </c:pt>
                <c:pt idx="6">
                  <c:v>18297</c:v>
                </c:pt>
                <c:pt idx="7">
                  <c:v>19393</c:v>
                </c:pt>
                <c:pt idx="8">
                  <c:v>19747</c:v>
                </c:pt>
                <c:pt idx="9">
                  <c:v>20304</c:v>
                </c:pt>
                <c:pt idx="10">
                  <c:v>21517</c:v>
                </c:pt>
                <c:pt idx="11">
                  <c:v>22016</c:v>
                </c:pt>
                <c:pt idx="12">
                  <c:v>23248</c:v>
                </c:pt>
                <c:pt idx="13">
                  <c:v>24218</c:v>
                </c:pt>
                <c:pt idx="14">
                  <c:v>24907</c:v>
                </c:pt>
                <c:pt idx="15">
                  <c:v>25467</c:v>
                </c:pt>
                <c:pt idx="16">
                  <c:v>27035</c:v>
                </c:pt>
                <c:pt idx="17">
                  <c:v>28108</c:v>
                </c:pt>
                <c:pt idx="18">
                  <c:v>28930</c:v>
                </c:pt>
                <c:pt idx="19">
                  <c:v>28358</c:v>
                </c:pt>
                <c:pt idx="20">
                  <c:v>27966</c:v>
                </c:pt>
                <c:pt idx="21">
                  <c:v>28463</c:v>
                </c:pt>
                <c:pt idx="22">
                  <c:v>28662</c:v>
                </c:pt>
                <c:pt idx="23">
                  <c:v>28539</c:v>
                </c:pt>
                <c:pt idx="24">
                  <c:v>28053</c:v>
                </c:pt>
                <c:pt idx="25">
                  <c:v>28954</c:v>
                </c:pt>
                <c:pt idx="26">
                  <c:v>29533</c:v>
                </c:pt>
                <c:pt idx="27">
                  <c:v>30973</c:v>
                </c:pt>
              </c:numCache>
            </c:numRef>
          </c:yVal>
          <c:smooth val="0"/>
          <c:extLst>
            <c:ext xmlns:c16="http://schemas.microsoft.com/office/drawing/2014/chart" uri="{C3380CC4-5D6E-409C-BE32-E72D297353CC}">
              <c16:uniqueId val="{00000000-7B8B-7846-B59C-764CAE146E29}"/>
            </c:ext>
          </c:extLst>
        </c:ser>
        <c:ser>
          <c:idx val="2"/>
          <c:order val="1"/>
          <c:tx>
            <c:strRef>
              <c:f>Sheet1!$D$1</c:f>
              <c:strCache>
                <c:ptCount val="1"/>
                <c:pt idx="0">
                  <c:v>Waiting List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Sheet1!$D$2:$D$29</c:f>
              <c:numCache>
                <c:formatCode>General</c:formatCode>
                <c:ptCount val="28"/>
                <c:pt idx="0">
                  <c:v>15029</c:v>
                </c:pt>
                <c:pt idx="1">
                  <c:v>17917</c:v>
                </c:pt>
                <c:pt idx="2">
                  <c:v>20443</c:v>
                </c:pt>
                <c:pt idx="3">
                  <c:v>23149</c:v>
                </c:pt>
                <c:pt idx="4">
                  <c:v>27510</c:v>
                </c:pt>
                <c:pt idx="5">
                  <c:v>31273</c:v>
                </c:pt>
                <c:pt idx="6">
                  <c:v>35192</c:v>
                </c:pt>
                <c:pt idx="7">
                  <c:v>41096</c:v>
                </c:pt>
                <c:pt idx="8">
                  <c:v>47397</c:v>
                </c:pt>
                <c:pt idx="9">
                  <c:v>53381</c:v>
                </c:pt>
                <c:pt idx="10">
                  <c:v>59862</c:v>
                </c:pt>
                <c:pt idx="11">
                  <c:v>65260</c:v>
                </c:pt>
                <c:pt idx="12">
                  <c:v>71628</c:v>
                </c:pt>
                <c:pt idx="13">
                  <c:v>76893</c:v>
                </c:pt>
                <c:pt idx="14">
                  <c:v>78498</c:v>
                </c:pt>
                <c:pt idx="15">
                  <c:v>81979</c:v>
                </c:pt>
                <c:pt idx="16">
                  <c:v>85610</c:v>
                </c:pt>
                <c:pt idx="17">
                  <c:v>89884</c:v>
                </c:pt>
                <c:pt idx="18">
                  <c:v>94472</c:v>
                </c:pt>
                <c:pt idx="19">
                  <c:v>97782</c:v>
                </c:pt>
                <c:pt idx="20">
                  <c:v>100775</c:v>
                </c:pt>
                <c:pt idx="21">
                  <c:v>105567</c:v>
                </c:pt>
                <c:pt idx="22">
                  <c:v>110375</c:v>
                </c:pt>
                <c:pt idx="23">
                  <c:v>112816</c:v>
                </c:pt>
                <c:pt idx="24">
                  <c:v>117040</c:v>
                </c:pt>
                <c:pt idx="25">
                  <c:v>121272</c:v>
                </c:pt>
                <c:pt idx="26">
                  <c:v>123851</c:v>
                </c:pt>
                <c:pt idx="27">
                  <c:v>122071</c:v>
                </c:pt>
              </c:numCache>
            </c:numRef>
          </c:yVal>
          <c:smooth val="0"/>
          <c:extLst>
            <c:ext xmlns:c16="http://schemas.microsoft.com/office/drawing/2014/chart" uri="{C3380CC4-5D6E-409C-BE32-E72D297353CC}">
              <c16:uniqueId val="{00000001-7B8B-7846-B59C-764CAE146E29}"/>
            </c:ext>
          </c:extLst>
        </c:ser>
        <c:dLbls>
          <c:showLegendKey val="0"/>
          <c:showVal val="0"/>
          <c:showCatName val="0"/>
          <c:showSerName val="0"/>
          <c:showPercent val="0"/>
          <c:showBubbleSize val="0"/>
        </c:dLbls>
        <c:axId val="1188114224"/>
        <c:axId val="1185464112"/>
      </c:scatterChart>
      <c:valAx>
        <c:axId val="1188114224"/>
        <c:scaling>
          <c:orientation val="minMax"/>
          <c:max val="2015"/>
          <c:min val="198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464112"/>
        <c:crosses val="autoZero"/>
        <c:crossBetween val="midCat"/>
      </c:valAx>
      <c:valAx>
        <c:axId val="11854641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88114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Sheet1!$C$1</c:f>
              <c:strCache>
                <c:ptCount val="1"/>
                <c:pt idx="0">
                  <c:v>Transplants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Sheet1!$C$2:$C$29</c:f>
              <c:numCache>
                <c:formatCode>General</c:formatCode>
                <c:ptCount val="28"/>
                <c:pt idx="0">
                  <c:v>12618</c:v>
                </c:pt>
                <c:pt idx="1">
                  <c:v>13140</c:v>
                </c:pt>
                <c:pt idx="2">
                  <c:v>15001</c:v>
                </c:pt>
                <c:pt idx="3">
                  <c:v>15756</c:v>
                </c:pt>
                <c:pt idx="4">
                  <c:v>16133</c:v>
                </c:pt>
                <c:pt idx="5">
                  <c:v>17630</c:v>
                </c:pt>
                <c:pt idx="6">
                  <c:v>18297</c:v>
                </c:pt>
                <c:pt idx="7">
                  <c:v>19393</c:v>
                </c:pt>
                <c:pt idx="8">
                  <c:v>19747</c:v>
                </c:pt>
                <c:pt idx="9">
                  <c:v>20304</c:v>
                </c:pt>
                <c:pt idx="10">
                  <c:v>21517</c:v>
                </c:pt>
                <c:pt idx="11">
                  <c:v>22016</c:v>
                </c:pt>
                <c:pt idx="12">
                  <c:v>23248</c:v>
                </c:pt>
                <c:pt idx="13">
                  <c:v>24218</c:v>
                </c:pt>
                <c:pt idx="14">
                  <c:v>24907</c:v>
                </c:pt>
                <c:pt idx="15">
                  <c:v>25467</c:v>
                </c:pt>
                <c:pt idx="16">
                  <c:v>27035</c:v>
                </c:pt>
                <c:pt idx="17">
                  <c:v>28108</c:v>
                </c:pt>
                <c:pt idx="18">
                  <c:v>28930</c:v>
                </c:pt>
                <c:pt idx="19">
                  <c:v>28358</c:v>
                </c:pt>
                <c:pt idx="20">
                  <c:v>27966</c:v>
                </c:pt>
                <c:pt idx="21">
                  <c:v>28463</c:v>
                </c:pt>
                <c:pt idx="22">
                  <c:v>28662</c:v>
                </c:pt>
                <c:pt idx="23">
                  <c:v>28539</c:v>
                </c:pt>
                <c:pt idx="24">
                  <c:v>28053</c:v>
                </c:pt>
                <c:pt idx="25">
                  <c:v>28954</c:v>
                </c:pt>
                <c:pt idx="26">
                  <c:v>29533</c:v>
                </c:pt>
                <c:pt idx="27">
                  <c:v>30973</c:v>
                </c:pt>
              </c:numCache>
            </c:numRef>
          </c:yVal>
          <c:smooth val="0"/>
          <c:extLst>
            <c:ext xmlns:c16="http://schemas.microsoft.com/office/drawing/2014/chart" uri="{C3380CC4-5D6E-409C-BE32-E72D297353CC}">
              <c16:uniqueId val="{00000000-9D2A-C947-A8E5-71093BCF3316}"/>
            </c:ext>
          </c:extLst>
        </c:ser>
        <c:ser>
          <c:idx val="2"/>
          <c:order val="1"/>
          <c:tx>
            <c:strRef>
              <c:f>Sheet1!$D$1</c:f>
              <c:strCache>
                <c:ptCount val="1"/>
                <c:pt idx="0">
                  <c:v>Waiting List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Sheet1!$D$2:$D$29</c:f>
              <c:numCache>
                <c:formatCode>General</c:formatCode>
                <c:ptCount val="28"/>
                <c:pt idx="0">
                  <c:v>15029</c:v>
                </c:pt>
                <c:pt idx="1">
                  <c:v>17917</c:v>
                </c:pt>
                <c:pt idx="2">
                  <c:v>20443</c:v>
                </c:pt>
                <c:pt idx="3">
                  <c:v>23149</c:v>
                </c:pt>
                <c:pt idx="4">
                  <c:v>27510</c:v>
                </c:pt>
                <c:pt idx="5">
                  <c:v>31273</c:v>
                </c:pt>
                <c:pt idx="6">
                  <c:v>35192</c:v>
                </c:pt>
                <c:pt idx="7">
                  <c:v>41096</c:v>
                </c:pt>
                <c:pt idx="8">
                  <c:v>47397</c:v>
                </c:pt>
                <c:pt idx="9">
                  <c:v>53381</c:v>
                </c:pt>
                <c:pt idx="10">
                  <c:v>59862</c:v>
                </c:pt>
                <c:pt idx="11">
                  <c:v>65260</c:v>
                </c:pt>
                <c:pt idx="12">
                  <c:v>71628</c:v>
                </c:pt>
                <c:pt idx="13">
                  <c:v>76893</c:v>
                </c:pt>
                <c:pt idx="14">
                  <c:v>78498</c:v>
                </c:pt>
                <c:pt idx="15">
                  <c:v>81979</c:v>
                </c:pt>
                <c:pt idx="16">
                  <c:v>85610</c:v>
                </c:pt>
                <c:pt idx="17">
                  <c:v>89884</c:v>
                </c:pt>
                <c:pt idx="18">
                  <c:v>94472</c:v>
                </c:pt>
                <c:pt idx="19">
                  <c:v>97782</c:v>
                </c:pt>
                <c:pt idx="20">
                  <c:v>100775</c:v>
                </c:pt>
                <c:pt idx="21">
                  <c:v>105567</c:v>
                </c:pt>
                <c:pt idx="22">
                  <c:v>110375</c:v>
                </c:pt>
                <c:pt idx="23">
                  <c:v>112816</c:v>
                </c:pt>
                <c:pt idx="24">
                  <c:v>117040</c:v>
                </c:pt>
                <c:pt idx="25">
                  <c:v>121272</c:v>
                </c:pt>
                <c:pt idx="26">
                  <c:v>123851</c:v>
                </c:pt>
                <c:pt idx="27">
                  <c:v>122071</c:v>
                </c:pt>
              </c:numCache>
            </c:numRef>
          </c:yVal>
          <c:smooth val="0"/>
          <c:extLst>
            <c:ext xmlns:c16="http://schemas.microsoft.com/office/drawing/2014/chart" uri="{C3380CC4-5D6E-409C-BE32-E72D297353CC}">
              <c16:uniqueId val="{00000001-9D2A-C947-A8E5-71093BCF3316}"/>
            </c:ext>
          </c:extLst>
        </c:ser>
        <c:dLbls>
          <c:showLegendKey val="0"/>
          <c:showVal val="0"/>
          <c:showCatName val="0"/>
          <c:showSerName val="0"/>
          <c:showPercent val="0"/>
          <c:showBubbleSize val="0"/>
        </c:dLbls>
        <c:axId val="2138735760"/>
        <c:axId val="2138737120"/>
      </c:scatterChart>
      <c:valAx>
        <c:axId val="2138735760"/>
        <c:scaling>
          <c:orientation val="minMax"/>
          <c:max val="2015"/>
          <c:min val="198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737120"/>
        <c:crosses val="autoZero"/>
        <c:crossBetween val="midCat"/>
      </c:valAx>
      <c:valAx>
        <c:axId val="21387371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87357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1/24/22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1/24/22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Markets and marketplaces come in many forms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some of which don</a:t>
            </a:r>
            <a:r>
              <a:rPr lang="fr-FR" sz="1200" dirty="0"/>
              <a:t>’</a:t>
            </a:r>
            <a:r>
              <a:rPr lang="en-US" sz="1200" dirty="0"/>
              <a:t>t conform to conventional notions of markets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and some in which money may play little or no role.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5783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227950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Kingdom</a:t>
            </a:r>
            <a:r>
              <a:rPr lang="en-US" baseline="0" dirty="0"/>
              <a:t>    </a:t>
            </a:r>
            <a:r>
              <a:rPr lang="en-US" dirty="0"/>
              <a:t>National Health </a:t>
            </a:r>
            <a:r>
              <a:rPr lang="en-US" b="0" dirty="0"/>
              <a:t>Service    </a:t>
            </a:r>
            <a:r>
              <a:rPr lang="en-US" sz="1200" b="0" i="0" kern="1200" dirty="0">
                <a:solidFill>
                  <a:schemeClr val="tx1"/>
                </a:solidFill>
                <a:effectLst/>
                <a:latin typeface="+mn-lt"/>
                <a:ea typeface="+mn-ea"/>
                <a:cs typeface="+mn-cs"/>
              </a:rPr>
              <a:t>National Living Donor Kidney Sharing Schemes</a:t>
            </a:r>
            <a:endParaRPr lang="en-US" b="0" dirty="0"/>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427396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NYTimes – 2012</a:t>
            </a:r>
          </a:p>
          <a:p>
            <a:r>
              <a:rPr lang="en-US" dirty="0"/>
              <a:t>University of Alabama at Birmingham -- 2018 </a:t>
            </a:r>
          </a:p>
        </p:txBody>
      </p:sp>
      <p:sp>
        <p:nvSpPr>
          <p:cNvPr id="4" name="Slide Number Placeholder 3"/>
          <p:cNvSpPr>
            <a:spLocks noGrp="1"/>
          </p:cNvSpPr>
          <p:nvPr>
            <p:ph type="sldNum" sz="quarter" idx="5"/>
          </p:nvPr>
        </p:nvSpPr>
        <p:spPr/>
        <p:txBody>
          <a:bodyPr/>
          <a:lstStyle/>
          <a:p>
            <a:fld id="{FC0B4423-9CB5-9840-9C4E-3B0C1F087D69}" type="slidenum">
              <a:rPr lang="en-US" smtClean="0"/>
              <a:t>36</a:t>
            </a:fld>
            <a:endParaRPr lang="en-US"/>
          </a:p>
        </p:txBody>
      </p:sp>
    </p:spTree>
    <p:extLst>
      <p:ext uri="{BB962C8B-B14F-4D97-AF65-F5344CB8AC3E}">
        <p14:creationId xmlns:p14="http://schemas.microsoft.com/office/powerpoint/2010/main" val="301376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B4423-9CB5-9840-9C4E-3B0C1F087D69}" type="slidenum">
              <a:rPr lang="en-US" smtClean="0"/>
              <a:t>37</a:t>
            </a:fld>
            <a:endParaRPr lang="en-US"/>
          </a:p>
        </p:txBody>
      </p:sp>
    </p:spTree>
    <p:extLst>
      <p:ext uri="{BB962C8B-B14F-4D97-AF65-F5344CB8AC3E}">
        <p14:creationId xmlns:p14="http://schemas.microsoft.com/office/powerpoint/2010/main" val="255726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132965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147358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27D43B-0990-AB4F-B21C-E2027E7A6C95}" type="datetime1">
              <a:rPr lang="en-US" smtClean="0"/>
              <a:t>1/24/22</a:t>
            </a:fld>
            <a:endParaRPr lang="en-US"/>
          </a:p>
        </p:txBody>
      </p:sp>
      <p:sp>
        <p:nvSpPr>
          <p:cNvPr id="5" name="Footer Placeholder 4"/>
          <p:cNvSpPr>
            <a:spLocks noGrp="1"/>
          </p:cNvSpPr>
          <p:nvPr>
            <p:ph type="ftr" sz="quarter" idx="11"/>
          </p:nvPr>
        </p:nvSpPr>
        <p:spPr/>
        <p:txBody>
          <a:bodyPr/>
          <a:lstStyle/>
          <a:p>
            <a:r>
              <a:rPr lang="en-US"/>
              <a:t>Dickerson - CMSC498T</a:t>
            </a: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6E0FF-003E-6D4E-AC67-99BECA2901CB}" type="datetime1">
              <a:rPr lang="en-US" smtClean="0"/>
              <a:t>1/24/22</a:t>
            </a:fld>
            <a:endParaRPr lang="en-US"/>
          </a:p>
        </p:txBody>
      </p:sp>
      <p:sp>
        <p:nvSpPr>
          <p:cNvPr id="5" name="Footer Placeholder 4"/>
          <p:cNvSpPr>
            <a:spLocks noGrp="1"/>
          </p:cNvSpPr>
          <p:nvPr>
            <p:ph type="ftr" sz="quarter" idx="11"/>
          </p:nvPr>
        </p:nvSpPr>
        <p:spPr/>
        <p:txBody>
          <a:bodyPr/>
          <a:lstStyle/>
          <a:p>
            <a:r>
              <a:rPr lang="en-US"/>
              <a:t>Dickerson - CMSC498T</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D0E16-1921-AB4C-A007-3B540A5A017C}" type="datetime1">
              <a:rPr lang="en-US" smtClean="0"/>
              <a:t>1/24/22</a:t>
            </a:fld>
            <a:endParaRPr lang="en-US"/>
          </a:p>
        </p:txBody>
      </p:sp>
      <p:sp>
        <p:nvSpPr>
          <p:cNvPr id="5" name="Footer Placeholder 4"/>
          <p:cNvSpPr>
            <a:spLocks noGrp="1"/>
          </p:cNvSpPr>
          <p:nvPr>
            <p:ph type="ftr" sz="quarter" idx="11"/>
          </p:nvPr>
        </p:nvSpPr>
        <p:spPr/>
        <p:txBody>
          <a:bodyPr/>
          <a:lstStyle/>
          <a:p>
            <a:r>
              <a:rPr lang="en-US"/>
              <a:t>Dickerson - CMSC498T</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D044-935D-D049-9E9C-CCD6106C7E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EF9A87-B9B3-3040-8A44-09872A1FD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C36E8-E8FE-1D46-BFC8-D942D4AD18AD}"/>
              </a:ext>
            </a:extLst>
          </p:cNvPr>
          <p:cNvSpPr>
            <a:spLocks noGrp="1"/>
          </p:cNvSpPr>
          <p:nvPr>
            <p:ph type="dt" sz="half" idx="10"/>
          </p:nvPr>
        </p:nvSpPr>
        <p:spPr/>
        <p:txBody>
          <a:bodyPr/>
          <a:lstStyle/>
          <a:p>
            <a:fld id="{23208953-1A9E-8E4F-8113-1A5D049D4AB6}" type="datetime1">
              <a:rPr lang="en-US" smtClean="0"/>
              <a:t>1/24/22</a:t>
            </a:fld>
            <a:endParaRPr lang="en-US"/>
          </a:p>
        </p:txBody>
      </p:sp>
      <p:sp>
        <p:nvSpPr>
          <p:cNvPr id="5" name="Footer Placeholder 4">
            <a:extLst>
              <a:ext uri="{FF2B5EF4-FFF2-40B4-BE49-F238E27FC236}">
                <a16:creationId xmlns:a16="http://schemas.microsoft.com/office/drawing/2014/main" id="{8C627C62-56B2-2940-9FDE-BA8F84232C1A}"/>
              </a:ext>
            </a:extLst>
          </p:cNvPr>
          <p:cNvSpPr>
            <a:spLocks noGrp="1"/>
          </p:cNvSpPr>
          <p:nvPr>
            <p:ph type="ftr" sz="quarter" idx="11"/>
          </p:nvPr>
        </p:nvSpPr>
        <p:spPr/>
        <p:txBody>
          <a:bodyPr/>
          <a:lstStyle/>
          <a:p>
            <a:r>
              <a:rPr lang="en-US"/>
              <a:t>Dickerson - CMSC498T</a:t>
            </a:r>
          </a:p>
        </p:txBody>
      </p:sp>
      <p:sp>
        <p:nvSpPr>
          <p:cNvPr id="6" name="Slide Number Placeholder 5">
            <a:extLst>
              <a:ext uri="{FF2B5EF4-FFF2-40B4-BE49-F238E27FC236}">
                <a16:creationId xmlns:a16="http://schemas.microsoft.com/office/drawing/2014/main" id="{90E2F904-3245-CF4E-AEEE-35A423698DC0}"/>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1899269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1EE7-E4FC-0045-B192-6F77811F0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0418E-D9F4-C340-9B3A-03BF891C4E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3BE3B-B5D1-BF41-A8A0-771F0D24C44E}"/>
              </a:ext>
            </a:extLst>
          </p:cNvPr>
          <p:cNvSpPr>
            <a:spLocks noGrp="1"/>
          </p:cNvSpPr>
          <p:nvPr>
            <p:ph type="dt" sz="half" idx="10"/>
          </p:nvPr>
        </p:nvSpPr>
        <p:spPr/>
        <p:txBody>
          <a:bodyPr/>
          <a:lstStyle/>
          <a:p>
            <a:fld id="{2A6A701A-2876-F24D-97BD-6DD33F8E6D90}" type="datetime1">
              <a:rPr lang="en-US" smtClean="0"/>
              <a:t>1/24/22</a:t>
            </a:fld>
            <a:endParaRPr lang="en-US"/>
          </a:p>
        </p:txBody>
      </p:sp>
      <p:sp>
        <p:nvSpPr>
          <p:cNvPr id="5" name="Footer Placeholder 4">
            <a:extLst>
              <a:ext uri="{FF2B5EF4-FFF2-40B4-BE49-F238E27FC236}">
                <a16:creationId xmlns:a16="http://schemas.microsoft.com/office/drawing/2014/main" id="{255D9483-C7C8-DE4F-89A2-C24FDA8A7360}"/>
              </a:ext>
            </a:extLst>
          </p:cNvPr>
          <p:cNvSpPr>
            <a:spLocks noGrp="1"/>
          </p:cNvSpPr>
          <p:nvPr>
            <p:ph type="ftr" sz="quarter" idx="11"/>
          </p:nvPr>
        </p:nvSpPr>
        <p:spPr/>
        <p:txBody>
          <a:bodyPr/>
          <a:lstStyle/>
          <a:p>
            <a:r>
              <a:rPr lang="en-US"/>
              <a:t>Dickerson - CMSC498T</a:t>
            </a:r>
          </a:p>
        </p:txBody>
      </p:sp>
      <p:sp>
        <p:nvSpPr>
          <p:cNvPr id="6" name="Slide Number Placeholder 5">
            <a:extLst>
              <a:ext uri="{FF2B5EF4-FFF2-40B4-BE49-F238E27FC236}">
                <a16:creationId xmlns:a16="http://schemas.microsoft.com/office/drawing/2014/main" id="{5112D69A-6AF2-984F-8443-372DA53913EB}"/>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428368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AC65-FB4A-A84C-9B9E-759E1BB2B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B5FC41-811F-BE40-88E4-8AAFC606C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108FD-D6C8-5046-A5DC-40C1808EFAB9}"/>
              </a:ext>
            </a:extLst>
          </p:cNvPr>
          <p:cNvSpPr>
            <a:spLocks noGrp="1"/>
          </p:cNvSpPr>
          <p:nvPr>
            <p:ph type="dt" sz="half" idx="10"/>
          </p:nvPr>
        </p:nvSpPr>
        <p:spPr/>
        <p:txBody>
          <a:bodyPr/>
          <a:lstStyle/>
          <a:p>
            <a:fld id="{8D9834D8-3607-6F4B-9DA0-88AB09C21B77}" type="datetime1">
              <a:rPr lang="en-US" smtClean="0"/>
              <a:t>1/24/22</a:t>
            </a:fld>
            <a:endParaRPr lang="en-US"/>
          </a:p>
        </p:txBody>
      </p:sp>
      <p:sp>
        <p:nvSpPr>
          <p:cNvPr id="5" name="Footer Placeholder 4">
            <a:extLst>
              <a:ext uri="{FF2B5EF4-FFF2-40B4-BE49-F238E27FC236}">
                <a16:creationId xmlns:a16="http://schemas.microsoft.com/office/drawing/2014/main" id="{8A74A4B8-E9BE-AE42-B4A9-96027489E36A}"/>
              </a:ext>
            </a:extLst>
          </p:cNvPr>
          <p:cNvSpPr>
            <a:spLocks noGrp="1"/>
          </p:cNvSpPr>
          <p:nvPr>
            <p:ph type="ftr" sz="quarter" idx="11"/>
          </p:nvPr>
        </p:nvSpPr>
        <p:spPr/>
        <p:txBody>
          <a:bodyPr/>
          <a:lstStyle/>
          <a:p>
            <a:r>
              <a:rPr lang="en-US"/>
              <a:t>Dickerson - CMSC498T</a:t>
            </a:r>
          </a:p>
        </p:txBody>
      </p:sp>
      <p:sp>
        <p:nvSpPr>
          <p:cNvPr id="6" name="Slide Number Placeholder 5">
            <a:extLst>
              <a:ext uri="{FF2B5EF4-FFF2-40B4-BE49-F238E27FC236}">
                <a16:creationId xmlns:a16="http://schemas.microsoft.com/office/drawing/2014/main" id="{A6BFDBCB-FC4B-DC4B-86FA-4EB18A09E516}"/>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247805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BE71-8123-404E-A233-A3BA0ECB8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811E7-4C64-6240-8FBA-697A80E175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FCFAB-9153-7E49-A3B1-5F0B81CE1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15DA3-FC28-664E-8BF1-0B919FA6D282}"/>
              </a:ext>
            </a:extLst>
          </p:cNvPr>
          <p:cNvSpPr>
            <a:spLocks noGrp="1"/>
          </p:cNvSpPr>
          <p:nvPr>
            <p:ph type="dt" sz="half" idx="10"/>
          </p:nvPr>
        </p:nvSpPr>
        <p:spPr/>
        <p:txBody>
          <a:bodyPr/>
          <a:lstStyle/>
          <a:p>
            <a:fld id="{977D0BEB-6064-F048-83DC-C2CA6BCE50DC}" type="datetime1">
              <a:rPr lang="en-US" smtClean="0"/>
              <a:t>1/24/22</a:t>
            </a:fld>
            <a:endParaRPr lang="en-US"/>
          </a:p>
        </p:txBody>
      </p:sp>
      <p:sp>
        <p:nvSpPr>
          <p:cNvPr id="6" name="Footer Placeholder 5">
            <a:extLst>
              <a:ext uri="{FF2B5EF4-FFF2-40B4-BE49-F238E27FC236}">
                <a16:creationId xmlns:a16="http://schemas.microsoft.com/office/drawing/2014/main" id="{0F845D51-1A0E-E849-8AE8-8E95C1AA63BD}"/>
              </a:ext>
            </a:extLst>
          </p:cNvPr>
          <p:cNvSpPr>
            <a:spLocks noGrp="1"/>
          </p:cNvSpPr>
          <p:nvPr>
            <p:ph type="ftr" sz="quarter" idx="11"/>
          </p:nvPr>
        </p:nvSpPr>
        <p:spPr/>
        <p:txBody>
          <a:bodyPr/>
          <a:lstStyle/>
          <a:p>
            <a:r>
              <a:rPr lang="en-US"/>
              <a:t>Dickerson - CMSC498T</a:t>
            </a:r>
          </a:p>
        </p:txBody>
      </p:sp>
      <p:sp>
        <p:nvSpPr>
          <p:cNvPr id="7" name="Slide Number Placeholder 6">
            <a:extLst>
              <a:ext uri="{FF2B5EF4-FFF2-40B4-BE49-F238E27FC236}">
                <a16:creationId xmlns:a16="http://schemas.microsoft.com/office/drawing/2014/main" id="{1FE7D0A0-DC82-B641-8EF7-6148C37E8A50}"/>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360345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F53-283B-6044-A2B3-947578AA87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152BB-9B83-3049-9AE6-DB26D9F49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2E7F2-AF20-8640-AF63-099B2E44A4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99FD7E-38C9-3043-A324-F86A17A8B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17B9A8-D9F4-2F48-8374-A51999E49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566FA-E694-FA4A-9FCC-037FBB069478}"/>
              </a:ext>
            </a:extLst>
          </p:cNvPr>
          <p:cNvSpPr>
            <a:spLocks noGrp="1"/>
          </p:cNvSpPr>
          <p:nvPr>
            <p:ph type="dt" sz="half" idx="10"/>
          </p:nvPr>
        </p:nvSpPr>
        <p:spPr/>
        <p:txBody>
          <a:bodyPr/>
          <a:lstStyle/>
          <a:p>
            <a:fld id="{DCE201DD-3E7E-5448-879C-8B1623A7D1DA}" type="datetime1">
              <a:rPr lang="en-US" smtClean="0"/>
              <a:t>1/24/22</a:t>
            </a:fld>
            <a:endParaRPr lang="en-US"/>
          </a:p>
        </p:txBody>
      </p:sp>
      <p:sp>
        <p:nvSpPr>
          <p:cNvPr id="8" name="Footer Placeholder 7">
            <a:extLst>
              <a:ext uri="{FF2B5EF4-FFF2-40B4-BE49-F238E27FC236}">
                <a16:creationId xmlns:a16="http://schemas.microsoft.com/office/drawing/2014/main" id="{35144936-8D27-C34A-9F27-D687659037F4}"/>
              </a:ext>
            </a:extLst>
          </p:cNvPr>
          <p:cNvSpPr>
            <a:spLocks noGrp="1"/>
          </p:cNvSpPr>
          <p:nvPr>
            <p:ph type="ftr" sz="quarter" idx="11"/>
          </p:nvPr>
        </p:nvSpPr>
        <p:spPr/>
        <p:txBody>
          <a:bodyPr/>
          <a:lstStyle/>
          <a:p>
            <a:r>
              <a:rPr lang="en-US"/>
              <a:t>Dickerson - CMSC498T</a:t>
            </a:r>
          </a:p>
        </p:txBody>
      </p:sp>
      <p:sp>
        <p:nvSpPr>
          <p:cNvPr id="9" name="Slide Number Placeholder 8">
            <a:extLst>
              <a:ext uri="{FF2B5EF4-FFF2-40B4-BE49-F238E27FC236}">
                <a16:creationId xmlns:a16="http://schemas.microsoft.com/office/drawing/2014/main" id="{D81A9E19-DE1B-A44D-AB69-2A51B635DBF1}"/>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4144183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F73E-62FA-4247-BFA6-E0BDBB06F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D50760-A180-B94C-913E-F1A4F65AB939}"/>
              </a:ext>
            </a:extLst>
          </p:cNvPr>
          <p:cNvSpPr>
            <a:spLocks noGrp="1"/>
          </p:cNvSpPr>
          <p:nvPr>
            <p:ph type="dt" sz="half" idx="10"/>
          </p:nvPr>
        </p:nvSpPr>
        <p:spPr/>
        <p:txBody>
          <a:bodyPr/>
          <a:lstStyle/>
          <a:p>
            <a:fld id="{B3ECDC91-044F-E842-B1F5-7E4C0701C68A}" type="datetime1">
              <a:rPr lang="en-US" smtClean="0"/>
              <a:t>1/24/22</a:t>
            </a:fld>
            <a:endParaRPr lang="en-US"/>
          </a:p>
        </p:txBody>
      </p:sp>
      <p:sp>
        <p:nvSpPr>
          <p:cNvPr id="4" name="Footer Placeholder 3">
            <a:extLst>
              <a:ext uri="{FF2B5EF4-FFF2-40B4-BE49-F238E27FC236}">
                <a16:creationId xmlns:a16="http://schemas.microsoft.com/office/drawing/2014/main" id="{AC299C57-30EB-804B-B601-5E55C50289D1}"/>
              </a:ext>
            </a:extLst>
          </p:cNvPr>
          <p:cNvSpPr>
            <a:spLocks noGrp="1"/>
          </p:cNvSpPr>
          <p:nvPr>
            <p:ph type="ftr" sz="quarter" idx="11"/>
          </p:nvPr>
        </p:nvSpPr>
        <p:spPr/>
        <p:txBody>
          <a:bodyPr/>
          <a:lstStyle/>
          <a:p>
            <a:r>
              <a:rPr lang="en-US"/>
              <a:t>Dickerson - CMSC498T</a:t>
            </a:r>
          </a:p>
        </p:txBody>
      </p:sp>
      <p:sp>
        <p:nvSpPr>
          <p:cNvPr id="5" name="Slide Number Placeholder 4">
            <a:extLst>
              <a:ext uri="{FF2B5EF4-FFF2-40B4-BE49-F238E27FC236}">
                <a16:creationId xmlns:a16="http://schemas.microsoft.com/office/drawing/2014/main" id="{DBFD6419-FAB9-7D48-9A50-F5445DA2EE5F}"/>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3792963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42CF9-E0D7-784F-8E8D-2542B50C81FB}"/>
              </a:ext>
            </a:extLst>
          </p:cNvPr>
          <p:cNvSpPr>
            <a:spLocks noGrp="1"/>
          </p:cNvSpPr>
          <p:nvPr>
            <p:ph type="dt" sz="half" idx="10"/>
          </p:nvPr>
        </p:nvSpPr>
        <p:spPr/>
        <p:txBody>
          <a:bodyPr/>
          <a:lstStyle/>
          <a:p>
            <a:fld id="{C38C5554-768E-3044-9C70-0E92F6B6E03E}" type="datetime1">
              <a:rPr lang="en-US" smtClean="0"/>
              <a:t>1/24/22</a:t>
            </a:fld>
            <a:endParaRPr lang="en-US"/>
          </a:p>
        </p:txBody>
      </p:sp>
      <p:sp>
        <p:nvSpPr>
          <p:cNvPr id="3" name="Footer Placeholder 2">
            <a:extLst>
              <a:ext uri="{FF2B5EF4-FFF2-40B4-BE49-F238E27FC236}">
                <a16:creationId xmlns:a16="http://schemas.microsoft.com/office/drawing/2014/main" id="{0DCF4A0A-E744-4340-9A41-BE358E5392FF}"/>
              </a:ext>
            </a:extLst>
          </p:cNvPr>
          <p:cNvSpPr>
            <a:spLocks noGrp="1"/>
          </p:cNvSpPr>
          <p:nvPr>
            <p:ph type="ftr" sz="quarter" idx="11"/>
          </p:nvPr>
        </p:nvSpPr>
        <p:spPr/>
        <p:txBody>
          <a:bodyPr/>
          <a:lstStyle/>
          <a:p>
            <a:r>
              <a:rPr lang="en-US"/>
              <a:t>Dickerson - CMSC498T</a:t>
            </a:r>
          </a:p>
        </p:txBody>
      </p:sp>
      <p:sp>
        <p:nvSpPr>
          <p:cNvPr id="4" name="Slide Number Placeholder 3">
            <a:extLst>
              <a:ext uri="{FF2B5EF4-FFF2-40B4-BE49-F238E27FC236}">
                <a16:creationId xmlns:a16="http://schemas.microsoft.com/office/drawing/2014/main" id="{620BD494-1595-0F44-B1C6-F9CE8CF56C10}"/>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78131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7925-34FE-C54F-A43E-7A4652B3D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9B516F-C1EE-1944-A604-F2141C278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5DACD-7482-4040-8D9D-03D3C8B54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63059-43C4-7745-A880-FA993E51EE20}"/>
              </a:ext>
            </a:extLst>
          </p:cNvPr>
          <p:cNvSpPr>
            <a:spLocks noGrp="1"/>
          </p:cNvSpPr>
          <p:nvPr>
            <p:ph type="dt" sz="half" idx="10"/>
          </p:nvPr>
        </p:nvSpPr>
        <p:spPr/>
        <p:txBody>
          <a:bodyPr/>
          <a:lstStyle/>
          <a:p>
            <a:fld id="{A417F5C3-0B30-0D43-BFF8-F7C661861C5F}" type="datetime1">
              <a:rPr lang="en-US" smtClean="0"/>
              <a:t>1/24/22</a:t>
            </a:fld>
            <a:endParaRPr lang="en-US"/>
          </a:p>
        </p:txBody>
      </p:sp>
      <p:sp>
        <p:nvSpPr>
          <p:cNvPr id="6" name="Footer Placeholder 5">
            <a:extLst>
              <a:ext uri="{FF2B5EF4-FFF2-40B4-BE49-F238E27FC236}">
                <a16:creationId xmlns:a16="http://schemas.microsoft.com/office/drawing/2014/main" id="{24C8995D-DA99-9640-AA8C-6218E3CB25F1}"/>
              </a:ext>
            </a:extLst>
          </p:cNvPr>
          <p:cNvSpPr>
            <a:spLocks noGrp="1"/>
          </p:cNvSpPr>
          <p:nvPr>
            <p:ph type="ftr" sz="quarter" idx="11"/>
          </p:nvPr>
        </p:nvSpPr>
        <p:spPr/>
        <p:txBody>
          <a:bodyPr/>
          <a:lstStyle/>
          <a:p>
            <a:r>
              <a:rPr lang="en-US"/>
              <a:t>Dickerson - CMSC498T</a:t>
            </a:r>
          </a:p>
        </p:txBody>
      </p:sp>
      <p:sp>
        <p:nvSpPr>
          <p:cNvPr id="7" name="Slide Number Placeholder 6">
            <a:extLst>
              <a:ext uri="{FF2B5EF4-FFF2-40B4-BE49-F238E27FC236}">
                <a16:creationId xmlns:a16="http://schemas.microsoft.com/office/drawing/2014/main" id="{B3F91E77-5C72-E44D-8ACE-3535CCDE2C57}"/>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57511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14B933-10B4-164C-9C4D-57A08782C2E8}" type="datetime1">
              <a:rPr lang="en-US" smtClean="0"/>
              <a:t>1/24/22</a:t>
            </a:fld>
            <a:endParaRPr lang="en-US"/>
          </a:p>
        </p:txBody>
      </p:sp>
      <p:sp>
        <p:nvSpPr>
          <p:cNvPr id="5" name="Footer Placeholder 4"/>
          <p:cNvSpPr>
            <a:spLocks noGrp="1"/>
          </p:cNvSpPr>
          <p:nvPr>
            <p:ph type="ftr" sz="quarter" idx="11"/>
          </p:nvPr>
        </p:nvSpPr>
        <p:spPr/>
        <p:txBody>
          <a:bodyPr/>
          <a:lstStyle/>
          <a:p>
            <a:r>
              <a:rPr lang="en-US"/>
              <a:t>Dickerson - CMSC498T</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F290-49D1-354B-A400-97DAE66E6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98062E-D56F-7D41-AE8F-2F5163C30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A72D3A-2BFE-9440-B483-256EFDED1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FF529-7133-B541-83DA-E434F164095D}"/>
              </a:ext>
            </a:extLst>
          </p:cNvPr>
          <p:cNvSpPr>
            <a:spLocks noGrp="1"/>
          </p:cNvSpPr>
          <p:nvPr>
            <p:ph type="dt" sz="half" idx="10"/>
          </p:nvPr>
        </p:nvSpPr>
        <p:spPr/>
        <p:txBody>
          <a:bodyPr/>
          <a:lstStyle/>
          <a:p>
            <a:fld id="{2882030E-FCAD-B648-8BDC-6B72B0931618}" type="datetime1">
              <a:rPr lang="en-US" smtClean="0"/>
              <a:t>1/24/22</a:t>
            </a:fld>
            <a:endParaRPr lang="en-US"/>
          </a:p>
        </p:txBody>
      </p:sp>
      <p:sp>
        <p:nvSpPr>
          <p:cNvPr id="6" name="Footer Placeholder 5">
            <a:extLst>
              <a:ext uri="{FF2B5EF4-FFF2-40B4-BE49-F238E27FC236}">
                <a16:creationId xmlns:a16="http://schemas.microsoft.com/office/drawing/2014/main" id="{90E38846-D96D-B744-804A-20793BAEF156}"/>
              </a:ext>
            </a:extLst>
          </p:cNvPr>
          <p:cNvSpPr>
            <a:spLocks noGrp="1"/>
          </p:cNvSpPr>
          <p:nvPr>
            <p:ph type="ftr" sz="quarter" idx="11"/>
          </p:nvPr>
        </p:nvSpPr>
        <p:spPr/>
        <p:txBody>
          <a:bodyPr/>
          <a:lstStyle/>
          <a:p>
            <a:r>
              <a:rPr lang="en-US"/>
              <a:t>Dickerson - CMSC498T</a:t>
            </a:r>
          </a:p>
        </p:txBody>
      </p:sp>
      <p:sp>
        <p:nvSpPr>
          <p:cNvPr id="7" name="Slide Number Placeholder 6">
            <a:extLst>
              <a:ext uri="{FF2B5EF4-FFF2-40B4-BE49-F238E27FC236}">
                <a16:creationId xmlns:a16="http://schemas.microsoft.com/office/drawing/2014/main" id="{9578425A-0ADF-9F49-B5CD-3FE7FA020A98}"/>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421099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E607-ED76-D844-9BEB-FE31EA8BF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B3706-7BB5-1C40-9011-9D2D5BB85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3EC1E-2C94-4042-A399-2B05802FAA12}"/>
              </a:ext>
            </a:extLst>
          </p:cNvPr>
          <p:cNvSpPr>
            <a:spLocks noGrp="1"/>
          </p:cNvSpPr>
          <p:nvPr>
            <p:ph type="dt" sz="half" idx="10"/>
          </p:nvPr>
        </p:nvSpPr>
        <p:spPr/>
        <p:txBody>
          <a:bodyPr/>
          <a:lstStyle/>
          <a:p>
            <a:fld id="{AD1EDA29-846C-A34B-9E7D-5E2CE4701341}" type="datetime1">
              <a:rPr lang="en-US" smtClean="0"/>
              <a:t>1/24/22</a:t>
            </a:fld>
            <a:endParaRPr lang="en-US"/>
          </a:p>
        </p:txBody>
      </p:sp>
      <p:sp>
        <p:nvSpPr>
          <p:cNvPr id="5" name="Footer Placeholder 4">
            <a:extLst>
              <a:ext uri="{FF2B5EF4-FFF2-40B4-BE49-F238E27FC236}">
                <a16:creationId xmlns:a16="http://schemas.microsoft.com/office/drawing/2014/main" id="{0F9093FC-A087-1045-A86F-5854F951AF6F}"/>
              </a:ext>
            </a:extLst>
          </p:cNvPr>
          <p:cNvSpPr>
            <a:spLocks noGrp="1"/>
          </p:cNvSpPr>
          <p:nvPr>
            <p:ph type="ftr" sz="quarter" idx="11"/>
          </p:nvPr>
        </p:nvSpPr>
        <p:spPr/>
        <p:txBody>
          <a:bodyPr/>
          <a:lstStyle/>
          <a:p>
            <a:r>
              <a:rPr lang="en-US"/>
              <a:t>Dickerson - CMSC498T</a:t>
            </a:r>
          </a:p>
        </p:txBody>
      </p:sp>
      <p:sp>
        <p:nvSpPr>
          <p:cNvPr id="6" name="Slide Number Placeholder 5">
            <a:extLst>
              <a:ext uri="{FF2B5EF4-FFF2-40B4-BE49-F238E27FC236}">
                <a16:creationId xmlns:a16="http://schemas.microsoft.com/office/drawing/2014/main" id="{2F2CDCE0-FCAB-D54F-8EBF-C59D01C391D4}"/>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2044409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AAC92-760E-5746-A871-2616F43B38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7E32B0-B137-7740-8095-91928D3E7A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DE7CF-F816-7848-9CDE-313BC7B2C21D}"/>
              </a:ext>
            </a:extLst>
          </p:cNvPr>
          <p:cNvSpPr>
            <a:spLocks noGrp="1"/>
          </p:cNvSpPr>
          <p:nvPr>
            <p:ph type="dt" sz="half" idx="10"/>
          </p:nvPr>
        </p:nvSpPr>
        <p:spPr/>
        <p:txBody>
          <a:bodyPr/>
          <a:lstStyle/>
          <a:p>
            <a:fld id="{D65214EE-5C44-C347-BFC1-B95BD9966566}" type="datetime1">
              <a:rPr lang="en-US" smtClean="0"/>
              <a:t>1/24/22</a:t>
            </a:fld>
            <a:endParaRPr lang="en-US"/>
          </a:p>
        </p:txBody>
      </p:sp>
      <p:sp>
        <p:nvSpPr>
          <p:cNvPr id="5" name="Footer Placeholder 4">
            <a:extLst>
              <a:ext uri="{FF2B5EF4-FFF2-40B4-BE49-F238E27FC236}">
                <a16:creationId xmlns:a16="http://schemas.microsoft.com/office/drawing/2014/main" id="{1B724E66-0E4C-FD46-B9E1-EE953AD5D6F3}"/>
              </a:ext>
            </a:extLst>
          </p:cNvPr>
          <p:cNvSpPr>
            <a:spLocks noGrp="1"/>
          </p:cNvSpPr>
          <p:nvPr>
            <p:ph type="ftr" sz="quarter" idx="11"/>
          </p:nvPr>
        </p:nvSpPr>
        <p:spPr/>
        <p:txBody>
          <a:bodyPr/>
          <a:lstStyle/>
          <a:p>
            <a:r>
              <a:rPr lang="en-US"/>
              <a:t>Dickerson - CMSC498T</a:t>
            </a:r>
          </a:p>
        </p:txBody>
      </p:sp>
      <p:sp>
        <p:nvSpPr>
          <p:cNvPr id="6" name="Slide Number Placeholder 5">
            <a:extLst>
              <a:ext uri="{FF2B5EF4-FFF2-40B4-BE49-F238E27FC236}">
                <a16:creationId xmlns:a16="http://schemas.microsoft.com/office/drawing/2014/main" id="{8393A30B-2D96-3942-B181-19FF761BA8E3}"/>
              </a:ext>
            </a:extLst>
          </p:cNvPr>
          <p:cNvSpPr>
            <a:spLocks noGrp="1"/>
          </p:cNvSpPr>
          <p:nvPr>
            <p:ph type="sldNum" sz="quarter" idx="12"/>
          </p:nvPr>
        </p:nvSpPr>
        <p:spPr/>
        <p:txBody>
          <a:bodyPr/>
          <a:lstStyle/>
          <a:p>
            <a:fld id="{2EB976A8-A254-A54E-93E3-62F685799258}" type="slidenum">
              <a:rPr lang="en-US" smtClean="0"/>
              <a:t>‹#›</a:t>
            </a:fld>
            <a:endParaRPr lang="en-US"/>
          </a:p>
        </p:txBody>
      </p:sp>
    </p:spTree>
    <p:extLst>
      <p:ext uri="{BB962C8B-B14F-4D97-AF65-F5344CB8AC3E}">
        <p14:creationId xmlns:p14="http://schemas.microsoft.com/office/powerpoint/2010/main" val="218428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3F3644B-DA42-1549-8C2E-9144F84D2566}" type="datetime1">
              <a:rPr lang="en-US" smtClean="0"/>
              <a:t>1/24/22</a:t>
            </a:fld>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Dickerson - CMSC498T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E8C52F-ACFF-5C4A-AF50-0A210E29680E}" type="datetime1">
              <a:rPr lang="en-US" smtClean="0"/>
              <a:t>1/24/22</a:t>
            </a:fld>
            <a:endParaRPr lang="en-US"/>
          </a:p>
        </p:txBody>
      </p:sp>
      <p:sp>
        <p:nvSpPr>
          <p:cNvPr id="6" name="Footer Placeholder 5"/>
          <p:cNvSpPr>
            <a:spLocks noGrp="1"/>
          </p:cNvSpPr>
          <p:nvPr>
            <p:ph type="ftr" sz="quarter" idx="11"/>
          </p:nvPr>
        </p:nvSpPr>
        <p:spPr/>
        <p:txBody>
          <a:bodyPr/>
          <a:lstStyle/>
          <a:p>
            <a:r>
              <a:rPr lang="en-US"/>
              <a:t>Dickerson - CMSC498T</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383A04-DE1B-6948-8A7D-A205E62A7EE5}" type="datetime1">
              <a:rPr lang="en-US" smtClean="0"/>
              <a:t>1/24/22</a:t>
            </a:fld>
            <a:endParaRPr lang="en-US"/>
          </a:p>
        </p:txBody>
      </p:sp>
      <p:sp>
        <p:nvSpPr>
          <p:cNvPr id="8" name="Footer Placeholder 7"/>
          <p:cNvSpPr>
            <a:spLocks noGrp="1"/>
          </p:cNvSpPr>
          <p:nvPr>
            <p:ph type="ftr" sz="quarter" idx="11"/>
          </p:nvPr>
        </p:nvSpPr>
        <p:spPr/>
        <p:txBody>
          <a:bodyPr/>
          <a:lstStyle/>
          <a:p>
            <a:r>
              <a:rPr lang="en-US"/>
              <a:t>Dickerson - CMSC498T</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DD5D1-1BA9-4747-B50E-6AD516FB52BD}" type="datetime1">
              <a:rPr lang="en-US" smtClean="0"/>
              <a:t>1/24/22</a:t>
            </a:fld>
            <a:endParaRPr lang="en-US"/>
          </a:p>
        </p:txBody>
      </p:sp>
      <p:sp>
        <p:nvSpPr>
          <p:cNvPr id="4" name="Footer Placeholder 3"/>
          <p:cNvSpPr>
            <a:spLocks noGrp="1"/>
          </p:cNvSpPr>
          <p:nvPr>
            <p:ph type="ftr" sz="quarter" idx="11"/>
          </p:nvPr>
        </p:nvSpPr>
        <p:spPr/>
        <p:txBody>
          <a:bodyPr/>
          <a:lstStyle/>
          <a:p>
            <a:r>
              <a:rPr lang="en-US"/>
              <a:t>Dickerson - CMSC498T</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357D2-5860-5847-B774-BF2830198019}" type="datetime1">
              <a:rPr lang="en-US" smtClean="0"/>
              <a:t>1/24/22</a:t>
            </a:fld>
            <a:endParaRPr lang="en-US"/>
          </a:p>
        </p:txBody>
      </p:sp>
      <p:sp>
        <p:nvSpPr>
          <p:cNvPr id="3" name="Footer Placeholder 2"/>
          <p:cNvSpPr>
            <a:spLocks noGrp="1"/>
          </p:cNvSpPr>
          <p:nvPr>
            <p:ph type="ftr" sz="quarter" idx="11"/>
          </p:nvPr>
        </p:nvSpPr>
        <p:spPr/>
        <p:txBody>
          <a:bodyPr/>
          <a:lstStyle/>
          <a:p>
            <a:r>
              <a:rPr lang="en-US"/>
              <a:t>Dickerson - CMSC498T</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2D628-CF1A-4143-8CFB-662E929C6335}" type="datetime1">
              <a:rPr lang="en-US" smtClean="0"/>
              <a:t>1/24/22</a:t>
            </a:fld>
            <a:endParaRPr lang="en-US"/>
          </a:p>
        </p:txBody>
      </p:sp>
      <p:sp>
        <p:nvSpPr>
          <p:cNvPr id="6" name="Footer Placeholder 5"/>
          <p:cNvSpPr>
            <a:spLocks noGrp="1"/>
          </p:cNvSpPr>
          <p:nvPr>
            <p:ph type="ftr" sz="quarter" idx="11"/>
          </p:nvPr>
        </p:nvSpPr>
        <p:spPr/>
        <p:txBody>
          <a:bodyPr/>
          <a:lstStyle/>
          <a:p>
            <a:r>
              <a:rPr lang="en-US"/>
              <a:t>Dickerson - CMSC498T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452C33-E37B-A146-BD82-BF31F3A16089}" type="datetime1">
              <a:rPr lang="en-US" smtClean="0"/>
              <a:t>1/24/22</a:t>
            </a:fld>
            <a:endParaRPr lang="en-US"/>
          </a:p>
        </p:txBody>
      </p:sp>
      <p:sp>
        <p:nvSpPr>
          <p:cNvPr id="6" name="Footer Placeholder 5"/>
          <p:cNvSpPr>
            <a:spLocks noGrp="1"/>
          </p:cNvSpPr>
          <p:nvPr>
            <p:ph type="ftr" sz="quarter" idx="11"/>
          </p:nvPr>
        </p:nvSpPr>
        <p:spPr/>
        <p:txBody>
          <a:bodyPr/>
          <a:lstStyle/>
          <a:p>
            <a:r>
              <a:rPr lang="en-US"/>
              <a:t>Dickerson - CMSC498T</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A98D5194-43D7-964A-91B3-E5264B835ECC}" type="datetime1">
              <a:rPr lang="en-US" smtClean="0"/>
              <a:t>1/24/22</a:t>
            </a:fld>
            <a:endParaRPr lang="en-US"/>
          </a:p>
        </p:txBody>
      </p:sp>
      <p:sp>
        <p:nvSpPr>
          <p:cNvPr id="5" name="Footer Placeholder 4"/>
          <p:cNvSpPr>
            <a:spLocks noGrp="1"/>
          </p:cNvSpPr>
          <p:nvPr>
            <p:ph type="ftr" sz="quarter" idx="3"/>
          </p:nvPr>
        </p:nvSpPr>
        <p:spPr>
          <a:xfrm>
            <a:off x="3810000" y="6492876"/>
            <a:ext cx="4572000" cy="283845"/>
          </a:xfrm>
          <a:prstGeom prst="rect">
            <a:avLst/>
          </a:prstGeom>
        </p:spPr>
        <p:txBody>
          <a:bodyPr vert="horz" lIns="91440" tIns="45720" rIns="91440" bIns="45720" rtlCol="0" anchor="t"/>
          <a:lstStyle>
            <a:lvl1pPr algn="ctr">
              <a:defRPr sz="1000">
                <a:solidFill>
                  <a:schemeClr val="tx2"/>
                </a:solidFill>
              </a:defRPr>
            </a:lvl1pPr>
          </a:lstStyle>
          <a:p>
            <a:r>
              <a:rPr lang="en-US"/>
              <a:t>Dickerson - CMSC498T</a:t>
            </a:r>
            <a:endParaRPr lang="en-US" dirty="0"/>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2FFEA-3A38-F049-8C4F-278D51A821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E63DA7-AD58-B74A-9DAD-60B703B33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B324A-ADFE-9D4D-BCFA-DF85E92D4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5530-BB4A-5E45-BBF2-77073A6F92AF}" type="datetime1">
              <a:rPr lang="en-US" smtClean="0"/>
              <a:t>1/24/22</a:t>
            </a:fld>
            <a:endParaRPr lang="en-US"/>
          </a:p>
        </p:txBody>
      </p:sp>
      <p:sp>
        <p:nvSpPr>
          <p:cNvPr id="5" name="Footer Placeholder 4">
            <a:extLst>
              <a:ext uri="{FF2B5EF4-FFF2-40B4-BE49-F238E27FC236}">
                <a16:creationId xmlns:a16="http://schemas.microsoft.com/office/drawing/2014/main" id="{BD8081F1-F5C3-F543-B94E-6A5BD9F9C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Dickerson - CMSC498T</a:t>
            </a:r>
          </a:p>
        </p:txBody>
      </p:sp>
      <p:sp>
        <p:nvSpPr>
          <p:cNvPr id="6" name="Slide Number Placeholder 5">
            <a:extLst>
              <a:ext uri="{FF2B5EF4-FFF2-40B4-BE49-F238E27FC236}">
                <a16:creationId xmlns:a16="http://schemas.microsoft.com/office/drawing/2014/main" id="{503BA6E4-97AA-5544-AF72-A77882BA1C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976A8-A254-A54E-93E3-62F685799258}" type="slidenum">
              <a:rPr lang="en-US" smtClean="0"/>
              <a:t>‹#›</a:t>
            </a:fld>
            <a:endParaRPr lang="en-US"/>
          </a:p>
        </p:txBody>
      </p:sp>
    </p:spTree>
    <p:extLst>
      <p:ext uri="{BB962C8B-B14F-4D97-AF65-F5344CB8AC3E}">
        <p14:creationId xmlns:p14="http://schemas.microsoft.com/office/powerpoint/2010/main" val="20298938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pn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emf"/><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tiff"/><Relationship Id="rId9" Type="http://schemas.openxmlformats.org/officeDocument/2006/relationships/image" Target="../media/image14.png"/><Relationship Id="rId14" Type="http://schemas.openxmlformats.org/officeDocument/2006/relationships/image" Target="../media/image19.emf"/></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5.gif"/><Relationship Id="rId7" Type="http://schemas.microsoft.com/office/2007/relationships/hdphoto" Target="../media/hdphoto1.wdp"/><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jpe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314" y="353700"/>
            <a:ext cx="10363200" cy="3503141"/>
          </a:xfrm>
        </p:spPr>
        <p:txBody>
          <a:bodyPr/>
          <a:lstStyle/>
          <a:p>
            <a:r>
              <a:rPr lang="en-US" dirty="0"/>
              <a:t>Mechanism Design</a:t>
            </a:r>
          </a:p>
        </p:txBody>
      </p:sp>
      <p:sp>
        <p:nvSpPr>
          <p:cNvPr id="3" name="Subtitle 2"/>
          <p:cNvSpPr>
            <a:spLocks noGrp="1"/>
          </p:cNvSpPr>
          <p:nvPr>
            <p:ph type="subTitle" idx="1"/>
          </p:nvPr>
        </p:nvSpPr>
        <p:spPr>
          <a:xfrm>
            <a:off x="634314" y="3554368"/>
            <a:ext cx="9144000" cy="914400"/>
          </a:xfrm>
        </p:spPr>
        <p:txBody>
          <a:bodyPr/>
          <a:lstStyle/>
          <a:p>
            <a:r>
              <a:rPr lang="en-US" dirty="0"/>
              <a:t>John P Dickerson &amp; Marina </a:t>
            </a:r>
            <a:r>
              <a:rPr lang="en-US" dirty="0" err="1"/>
              <a:t>Knittel</a:t>
            </a:r>
            <a:endParaRPr lang="en-US" dirty="0"/>
          </a:p>
        </p:txBody>
      </p:sp>
      <p:sp>
        <p:nvSpPr>
          <p:cNvPr id="5" name="TextBox 4"/>
          <p:cNvSpPr txBox="1"/>
          <p:nvPr/>
        </p:nvSpPr>
        <p:spPr>
          <a:xfrm>
            <a:off x="751704" y="5080697"/>
            <a:ext cx="2576383" cy="1323439"/>
          </a:xfrm>
          <a:prstGeom prst="rect">
            <a:avLst/>
          </a:prstGeom>
          <a:noFill/>
        </p:spPr>
        <p:txBody>
          <a:bodyPr wrap="square" rtlCol="0">
            <a:spAutoFit/>
          </a:bodyPr>
          <a:lstStyle/>
          <a:p>
            <a:r>
              <a:rPr lang="en-US" sz="1600" b="1" dirty="0"/>
              <a:t>Lecture #1 – 01/24/2022</a:t>
            </a:r>
          </a:p>
          <a:p>
            <a:endParaRPr lang="en-US" sz="1600" b="1" dirty="0"/>
          </a:p>
          <a:p>
            <a:r>
              <a:rPr lang="en-US" sz="1600" b="1" dirty="0"/>
              <a:t>CMSC498T</a:t>
            </a:r>
          </a:p>
          <a:p>
            <a:r>
              <a:rPr lang="en-US" sz="1600" b="1" dirty="0"/>
              <a:t>Mondays &amp; Wednesdays</a:t>
            </a:r>
          </a:p>
          <a:p>
            <a:r>
              <a:rPr lang="en-US" sz="1600" b="1" dirty="0"/>
              <a:t>2:00pm – 3:15pm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1830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Single-slide version of John</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5641" y="1917412"/>
            <a:ext cx="2791495" cy="9703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5641" y="3820411"/>
            <a:ext cx="2791495" cy="9703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5641" y="3055290"/>
            <a:ext cx="3419341" cy="611967"/>
          </a:xfrm>
          <a:prstGeom prst="rect">
            <a:avLst/>
          </a:prstGeom>
        </p:spPr>
      </p:pic>
      <p:cxnSp>
        <p:nvCxnSpPr>
          <p:cNvPr id="8" name="Curved Connector 7"/>
          <p:cNvCxnSpPr>
            <a:stCxn id="4" idx="1"/>
            <a:endCxn id="6" idx="1"/>
          </p:cNvCxnSpPr>
          <p:nvPr/>
        </p:nvCxnSpPr>
        <p:spPr>
          <a:xfrm rot="10800000" flipV="1">
            <a:off x="1355640" y="2402609"/>
            <a:ext cx="9525" cy="95866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1355640" y="3361273"/>
            <a:ext cx="9525" cy="944336"/>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95234" y="5689157"/>
            <a:ext cx="2751812" cy="105938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69030" y="109820"/>
            <a:ext cx="3371809" cy="125500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503868" y="3429000"/>
            <a:ext cx="1120169" cy="1120169"/>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876515" y="1608950"/>
            <a:ext cx="1870531" cy="1587318"/>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33058" y="4807302"/>
            <a:ext cx="1845101" cy="680637"/>
          </a:xfrm>
          <a:prstGeom prst="rect">
            <a:avLst/>
          </a:prstGeom>
        </p:spPr>
      </p:pic>
      <p:sp>
        <p:nvSpPr>
          <p:cNvPr id="3" name="TextBox 2"/>
          <p:cNvSpPr txBox="1"/>
          <p:nvPr/>
        </p:nvSpPr>
        <p:spPr>
          <a:xfrm>
            <a:off x="4832936" y="3222773"/>
            <a:ext cx="1159702" cy="300082"/>
          </a:xfrm>
          <a:prstGeom prst="rect">
            <a:avLst/>
          </a:prstGeom>
          <a:noFill/>
        </p:spPr>
        <p:txBody>
          <a:bodyPr wrap="square" rtlCol="0">
            <a:spAutoFit/>
          </a:bodyPr>
          <a:lstStyle/>
          <a:p>
            <a:r>
              <a:rPr lang="en-US" sz="1350" dirty="0">
                <a:solidFill>
                  <a:schemeClr val="accent2"/>
                </a:solidFill>
              </a:rPr>
              <a:t>2010 – 2016</a:t>
            </a:r>
          </a:p>
        </p:txBody>
      </p:sp>
      <p:sp>
        <p:nvSpPr>
          <p:cNvPr id="15" name="TextBox 14"/>
          <p:cNvSpPr txBox="1"/>
          <p:nvPr/>
        </p:nvSpPr>
        <p:spPr>
          <a:xfrm>
            <a:off x="4205091" y="4167109"/>
            <a:ext cx="1407017" cy="300082"/>
          </a:xfrm>
          <a:prstGeom prst="rect">
            <a:avLst/>
          </a:prstGeom>
          <a:noFill/>
        </p:spPr>
        <p:txBody>
          <a:bodyPr wrap="square" rtlCol="0">
            <a:spAutoFit/>
          </a:bodyPr>
          <a:lstStyle/>
          <a:p>
            <a:r>
              <a:rPr lang="en-US" sz="1350" dirty="0">
                <a:solidFill>
                  <a:schemeClr val="accent2"/>
                </a:solidFill>
              </a:rPr>
              <a:t>2016 – ∞</a:t>
            </a:r>
          </a:p>
        </p:txBody>
      </p:sp>
      <p:sp>
        <p:nvSpPr>
          <p:cNvPr id="22" name="TextBox 21"/>
          <p:cNvSpPr txBox="1"/>
          <p:nvPr/>
        </p:nvSpPr>
        <p:spPr>
          <a:xfrm>
            <a:off x="4205090" y="2330722"/>
            <a:ext cx="1159702" cy="300082"/>
          </a:xfrm>
          <a:prstGeom prst="rect">
            <a:avLst/>
          </a:prstGeom>
          <a:noFill/>
        </p:spPr>
        <p:txBody>
          <a:bodyPr wrap="square" rtlCol="0">
            <a:spAutoFit/>
          </a:bodyPr>
          <a:lstStyle/>
          <a:p>
            <a:r>
              <a:rPr lang="en-US" sz="1350" dirty="0">
                <a:solidFill>
                  <a:schemeClr val="accent2"/>
                </a:solidFill>
              </a:rPr>
              <a:t>2004 – 2008</a:t>
            </a:r>
          </a:p>
        </p:txBody>
      </p:sp>
      <p:cxnSp>
        <p:nvCxnSpPr>
          <p:cNvPr id="21" name="Straight Connector 20">
            <a:extLst>
              <a:ext uri="{FF2B5EF4-FFF2-40B4-BE49-F238E27FC236}">
                <a16:creationId xmlns:a16="http://schemas.microsoft.com/office/drawing/2014/main" id="{B1763370-E033-254F-8670-925E1464AEAA}"/>
              </a:ext>
            </a:extLst>
          </p:cNvPr>
          <p:cNvCxnSpPr>
            <a:cxnSpLocks/>
          </p:cNvCxnSpPr>
          <p:nvPr/>
        </p:nvCxnSpPr>
        <p:spPr>
          <a:xfrm>
            <a:off x="1493471" y="4790805"/>
            <a:ext cx="0" cy="1300438"/>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39" name="Group 38">
            <a:extLst>
              <a:ext uri="{FF2B5EF4-FFF2-40B4-BE49-F238E27FC236}">
                <a16:creationId xmlns:a16="http://schemas.microsoft.com/office/drawing/2014/main" id="{8620FF78-A72B-D24D-863A-CE8C5C9AA4E3}"/>
              </a:ext>
            </a:extLst>
          </p:cNvPr>
          <p:cNvGrpSpPr/>
          <p:nvPr/>
        </p:nvGrpSpPr>
        <p:grpSpPr>
          <a:xfrm>
            <a:off x="1493471" y="4861339"/>
            <a:ext cx="3938984" cy="336251"/>
            <a:chOff x="1021976" y="5131835"/>
            <a:chExt cx="5251978" cy="448335"/>
          </a:xfrm>
        </p:grpSpPr>
        <p:pic>
          <p:nvPicPr>
            <p:cNvPr id="13" name="Picture 12">
              <a:extLst>
                <a:ext uri="{FF2B5EF4-FFF2-40B4-BE49-F238E27FC236}">
                  <a16:creationId xmlns:a16="http://schemas.microsoft.com/office/drawing/2014/main" id="{644E2DE8-8F98-5349-8E30-2A548C842B2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19038" y="5131835"/>
              <a:ext cx="2922864" cy="448335"/>
            </a:xfrm>
            <a:prstGeom prst="rect">
              <a:avLst/>
            </a:prstGeom>
          </p:spPr>
        </p:pic>
        <p:sp>
          <p:nvSpPr>
            <p:cNvPr id="23" name="TextBox 22">
              <a:extLst>
                <a:ext uri="{FF2B5EF4-FFF2-40B4-BE49-F238E27FC236}">
                  <a16:creationId xmlns:a16="http://schemas.microsoft.com/office/drawing/2014/main" id="{63E0B8DB-E2E0-FF4B-A3DF-23ACCA634F4C}"/>
                </a:ext>
              </a:extLst>
            </p:cNvPr>
            <p:cNvSpPr txBox="1"/>
            <p:nvPr/>
          </p:nvSpPr>
          <p:spPr>
            <a:xfrm>
              <a:off x="4397932" y="5133066"/>
              <a:ext cx="1876022" cy="400110"/>
            </a:xfrm>
            <a:prstGeom prst="rect">
              <a:avLst/>
            </a:prstGeom>
            <a:noFill/>
          </p:spPr>
          <p:txBody>
            <a:bodyPr wrap="square" rtlCol="0">
              <a:spAutoFit/>
            </a:bodyPr>
            <a:lstStyle/>
            <a:p>
              <a:r>
                <a:rPr lang="en-US" sz="1350" dirty="0">
                  <a:solidFill>
                    <a:schemeClr val="accent2"/>
                  </a:solidFill>
                </a:rPr>
                <a:t>2018 – 2020</a:t>
              </a:r>
            </a:p>
          </p:txBody>
        </p:sp>
        <p:cxnSp>
          <p:nvCxnSpPr>
            <p:cNvPr id="24" name="Straight Connector 23">
              <a:extLst>
                <a:ext uri="{FF2B5EF4-FFF2-40B4-BE49-F238E27FC236}">
                  <a16:creationId xmlns:a16="http://schemas.microsoft.com/office/drawing/2014/main" id="{A32FC5C3-82E7-5645-9A3C-269D0BD65D32}"/>
                </a:ext>
              </a:extLst>
            </p:cNvPr>
            <p:cNvCxnSpPr>
              <a:cxnSpLocks/>
            </p:cNvCxnSpPr>
            <p:nvPr/>
          </p:nvCxnSpPr>
          <p:spPr>
            <a:xfrm flipH="1">
              <a:off x="1021976" y="5356002"/>
              <a:ext cx="397062" cy="0"/>
            </a:xfrm>
            <a:prstGeom prst="line">
              <a:avLst/>
            </a:prstGeom>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13A083D7-A74F-9542-88DC-9804C3D3AB13}"/>
              </a:ext>
            </a:extLst>
          </p:cNvPr>
          <p:cNvGrpSpPr/>
          <p:nvPr/>
        </p:nvGrpSpPr>
        <p:grpSpPr>
          <a:xfrm>
            <a:off x="1493471" y="5286773"/>
            <a:ext cx="5060876" cy="314544"/>
            <a:chOff x="1021976" y="5699089"/>
            <a:chExt cx="6747832" cy="419392"/>
          </a:xfrm>
        </p:grpSpPr>
        <p:cxnSp>
          <p:nvCxnSpPr>
            <p:cNvPr id="30" name="Straight Connector 29">
              <a:extLst>
                <a:ext uri="{FF2B5EF4-FFF2-40B4-BE49-F238E27FC236}">
                  <a16:creationId xmlns:a16="http://schemas.microsoft.com/office/drawing/2014/main" id="{B41DC69F-B07B-2D4E-BE4D-17CCECA7DAEE}"/>
                </a:ext>
              </a:extLst>
            </p:cNvPr>
            <p:cNvCxnSpPr>
              <a:cxnSpLocks/>
            </p:cNvCxnSpPr>
            <p:nvPr/>
          </p:nvCxnSpPr>
          <p:spPr>
            <a:xfrm flipH="1">
              <a:off x="1021976" y="5893119"/>
              <a:ext cx="397062" cy="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84EFD072-3CAE-7A49-A19F-48AD1918A3C2}"/>
                </a:ext>
              </a:extLst>
            </p:cNvPr>
            <p:cNvSpPr txBox="1"/>
            <p:nvPr/>
          </p:nvSpPr>
          <p:spPr>
            <a:xfrm>
              <a:off x="1419039" y="5699089"/>
              <a:ext cx="4854915" cy="400109"/>
            </a:xfrm>
            <a:prstGeom prst="rect">
              <a:avLst/>
            </a:prstGeom>
            <a:noFill/>
          </p:spPr>
          <p:txBody>
            <a:bodyPr wrap="square" rtlCol="0">
              <a:spAutoFit/>
            </a:bodyPr>
            <a:lstStyle/>
            <a:p>
              <a:r>
                <a:rPr lang="en-US" sz="1350" dirty="0"/>
                <a:t>{ Advisory roles in UMD alumni’s startups }</a:t>
              </a:r>
            </a:p>
          </p:txBody>
        </p:sp>
        <p:sp>
          <p:nvSpPr>
            <p:cNvPr id="32" name="TextBox 31">
              <a:extLst>
                <a:ext uri="{FF2B5EF4-FFF2-40B4-BE49-F238E27FC236}">
                  <a16:creationId xmlns:a16="http://schemas.microsoft.com/office/drawing/2014/main" id="{B8EFC507-7F63-8344-ACE6-9332D9224E81}"/>
                </a:ext>
              </a:extLst>
            </p:cNvPr>
            <p:cNvSpPr txBox="1"/>
            <p:nvPr/>
          </p:nvSpPr>
          <p:spPr>
            <a:xfrm>
              <a:off x="5893786" y="5718372"/>
              <a:ext cx="1876022" cy="400109"/>
            </a:xfrm>
            <a:prstGeom prst="rect">
              <a:avLst/>
            </a:prstGeom>
            <a:noFill/>
          </p:spPr>
          <p:txBody>
            <a:bodyPr wrap="square" rtlCol="0">
              <a:spAutoFit/>
            </a:bodyPr>
            <a:lstStyle/>
            <a:p>
              <a:r>
                <a:rPr lang="en-US" sz="1350" dirty="0">
                  <a:solidFill>
                    <a:schemeClr val="accent2"/>
                  </a:solidFill>
                </a:rPr>
                <a:t>2017 – now</a:t>
              </a:r>
            </a:p>
          </p:txBody>
        </p:sp>
      </p:grpSp>
      <p:grpSp>
        <p:nvGrpSpPr>
          <p:cNvPr id="41" name="Group 40">
            <a:extLst>
              <a:ext uri="{FF2B5EF4-FFF2-40B4-BE49-F238E27FC236}">
                <a16:creationId xmlns:a16="http://schemas.microsoft.com/office/drawing/2014/main" id="{88F7B0B4-D832-874B-8096-F9ACF4D8A77D}"/>
              </a:ext>
            </a:extLst>
          </p:cNvPr>
          <p:cNvGrpSpPr/>
          <p:nvPr/>
        </p:nvGrpSpPr>
        <p:grpSpPr>
          <a:xfrm>
            <a:off x="1493473" y="5696646"/>
            <a:ext cx="5052433" cy="313334"/>
            <a:chOff x="1021976" y="6245570"/>
            <a:chExt cx="6736578" cy="417777"/>
          </a:xfrm>
        </p:grpSpPr>
        <p:cxnSp>
          <p:nvCxnSpPr>
            <p:cNvPr id="36" name="Straight Connector 35">
              <a:extLst>
                <a:ext uri="{FF2B5EF4-FFF2-40B4-BE49-F238E27FC236}">
                  <a16:creationId xmlns:a16="http://schemas.microsoft.com/office/drawing/2014/main" id="{FF37A2E9-A2B4-8645-9316-CC367C52452F}"/>
                </a:ext>
              </a:extLst>
            </p:cNvPr>
            <p:cNvCxnSpPr>
              <a:cxnSpLocks/>
            </p:cNvCxnSpPr>
            <p:nvPr/>
          </p:nvCxnSpPr>
          <p:spPr>
            <a:xfrm flipH="1">
              <a:off x="1021976" y="6422037"/>
              <a:ext cx="397062" cy="0"/>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E5A2226A-711E-7C4B-9E54-109B7A7F4159}"/>
                </a:ext>
              </a:extLst>
            </p:cNvPr>
            <p:cNvSpPr txBox="1"/>
            <p:nvPr/>
          </p:nvSpPr>
          <p:spPr>
            <a:xfrm>
              <a:off x="1419037" y="6245570"/>
              <a:ext cx="4854915" cy="400108"/>
            </a:xfrm>
            <a:prstGeom prst="rect">
              <a:avLst/>
            </a:prstGeom>
            <a:noFill/>
          </p:spPr>
          <p:txBody>
            <a:bodyPr wrap="square" rtlCol="0">
              <a:spAutoFit/>
            </a:bodyPr>
            <a:lstStyle/>
            <a:p>
              <a:r>
                <a:rPr lang="en-US" sz="1350" dirty="0"/>
                <a:t>{ Advisory role to a US regulatory agency }</a:t>
              </a:r>
            </a:p>
          </p:txBody>
        </p:sp>
        <p:sp>
          <p:nvSpPr>
            <p:cNvPr id="38" name="TextBox 37">
              <a:extLst>
                <a:ext uri="{FF2B5EF4-FFF2-40B4-BE49-F238E27FC236}">
                  <a16:creationId xmlns:a16="http://schemas.microsoft.com/office/drawing/2014/main" id="{0D975590-93A8-EE4D-9DFC-DCDA65D68B7D}"/>
                </a:ext>
              </a:extLst>
            </p:cNvPr>
            <p:cNvSpPr txBox="1"/>
            <p:nvPr/>
          </p:nvSpPr>
          <p:spPr>
            <a:xfrm>
              <a:off x="5882531" y="6263239"/>
              <a:ext cx="1876023" cy="400108"/>
            </a:xfrm>
            <a:prstGeom prst="rect">
              <a:avLst/>
            </a:prstGeom>
            <a:noFill/>
          </p:spPr>
          <p:txBody>
            <a:bodyPr wrap="square" rtlCol="0">
              <a:spAutoFit/>
            </a:bodyPr>
            <a:lstStyle/>
            <a:p>
              <a:r>
                <a:rPr lang="en-US" sz="1350" dirty="0">
                  <a:solidFill>
                    <a:schemeClr val="accent2"/>
                  </a:solidFill>
                </a:rPr>
                <a:t>Late 2019 +</a:t>
              </a:r>
            </a:p>
          </p:txBody>
        </p:sp>
      </p:grpSp>
      <p:grpSp>
        <p:nvGrpSpPr>
          <p:cNvPr id="48" name="Group 47">
            <a:extLst>
              <a:ext uri="{FF2B5EF4-FFF2-40B4-BE49-F238E27FC236}">
                <a16:creationId xmlns:a16="http://schemas.microsoft.com/office/drawing/2014/main" id="{87F9DC40-C625-D841-A0E7-6C682569A6B1}"/>
              </a:ext>
            </a:extLst>
          </p:cNvPr>
          <p:cNvGrpSpPr/>
          <p:nvPr/>
        </p:nvGrpSpPr>
        <p:grpSpPr>
          <a:xfrm>
            <a:off x="5479804" y="3856427"/>
            <a:ext cx="1973502" cy="781070"/>
            <a:chOff x="5998198" y="3636289"/>
            <a:chExt cx="2631336" cy="1041426"/>
          </a:xfrm>
        </p:grpSpPr>
        <p:pic>
          <p:nvPicPr>
            <p:cNvPr id="42" name="Picture 41">
              <a:extLst>
                <a:ext uri="{FF2B5EF4-FFF2-40B4-BE49-F238E27FC236}">
                  <a16:creationId xmlns:a16="http://schemas.microsoft.com/office/drawing/2014/main" id="{08CB5234-3303-7340-ABBB-89B66A4DC2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5107"/>
            <a:stretch/>
          </p:blipFill>
          <p:spPr>
            <a:xfrm>
              <a:off x="5998198" y="3718790"/>
              <a:ext cx="867233" cy="551881"/>
            </a:xfrm>
            <a:prstGeom prst="rect">
              <a:avLst/>
            </a:prstGeom>
          </p:spPr>
        </p:pic>
        <p:pic>
          <p:nvPicPr>
            <p:cNvPr id="43" name="Picture 42">
              <a:extLst>
                <a:ext uri="{FF2B5EF4-FFF2-40B4-BE49-F238E27FC236}">
                  <a16:creationId xmlns:a16="http://schemas.microsoft.com/office/drawing/2014/main" id="{9EB41B2A-204F-A246-A74D-45A2C5ACBC0C}"/>
                </a:ext>
              </a:extLst>
            </p:cNvPr>
            <p:cNvPicPr>
              <a:picLocks noChangeAspect="1"/>
            </p:cNvPicPr>
            <p:nvPr/>
          </p:nvPicPr>
          <p:blipFill>
            <a:blip r:embed="rId12"/>
            <a:stretch>
              <a:fillRect/>
            </a:stretch>
          </p:blipFill>
          <p:spPr>
            <a:xfrm>
              <a:off x="6804640" y="3699941"/>
              <a:ext cx="648012" cy="565287"/>
            </a:xfrm>
            <a:prstGeom prst="rect">
              <a:avLst/>
            </a:prstGeom>
          </p:spPr>
        </p:pic>
        <p:pic>
          <p:nvPicPr>
            <p:cNvPr id="45" name="Picture 44">
              <a:extLst>
                <a:ext uri="{FF2B5EF4-FFF2-40B4-BE49-F238E27FC236}">
                  <a16:creationId xmlns:a16="http://schemas.microsoft.com/office/drawing/2014/main" id="{0F98A914-43E4-B84A-A9C7-1FB12D6CC99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42003" y="4333234"/>
              <a:ext cx="2339267" cy="344481"/>
            </a:xfrm>
            <a:prstGeom prst="rect">
              <a:avLst/>
            </a:prstGeom>
          </p:spPr>
        </p:pic>
        <p:pic>
          <p:nvPicPr>
            <p:cNvPr id="47" name="Picture 46">
              <a:extLst>
                <a:ext uri="{FF2B5EF4-FFF2-40B4-BE49-F238E27FC236}">
                  <a16:creationId xmlns:a16="http://schemas.microsoft.com/office/drawing/2014/main" id="{AAFC9B46-970D-F240-9214-235456B4FB4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2936" t="5842" r="26254" b="21895"/>
            <a:stretch/>
          </p:blipFill>
          <p:spPr>
            <a:xfrm>
              <a:off x="7377151" y="3636289"/>
              <a:ext cx="1252383" cy="645717"/>
            </a:xfrm>
            <a:prstGeom prst="rect">
              <a:avLst/>
            </a:prstGeom>
          </p:spPr>
        </p:pic>
      </p:grpSp>
      <p:sp>
        <p:nvSpPr>
          <p:cNvPr id="7" name="Footer Placeholder 6">
            <a:extLst>
              <a:ext uri="{FF2B5EF4-FFF2-40B4-BE49-F238E27FC236}">
                <a16:creationId xmlns:a16="http://schemas.microsoft.com/office/drawing/2014/main" id="{A3C11FAE-AA62-D54F-A215-4C2B0E3AA44A}"/>
              </a:ext>
            </a:extLst>
          </p:cNvPr>
          <p:cNvSpPr>
            <a:spLocks noGrp="1"/>
          </p:cNvSpPr>
          <p:nvPr>
            <p:ph type="ftr" sz="quarter" idx="11"/>
          </p:nvPr>
        </p:nvSpPr>
        <p:spPr/>
        <p:txBody>
          <a:bodyPr/>
          <a:lstStyle/>
          <a:p>
            <a:r>
              <a:rPr lang="en-US"/>
              <a:t>Dickerson - CMSC498T</a:t>
            </a:r>
          </a:p>
        </p:txBody>
      </p:sp>
      <p:sp>
        <p:nvSpPr>
          <p:cNvPr id="9" name="Slide Number Placeholder 8">
            <a:extLst>
              <a:ext uri="{FF2B5EF4-FFF2-40B4-BE49-F238E27FC236}">
                <a16:creationId xmlns:a16="http://schemas.microsoft.com/office/drawing/2014/main" id="{46F39615-0F7D-6844-A039-396031887562}"/>
              </a:ext>
            </a:extLst>
          </p:cNvPr>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20720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599F-0774-3A45-BEDB-5871C40844D4}"/>
              </a:ext>
            </a:extLst>
          </p:cNvPr>
          <p:cNvSpPr>
            <a:spLocks noGrp="1"/>
          </p:cNvSpPr>
          <p:nvPr>
            <p:ph type="title"/>
          </p:nvPr>
        </p:nvSpPr>
        <p:spPr/>
        <p:txBody>
          <a:bodyPr/>
          <a:lstStyle/>
          <a:p>
            <a:r>
              <a:rPr lang="en-US" dirty="0"/>
              <a:t>Single (Live!) Slide version of Marina …</a:t>
            </a:r>
          </a:p>
        </p:txBody>
      </p:sp>
      <p:sp>
        <p:nvSpPr>
          <p:cNvPr id="4" name="Slide Number Placeholder 3">
            <a:extLst>
              <a:ext uri="{FF2B5EF4-FFF2-40B4-BE49-F238E27FC236}">
                <a16:creationId xmlns:a16="http://schemas.microsoft.com/office/drawing/2014/main" id="{FA7BD397-B243-BD44-9794-A1FEFC501D2A}"/>
              </a:ext>
            </a:extLst>
          </p:cNvPr>
          <p:cNvSpPr>
            <a:spLocks noGrp="1"/>
          </p:cNvSpPr>
          <p:nvPr>
            <p:ph type="sldNum" sz="quarter" idx="12"/>
          </p:nvPr>
        </p:nvSpPr>
        <p:spPr/>
        <p:txBody>
          <a:bodyPr/>
          <a:lstStyle/>
          <a:p>
            <a:fld id="{A2EF37A0-74FC-AB4F-AE4C-D9BFC6719E9F}" type="slidenum">
              <a:rPr lang="en-US" smtClean="0"/>
              <a:t>11</a:t>
            </a:fld>
            <a:endParaRPr lang="en-US"/>
          </a:p>
        </p:txBody>
      </p:sp>
      <p:pic>
        <p:nvPicPr>
          <p:cNvPr id="1026" name="Picture 2" descr="VIDEO] Live Stream Best Practices (1/2) | Believe Label &amp;amp; Artist Solutions">
            <a:extLst>
              <a:ext uri="{FF2B5EF4-FFF2-40B4-BE49-F238E27FC236}">
                <a16:creationId xmlns:a16="http://schemas.microsoft.com/office/drawing/2014/main" id="{CA7EA801-75B3-3C45-930A-9F67F40DD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4049" y="2308500"/>
            <a:ext cx="5683902" cy="295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364101D-4FE6-D74C-B7ED-A92DF08E9BF9}"/>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90274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2633382" y="5784057"/>
            <a:ext cx="7620000" cy="521230"/>
          </a:xfrm>
        </p:spPr>
        <p:txBody>
          <a:bodyPr>
            <a:normAutofit fontScale="85000" lnSpcReduction="20000"/>
          </a:bodyPr>
          <a:lstStyle/>
          <a:p>
            <a:r>
              <a:rPr lang="en-US" dirty="0"/>
              <a:t>Let’s meet each other on  Slack: https://</a:t>
            </a:r>
            <a:r>
              <a:rPr lang="en-US" dirty="0" err="1"/>
              <a:t>piazza.com</a:t>
            </a:r>
            <a:r>
              <a:rPr lang="en-US" dirty="0"/>
              <a:t>/</a:t>
            </a:r>
            <a:r>
              <a:rPr lang="en-US" dirty="0" err="1"/>
              <a:t>umd</a:t>
            </a:r>
            <a:r>
              <a:rPr lang="en-US" dirty="0"/>
              <a:t>/spring2022/cmsc498t/home</a:t>
            </a:r>
          </a:p>
        </p:txBody>
      </p:sp>
      <p:pic>
        <p:nvPicPr>
          <p:cNvPr id="4" name="Picture 3"/>
          <p:cNvPicPr>
            <a:picLocks noChangeAspect="1"/>
          </p:cNvPicPr>
          <p:nvPr/>
        </p:nvPicPr>
        <p:blipFill>
          <a:blip r:embed="rId2"/>
          <a:stretch>
            <a:fillRect/>
          </a:stretch>
        </p:blipFill>
        <p:spPr>
          <a:xfrm>
            <a:off x="4760137" y="1727360"/>
            <a:ext cx="2062126" cy="3674533"/>
          </a:xfrm>
          <a:prstGeom prst="rect">
            <a:avLst/>
          </a:prstGeom>
        </p:spPr>
      </p:pic>
      <p:sp>
        <p:nvSpPr>
          <p:cNvPr id="5" name="TextBox 4"/>
          <p:cNvSpPr txBox="1"/>
          <p:nvPr/>
        </p:nvSpPr>
        <p:spPr>
          <a:xfrm>
            <a:off x="7450667" y="1862668"/>
            <a:ext cx="2641600" cy="646331"/>
          </a:xfrm>
          <a:prstGeom prst="rect">
            <a:avLst/>
          </a:prstGeom>
          <a:noFill/>
        </p:spPr>
        <p:txBody>
          <a:bodyPr wrap="square" rtlCol="0">
            <a:spAutoFit/>
          </a:bodyPr>
          <a:lstStyle/>
          <a:p>
            <a:pPr algn="ctr"/>
            <a:r>
              <a:rPr lang="en-US" dirty="0"/>
              <a:t>PhD/MSc/BSc?</a:t>
            </a:r>
          </a:p>
          <a:p>
            <a:pPr algn="ctr"/>
            <a:endParaRPr lang="en-US" dirty="0"/>
          </a:p>
        </p:txBody>
      </p:sp>
      <p:sp>
        <p:nvSpPr>
          <p:cNvPr id="6" name="TextBox 5"/>
          <p:cNvSpPr txBox="1"/>
          <p:nvPr/>
        </p:nvSpPr>
        <p:spPr>
          <a:xfrm>
            <a:off x="2302934" y="2021250"/>
            <a:ext cx="2641600" cy="369332"/>
          </a:xfrm>
          <a:prstGeom prst="rect">
            <a:avLst/>
          </a:prstGeom>
          <a:noFill/>
        </p:spPr>
        <p:txBody>
          <a:bodyPr wrap="square" rtlCol="0">
            <a:spAutoFit/>
          </a:bodyPr>
          <a:lstStyle/>
          <a:p>
            <a:pPr algn="ctr"/>
            <a:r>
              <a:rPr lang="en-US" dirty="0"/>
              <a:t>Area?</a:t>
            </a:r>
          </a:p>
        </p:txBody>
      </p:sp>
      <p:sp>
        <p:nvSpPr>
          <p:cNvPr id="7" name="TextBox 6"/>
          <p:cNvSpPr txBox="1"/>
          <p:nvPr/>
        </p:nvSpPr>
        <p:spPr>
          <a:xfrm>
            <a:off x="1930400" y="3139916"/>
            <a:ext cx="2641600" cy="369332"/>
          </a:xfrm>
          <a:prstGeom prst="rect">
            <a:avLst/>
          </a:prstGeom>
          <a:noFill/>
        </p:spPr>
        <p:txBody>
          <a:bodyPr wrap="square" rtlCol="0">
            <a:spAutoFit/>
          </a:bodyPr>
          <a:lstStyle/>
          <a:p>
            <a:pPr algn="ctr"/>
            <a:r>
              <a:rPr lang="en-US" dirty="0"/>
              <a:t>Interest in this course?</a:t>
            </a:r>
          </a:p>
        </p:txBody>
      </p:sp>
      <p:sp>
        <p:nvSpPr>
          <p:cNvPr id="8" name="TextBox 7"/>
          <p:cNvSpPr txBox="1"/>
          <p:nvPr/>
        </p:nvSpPr>
        <p:spPr>
          <a:xfrm>
            <a:off x="1879600" y="4190847"/>
            <a:ext cx="2641600" cy="646331"/>
          </a:xfrm>
          <a:prstGeom prst="rect">
            <a:avLst/>
          </a:prstGeom>
          <a:noFill/>
        </p:spPr>
        <p:txBody>
          <a:bodyPr wrap="square" rtlCol="0">
            <a:spAutoFit/>
          </a:bodyPr>
          <a:lstStyle/>
          <a:p>
            <a:pPr algn="ctr"/>
            <a:r>
              <a:rPr lang="en-US" dirty="0"/>
              <a:t>Goals in life?  And goals for this course?</a:t>
            </a:r>
          </a:p>
        </p:txBody>
      </p:sp>
      <p:sp>
        <p:nvSpPr>
          <p:cNvPr id="10" name="TextBox 9"/>
          <p:cNvSpPr txBox="1"/>
          <p:nvPr/>
        </p:nvSpPr>
        <p:spPr>
          <a:xfrm>
            <a:off x="7298267" y="2950554"/>
            <a:ext cx="2794000" cy="923330"/>
          </a:xfrm>
          <a:prstGeom prst="rect">
            <a:avLst/>
          </a:prstGeom>
          <a:noFill/>
        </p:spPr>
        <p:txBody>
          <a:bodyPr wrap="square" rtlCol="0">
            <a:spAutoFit/>
          </a:bodyPr>
          <a:lstStyle/>
          <a:p>
            <a:pPr algn="ctr"/>
            <a:r>
              <a:rPr lang="en-US" dirty="0"/>
              <a:t>Background in: CS, game theory</a:t>
            </a:r>
            <a:r>
              <a:rPr lang="en-US"/>
              <a:t>, mechanism design, HCI?</a:t>
            </a:r>
            <a:endParaRPr lang="en-US" dirty="0"/>
          </a:p>
        </p:txBody>
      </p:sp>
      <p:sp>
        <p:nvSpPr>
          <p:cNvPr id="11" name="TextBox 10"/>
          <p:cNvSpPr txBox="1"/>
          <p:nvPr/>
        </p:nvSpPr>
        <p:spPr>
          <a:xfrm>
            <a:off x="7061200" y="4774612"/>
            <a:ext cx="2641600" cy="369332"/>
          </a:xfrm>
          <a:prstGeom prst="rect">
            <a:avLst/>
          </a:prstGeom>
          <a:noFill/>
        </p:spPr>
        <p:txBody>
          <a:bodyPr wrap="square" rtlCol="0">
            <a:spAutoFit/>
          </a:bodyPr>
          <a:lstStyle/>
          <a:p>
            <a:pPr algn="ctr"/>
            <a:r>
              <a:rPr lang="en-US" dirty="0"/>
              <a:t>Advisor?</a:t>
            </a:r>
          </a:p>
        </p:txBody>
      </p:sp>
      <p:sp>
        <p:nvSpPr>
          <p:cNvPr id="12" name="Slide Number Placeholder 11"/>
          <p:cNvSpPr>
            <a:spLocks noGrp="1"/>
          </p:cNvSpPr>
          <p:nvPr>
            <p:ph type="sldNum" sz="quarter" idx="12"/>
          </p:nvPr>
        </p:nvSpPr>
        <p:spPr/>
        <p:txBody>
          <a:bodyPr/>
          <a:lstStyle/>
          <a:p>
            <a:fld id="{A2EF37A0-74FC-AB4F-AE4C-D9BFC6719E9F}" type="slidenum">
              <a:rPr lang="en-US" smtClean="0"/>
              <a:t>12</a:t>
            </a:fld>
            <a:endParaRPr lang="en-US"/>
          </a:p>
        </p:txBody>
      </p:sp>
      <p:sp>
        <p:nvSpPr>
          <p:cNvPr id="9" name="Footer Placeholder 8">
            <a:extLst>
              <a:ext uri="{FF2B5EF4-FFF2-40B4-BE49-F238E27FC236}">
                <a16:creationId xmlns:a16="http://schemas.microsoft.com/office/drawing/2014/main" id="{5E4D1260-8B03-BE48-90EB-C2E8EE71DFE5}"/>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7728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structure</a:t>
            </a:r>
          </a:p>
        </p:txBody>
      </p:sp>
      <p:sp>
        <p:nvSpPr>
          <p:cNvPr id="3" name="Content Placeholder 2"/>
          <p:cNvSpPr>
            <a:spLocks noGrp="1"/>
          </p:cNvSpPr>
          <p:nvPr>
            <p:ph idx="1"/>
          </p:nvPr>
        </p:nvSpPr>
        <p:spPr/>
        <p:txBody>
          <a:bodyPr>
            <a:normAutofit fontScale="70000" lnSpcReduction="20000"/>
          </a:bodyPr>
          <a:lstStyle/>
          <a:p>
            <a:r>
              <a:rPr lang="en-US" dirty="0"/>
              <a:t>First 5-6 lectures: primers in GT/MD and optimization</a:t>
            </a:r>
          </a:p>
          <a:p>
            <a:r>
              <a:rPr lang="en-US" dirty="0"/>
              <a:t>Next 23 lectures: theory + application areas</a:t>
            </a:r>
          </a:p>
          <a:p>
            <a:pPr marL="342900" indent="-342900">
              <a:buFont typeface="Arial" charset="0"/>
              <a:buChar char="•"/>
            </a:pPr>
            <a:r>
              <a:rPr lang="en-US" b="0" dirty="0"/>
              <a:t>Security games</a:t>
            </a:r>
          </a:p>
          <a:p>
            <a:pPr marL="342900" indent="-342900">
              <a:buFont typeface="Arial" charset="0"/>
              <a:buChar char="•"/>
            </a:pPr>
            <a:r>
              <a:rPr lang="en-US" b="0" dirty="0"/>
              <a:t>Deep learning for mechanism design</a:t>
            </a:r>
          </a:p>
          <a:p>
            <a:pPr marL="342900" indent="-342900">
              <a:buFont typeface="Arial" charset="0"/>
              <a:buChar char="•"/>
            </a:pPr>
            <a:r>
              <a:rPr lang="en-US" b="0" dirty="0"/>
              <a:t>Healthcare markets (organ allocation, financing R&amp;D)</a:t>
            </a:r>
          </a:p>
          <a:p>
            <a:pPr marL="342900" indent="-342900">
              <a:buFont typeface="Arial" charset="0"/>
              <a:buChar char="•"/>
            </a:pPr>
            <a:r>
              <a:rPr lang="en-US" b="0" dirty="0"/>
              <a:t>Food allocation</a:t>
            </a:r>
          </a:p>
          <a:p>
            <a:pPr marL="342900" indent="-342900">
              <a:buFont typeface="Arial" charset="0"/>
              <a:buChar char="•"/>
            </a:pPr>
            <a:r>
              <a:rPr lang="en-US" b="0" dirty="0"/>
              <a:t>Learning for mechanism design</a:t>
            </a:r>
          </a:p>
          <a:p>
            <a:pPr marL="342900" indent="-342900">
              <a:buFont typeface="Arial" charset="0"/>
              <a:buChar char="•"/>
            </a:pPr>
            <a:r>
              <a:rPr lang="en-US" b="0" dirty="0"/>
              <a:t>Fair clustering</a:t>
            </a:r>
          </a:p>
          <a:p>
            <a:pPr marL="342900" indent="-342900">
              <a:buFont typeface="Arial" charset="0"/>
              <a:buChar char="•"/>
            </a:pPr>
            <a:r>
              <a:rPr lang="en-US" b="0" dirty="0"/>
              <a:t>Combinatorial assignment (bidding on courses)</a:t>
            </a:r>
          </a:p>
          <a:p>
            <a:pPr marL="342900" indent="-342900">
              <a:buFont typeface="Arial" charset="0"/>
              <a:buChar char="•"/>
            </a:pPr>
            <a:r>
              <a:rPr lang="en-US" b="0" dirty="0"/>
              <a:t>Incentive auctions (FCC spectrum allocation)</a:t>
            </a:r>
          </a:p>
          <a:p>
            <a:pPr marL="342900" indent="-342900">
              <a:buFont typeface="Arial" charset="0"/>
              <a:buChar char="•"/>
            </a:pPr>
            <a:r>
              <a:rPr lang="en-US" b="0" dirty="0"/>
              <a:t>Fair Division (allocating rooms to schools)</a:t>
            </a:r>
          </a:p>
          <a:p>
            <a:pPr marL="342900" indent="-342900">
              <a:buFont typeface="Arial" charset="0"/>
              <a:buChar char="•"/>
            </a:pPr>
            <a:r>
              <a:rPr lang="en-US" b="0" dirty="0"/>
              <a:t>Voting</a:t>
            </a:r>
          </a:p>
          <a:p>
            <a:pPr marL="342900" indent="-342900">
              <a:buFont typeface="Arial" charset="0"/>
              <a:buChar char="•"/>
            </a:pPr>
            <a:r>
              <a:rPr lang="en-US" b="0" dirty="0"/>
              <a:t>School choice (assigning kids to schools)</a:t>
            </a:r>
          </a:p>
          <a:p>
            <a:pPr marL="342900" indent="-342900">
              <a:buFont typeface="Arial" charset="0"/>
              <a:buChar char="•"/>
            </a:pPr>
            <a:r>
              <a:rPr lang="en-US" b="0" dirty="0"/>
              <a:t>Prediction markets</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grpSp>
        <p:nvGrpSpPr>
          <p:cNvPr id="7" name="Group 6"/>
          <p:cNvGrpSpPr/>
          <p:nvPr/>
        </p:nvGrpSpPr>
        <p:grpSpPr>
          <a:xfrm>
            <a:off x="8565776" y="878094"/>
            <a:ext cx="2786997" cy="5189966"/>
            <a:chOff x="6882194" y="2032000"/>
            <a:chExt cx="1507744" cy="2807732"/>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
        <p:nvSpPr>
          <p:cNvPr id="8" name="Footer Placeholder 7">
            <a:extLst>
              <a:ext uri="{FF2B5EF4-FFF2-40B4-BE49-F238E27FC236}">
                <a16:creationId xmlns:a16="http://schemas.microsoft.com/office/drawing/2014/main" id="{7319F6F9-84C9-9440-B28B-5F209A90AE59}"/>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87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Project</a:t>
            </a:r>
          </a:p>
        </p:txBody>
      </p:sp>
      <p:sp>
        <p:nvSpPr>
          <p:cNvPr id="3" name="Content Placeholder 2"/>
          <p:cNvSpPr>
            <a:spLocks noGrp="1"/>
          </p:cNvSpPr>
          <p:nvPr>
            <p:ph idx="1"/>
          </p:nvPr>
        </p:nvSpPr>
        <p:spPr/>
        <p:txBody>
          <a:bodyPr>
            <a:normAutofit/>
          </a:bodyPr>
          <a:lstStyle/>
          <a:p>
            <a:r>
              <a:rPr lang="en-US" dirty="0"/>
              <a:t>Students will complete a semester-long course project on something related to market and mechanism design.</a:t>
            </a:r>
          </a:p>
          <a:p>
            <a:pPr marL="342900" indent="-342900">
              <a:buFont typeface="Arial" charset="0"/>
              <a:buChar char="•"/>
            </a:pPr>
            <a:r>
              <a:rPr lang="en-US" b="0" dirty="0"/>
              <a:t>Individual or small group</a:t>
            </a:r>
          </a:p>
          <a:p>
            <a:pPr marL="342900" indent="-342900">
              <a:buFont typeface="Arial" charset="0"/>
              <a:buChar char="•"/>
            </a:pPr>
            <a:r>
              <a:rPr lang="en-US" b="0" dirty="0"/>
              <a:t>100% theory, 100% applied, or convex combination</a:t>
            </a:r>
          </a:p>
          <a:p>
            <a:r>
              <a:rPr lang="en-US" u="sng" dirty="0"/>
              <a:t>Goal:</a:t>
            </a:r>
            <a:r>
              <a:rPr lang="en-US" dirty="0"/>
              <a:t> create something </a:t>
            </a:r>
            <a:r>
              <a:rPr lang="en-US" dirty="0">
                <a:solidFill>
                  <a:schemeClr val="tx2"/>
                </a:solidFill>
              </a:rPr>
              <a:t>publishable</a:t>
            </a:r>
            <a:r>
              <a:rPr lang="en-US" dirty="0"/>
              <a:t>!</a:t>
            </a:r>
          </a:p>
          <a:p>
            <a:r>
              <a:rPr lang="en-US" dirty="0"/>
              <a:t>Important dates:</a:t>
            </a:r>
          </a:p>
          <a:p>
            <a:pPr marL="342900" indent="-342900">
              <a:buFont typeface="Arial" charset="0"/>
              <a:buChar char="•"/>
            </a:pPr>
            <a:r>
              <a:rPr lang="en-US" b="0" dirty="0"/>
              <a:t>Project proposals will be due in early March</a:t>
            </a:r>
          </a:p>
          <a:p>
            <a:pPr marL="342900" indent="-342900">
              <a:buFont typeface="Arial" charset="0"/>
              <a:buChar char="•"/>
            </a:pPr>
            <a:r>
              <a:rPr lang="en-US" b="0" dirty="0"/>
              <a:t>Project presentations will be during the last two lectures</a:t>
            </a:r>
          </a:p>
          <a:p>
            <a:pPr marL="342900" indent="-342900">
              <a:buFont typeface="Arial" charset="0"/>
              <a:buChar char="•"/>
            </a:pPr>
            <a:r>
              <a:rPr lang="en-US" b="0" dirty="0"/>
              <a:t>Project writeups—formatted as, say, a </a:t>
            </a:r>
            <a:r>
              <a:rPr lang="en-US" b="0" dirty="0" err="1"/>
              <a:t>NeurIPS</a:t>
            </a:r>
            <a:r>
              <a:rPr lang="en-US" b="0" dirty="0"/>
              <a:t> conference paper or similar—will be due by the exam date for this course (Monday, May 26 at 1:30pm).</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
        <p:nvSpPr>
          <p:cNvPr id="5" name="Footer Placeholder 4">
            <a:extLst>
              <a:ext uri="{FF2B5EF4-FFF2-40B4-BE49-F238E27FC236}">
                <a16:creationId xmlns:a16="http://schemas.microsoft.com/office/drawing/2014/main" id="{E7E3414A-4D55-9744-94FE-5E525E656891}"/>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7733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240"/>
            <a:ext cx="7721600" cy="1371600"/>
          </a:xfrm>
        </p:spPr>
        <p:txBody>
          <a:bodyPr>
            <a:normAutofit fontScale="90000"/>
          </a:bodyPr>
          <a:lstStyle/>
          <a:p>
            <a:r>
              <a:rPr lang="en-US" dirty="0"/>
              <a:t>Grade #2: Present a paper (on Zoom/YouTube/</a:t>
            </a:r>
            <a:r>
              <a:rPr lang="en-US" dirty="0" err="1"/>
              <a:t>etc</a:t>
            </a:r>
            <a:r>
              <a:rPr lang="en-US" dirty="0"/>
              <a:t>), or Write up a blog Post summary</a:t>
            </a:r>
          </a:p>
        </p:txBody>
      </p:sp>
      <p:sp>
        <p:nvSpPr>
          <p:cNvPr id="3" name="Content Placeholder 2"/>
          <p:cNvSpPr>
            <a:spLocks noGrp="1"/>
          </p:cNvSpPr>
          <p:nvPr>
            <p:ph idx="1"/>
          </p:nvPr>
        </p:nvSpPr>
        <p:spPr/>
        <p:txBody>
          <a:bodyPr>
            <a:normAutofit lnSpcReduction="10000"/>
          </a:bodyPr>
          <a:lstStyle/>
          <a:p>
            <a:r>
              <a:rPr lang="en-US" dirty="0"/>
              <a:t>Attendees will pick </a:t>
            </a:r>
            <a:r>
              <a:rPr lang="en-US" dirty="0">
                <a:solidFill>
                  <a:schemeClr val="tx2"/>
                </a:solidFill>
              </a:rPr>
              <a:t>two papers</a:t>
            </a:r>
            <a:r>
              <a:rPr lang="en-US" dirty="0"/>
              <a:t> (or papers, or chapter, or topic, or …) to present, and will create a small video recording (let’s say 15 minutes, but this is flexible – if you have an accessibility concern, please let me know) that we can post online!  (Also fine to do a blog post if you’d prefer not to do a video.)</a:t>
            </a:r>
          </a:p>
          <a:p>
            <a:pPr marL="342900" indent="-342900">
              <a:buFont typeface="Arial" panose="020B0604020202020204" pitchFamily="34" charset="0"/>
              <a:buChar char="•"/>
            </a:pPr>
            <a:r>
              <a:rPr lang="en-US" b="0" dirty="0"/>
              <a:t>Good for you!</a:t>
            </a:r>
          </a:p>
          <a:p>
            <a:pPr marL="342900" indent="-342900">
              <a:buFont typeface="Arial" panose="020B0604020202020204" pitchFamily="34" charset="0"/>
              <a:buChar char="•"/>
            </a:pPr>
            <a:r>
              <a:rPr lang="en-US" b="0" dirty="0"/>
              <a:t>Good for your fellow classmates!</a:t>
            </a:r>
          </a:p>
          <a:p>
            <a:pPr marL="342900" indent="-342900">
              <a:buFont typeface="Arial" panose="020B0604020202020204" pitchFamily="34" charset="0"/>
              <a:buChar char="•"/>
            </a:pPr>
            <a:r>
              <a:rPr lang="en-US" b="0" dirty="0"/>
              <a:t>Good for the public!</a:t>
            </a:r>
          </a:p>
          <a:p>
            <a:r>
              <a:rPr lang="en-US" dirty="0"/>
              <a:t>Check out the course webpage for topics</a:t>
            </a:r>
          </a:p>
          <a:p>
            <a:r>
              <a:rPr lang="en-US" dirty="0"/>
              <a:t>Also: feel free to suggest a topic you like!</a:t>
            </a:r>
          </a:p>
          <a:p>
            <a:r>
              <a:rPr lang="en-US" dirty="0"/>
              <a:t>Logistics:</a:t>
            </a:r>
          </a:p>
          <a:p>
            <a:pPr marL="342900" indent="-342900">
              <a:buFont typeface="Arial" panose="020B0604020202020204" pitchFamily="34" charset="0"/>
              <a:buChar char="•"/>
            </a:pPr>
            <a:r>
              <a:rPr lang="en-US" b="0" dirty="0"/>
              <a:t>We’ll figure this out in second week</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a:t>
            </a:fld>
            <a:endParaRPr lang="en-US"/>
          </a:p>
        </p:txBody>
      </p:sp>
      <p:pic>
        <p:nvPicPr>
          <p:cNvPr id="5" name="Picture 4">
            <a:extLst>
              <a:ext uri="{FF2B5EF4-FFF2-40B4-BE49-F238E27FC236}">
                <a16:creationId xmlns:a16="http://schemas.microsoft.com/office/drawing/2014/main" id="{9C6A843A-335A-EA41-8D30-E4357F7A8C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3432" y="3939381"/>
            <a:ext cx="2837368" cy="2299954"/>
          </a:xfrm>
          <a:prstGeom prst="rect">
            <a:avLst/>
          </a:prstGeom>
        </p:spPr>
      </p:pic>
      <p:sp>
        <p:nvSpPr>
          <p:cNvPr id="6" name="Footer Placeholder 5">
            <a:extLst>
              <a:ext uri="{FF2B5EF4-FFF2-40B4-BE49-F238E27FC236}">
                <a16:creationId xmlns:a16="http://schemas.microsoft.com/office/drawing/2014/main" id="{1255474E-E98A-6E4C-B880-0ADD9A1A48D4}"/>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8278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Participation</a:t>
            </a:r>
          </a:p>
        </p:txBody>
      </p:sp>
      <p:sp>
        <p:nvSpPr>
          <p:cNvPr id="3" name="Content Placeholder 2"/>
          <p:cNvSpPr>
            <a:spLocks noGrp="1"/>
          </p:cNvSpPr>
          <p:nvPr>
            <p:ph idx="1"/>
          </p:nvPr>
        </p:nvSpPr>
        <p:spPr/>
        <p:txBody>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read the paper(s) before coming to class!</a:t>
            </a:r>
          </a:p>
          <a:p>
            <a:pPr marL="342900" indent="-342900">
              <a:buFont typeface="Arial" charset="0"/>
              <a:buChar char="•"/>
            </a:pPr>
            <a:r>
              <a:rPr lang="en-US" dirty="0"/>
              <a:t>I want to speak </a:t>
            </a:r>
            <a:r>
              <a:rPr lang="en-US" dirty="0">
                <a:solidFill>
                  <a:schemeClr val="tx2"/>
                </a:solidFill>
              </a:rPr>
              <a:t>with</a:t>
            </a:r>
            <a:r>
              <a:rPr lang="en-US" dirty="0"/>
              <a:t> you, not at you </a:t>
            </a:r>
            <a:r>
              <a:rPr lang="is-IS" dirty="0"/>
              <a:t>…</a:t>
            </a:r>
          </a:p>
          <a:p>
            <a:pPr marL="342900" indent="-342900">
              <a:buFont typeface="Arial" charset="0"/>
              <a:buChar char="•"/>
            </a:pPr>
            <a:r>
              <a:rPr lang="is-IS" dirty="0"/>
              <a:t>Also, looking forward to your video presentations!</a:t>
            </a:r>
          </a:p>
          <a:p>
            <a:endParaRPr lang="is-IS" dirty="0"/>
          </a:p>
          <a:p>
            <a:r>
              <a:rPr lang="is-IS" dirty="0"/>
              <a:t>Participate on Piazza, help brainstorm project ideas, ask questions in class, answer questions in class, etc.</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
        <p:nvSpPr>
          <p:cNvPr id="5" name="Footer Placeholder 4">
            <a:extLst>
              <a:ext uri="{FF2B5EF4-FFF2-40B4-BE49-F238E27FC236}">
                <a16:creationId xmlns:a16="http://schemas.microsoft.com/office/drawing/2014/main" id="{06BB4A02-8A6B-234C-9DDA-9E2DC2E6CAC7}"/>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0895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 Qualifier Approval	</a:t>
            </a:r>
          </a:p>
        </p:txBody>
      </p:sp>
      <p:sp>
        <p:nvSpPr>
          <p:cNvPr id="3" name="Content Placeholder 2"/>
          <p:cNvSpPr>
            <a:spLocks noGrp="1"/>
          </p:cNvSpPr>
          <p:nvPr>
            <p:ph idx="1"/>
          </p:nvPr>
        </p:nvSpPr>
        <p:spPr/>
        <p:txBody>
          <a:bodyPr>
            <a:normAutofit fontScale="92500" lnSpcReduction="20000"/>
          </a:bodyPr>
          <a:lstStyle/>
          <a:p>
            <a:r>
              <a:rPr lang="en-US" dirty="0"/>
              <a:t>60% course project:</a:t>
            </a:r>
          </a:p>
          <a:p>
            <a:pPr marL="342900" indent="-342900">
              <a:buFont typeface="Arial" charset="0"/>
              <a:buChar char="•"/>
            </a:pPr>
            <a:r>
              <a:rPr lang="en-US" b="0" dirty="0"/>
              <a:t>5% project proposal (mid March)</a:t>
            </a:r>
          </a:p>
          <a:p>
            <a:pPr marL="342900" indent="-342900">
              <a:buFont typeface="Arial" charset="0"/>
              <a:buChar char="•"/>
            </a:pPr>
            <a:r>
              <a:rPr lang="en-US" b="0" dirty="0"/>
              <a:t>5% project checkup (April)</a:t>
            </a:r>
          </a:p>
          <a:p>
            <a:pPr marL="342900" indent="-342900">
              <a:buFont typeface="Arial" charset="0"/>
              <a:buChar char="•"/>
            </a:pPr>
            <a:r>
              <a:rPr lang="en-US" b="0" dirty="0"/>
              <a:t>15% presentation (early May)</a:t>
            </a:r>
          </a:p>
          <a:p>
            <a:pPr marL="342900" indent="-342900">
              <a:buFont typeface="Arial" charset="0"/>
              <a:buChar char="•"/>
            </a:pPr>
            <a:r>
              <a:rPr lang="en-US" b="0" dirty="0"/>
              <a:t>35% writeup (exam period)</a:t>
            </a:r>
          </a:p>
          <a:p>
            <a:endParaRPr lang="en-US" dirty="0"/>
          </a:p>
          <a:p>
            <a:r>
              <a:rPr lang="en-US" dirty="0"/>
              <a:t>30% Examinations:</a:t>
            </a:r>
          </a:p>
          <a:p>
            <a:pPr marL="342900" indent="-342900">
              <a:buFont typeface="Arial" panose="020B0604020202020204" pitchFamily="34" charset="0"/>
              <a:buChar char="•"/>
            </a:pPr>
            <a:r>
              <a:rPr lang="en-US" b="0" dirty="0"/>
              <a:t>15% presenting/summarizing a paper/idea #1</a:t>
            </a:r>
          </a:p>
          <a:p>
            <a:pPr marL="342900" indent="-342900">
              <a:buFont typeface="Arial" panose="020B0604020202020204" pitchFamily="34" charset="0"/>
              <a:buChar char="•"/>
            </a:pPr>
            <a:r>
              <a:rPr lang="en-US" b="0" dirty="0"/>
              <a:t>15% presenting/summarizing a paper/idea #2</a:t>
            </a:r>
          </a:p>
          <a:p>
            <a:endParaRPr lang="en-US" dirty="0"/>
          </a:p>
          <a:p>
            <a:r>
              <a:rPr lang="en-US" dirty="0"/>
              <a:t>10% Pass/Fail Quizzes</a:t>
            </a:r>
          </a:p>
          <a:p>
            <a:endParaRPr lang="en-US" dirty="0"/>
          </a:p>
        </p:txBody>
      </p:sp>
      <p:sp>
        <p:nvSpPr>
          <p:cNvPr id="4" name="Rectangle 3"/>
          <p:cNvSpPr/>
          <p:nvPr/>
        </p:nvSpPr>
        <p:spPr>
          <a:xfrm>
            <a:off x="5971607" y="3244334"/>
            <a:ext cx="377026" cy="369332"/>
          </a:xfrm>
          <a:prstGeom prst="rect">
            <a:avLst/>
          </a:prstGeom>
        </p:spPr>
        <p:txBody>
          <a:bodyPr wrap="none">
            <a:spAutoFit/>
          </a:bodyPr>
          <a:lstStyle/>
          <a:p>
            <a:r>
              <a:rPr lang="sk-SK" dirty="0"/>
              <a:t>   </a:t>
            </a:r>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17</a:t>
            </a:fld>
            <a:endParaRPr lang="en-US"/>
          </a:p>
        </p:txBody>
      </p:sp>
      <p:sp>
        <p:nvSpPr>
          <p:cNvPr id="5" name="Footer Placeholder 4">
            <a:extLst>
              <a:ext uri="{FF2B5EF4-FFF2-40B4-BE49-F238E27FC236}">
                <a16:creationId xmlns:a16="http://schemas.microsoft.com/office/drawing/2014/main" id="{63D3ACE2-06C5-6F4A-B249-A00F706E53FB}"/>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40156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94715"/>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18</a:t>
            </a:fld>
            <a:endParaRPr lang="en-US"/>
          </a:p>
        </p:txBody>
      </p:sp>
      <p:sp>
        <p:nvSpPr>
          <p:cNvPr id="4" name="Footer Placeholder 3">
            <a:extLst>
              <a:ext uri="{FF2B5EF4-FFF2-40B4-BE49-F238E27FC236}">
                <a16:creationId xmlns:a16="http://schemas.microsoft.com/office/drawing/2014/main" id="{DD55BFE7-7237-5540-8390-56F0886F4127}"/>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50861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p:txBody>
          <a:bodyPr/>
          <a:lstStyle/>
          <a:p>
            <a:r>
              <a:rPr lang="en-US" dirty="0"/>
              <a:t>The </a:t>
            </a:r>
            <a:r>
              <a:rPr lang="en-US" dirty="0">
                <a:solidFill>
                  <a:schemeClr val="tx2"/>
                </a:solidFill>
              </a:rPr>
              <a:t>open exchange of ideas and the freedom of thought and expression are central to our aims and goals</a:t>
            </a:r>
            <a:r>
              <a:rPr lang="en-US" dirty="0"/>
              <a:t>.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dirty="0"/>
          </a:p>
          <a:p>
            <a:r>
              <a:rPr lang="en-US" dirty="0">
                <a:solidFill>
                  <a:schemeClr val="tx2"/>
                </a:solidFill>
              </a:rPr>
              <a:t>Harassment is unwelcome</a:t>
            </a:r>
            <a:r>
              <a:rPr lang="en-US" dirty="0"/>
              <a:t> or hostile behavior, including speech that intimidates, creates discomfort, or interferes with a person's participation or opportunity for participation, in a conference, event or program. </a:t>
            </a:r>
          </a:p>
        </p:txBody>
      </p:sp>
      <p:sp>
        <p:nvSpPr>
          <p:cNvPr id="6" name="Slide Number Placeholder 5"/>
          <p:cNvSpPr>
            <a:spLocks noGrp="1"/>
          </p:cNvSpPr>
          <p:nvPr>
            <p:ph type="sldNum" sz="quarter" idx="12"/>
          </p:nvPr>
        </p:nvSpPr>
        <p:spPr/>
        <p:txBody>
          <a:bodyPr/>
          <a:lstStyle/>
          <a:p>
            <a:fld id="{A2EF37A0-74FC-AB4F-AE4C-D9BFC6719E9F}" type="slidenum">
              <a:rPr lang="en-US" smtClean="0"/>
              <a:pPr/>
              <a:t>19</a:t>
            </a:fld>
            <a:endParaRPr lang="en-US"/>
          </a:p>
        </p:txBody>
      </p:sp>
      <p:sp>
        <p:nvSpPr>
          <p:cNvPr id="4" name="TextBox 3"/>
          <p:cNvSpPr txBox="1"/>
          <p:nvPr/>
        </p:nvSpPr>
        <p:spPr>
          <a:xfrm>
            <a:off x="3082346" y="1390920"/>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8125717" y="5322280"/>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Common Sense!</a:t>
            </a:r>
          </a:p>
        </p:txBody>
      </p:sp>
      <p:sp>
        <p:nvSpPr>
          <p:cNvPr id="7" name="Footer Placeholder 6">
            <a:extLst>
              <a:ext uri="{FF2B5EF4-FFF2-40B4-BE49-F238E27FC236}">
                <a16:creationId xmlns:a16="http://schemas.microsoft.com/office/drawing/2014/main" id="{09F48DF9-E181-6447-8576-1454CA115B3D}"/>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70794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591" y="1027553"/>
            <a:ext cx="8991600" cy="646331"/>
          </a:xfrm>
          <a:prstGeom prst="rect">
            <a:avLst/>
          </a:prstGeom>
          <a:noFill/>
        </p:spPr>
        <p:txBody>
          <a:bodyPr wrap="square" rtlCol="0">
            <a:spAutoFit/>
          </a:bodyPr>
          <a:lstStyle/>
          <a:p>
            <a:r>
              <a:rPr lang="en-US" sz="3600" dirty="0"/>
              <a:t>Markets come in many forms …</a:t>
            </a:r>
          </a:p>
        </p:txBody>
      </p:sp>
      <p:sp>
        <p:nvSpPr>
          <p:cNvPr id="5" name="TextBox 4"/>
          <p:cNvSpPr txBox="1"/>
          <p:nvPr/>
        </p:nvSpPr>
        <p:spPr>
          <a:xfrm>
            <a:off x="1451976" y="2334900"/>
            <a:ext cx="8371645" cy="1200329"/>
          </a:xfrm>
          <a:prstGeom prst="rect">
            <a:avLst/>
          </a:prstGeom>
          <a:noFill/>
        </p:spPr>
        <p:txBody>
          <a:bodyPr wrap="square" rtlCol="0">
            <a:spAutoFit/>
          </a:bodyPr>
          <a:lstStyle/>
          <a:p>
            <a:pPr algn="ctr"/>
            <a:r>
              <a:rPr lang="en-US" sz="3600" dirty="0"/>
              <a:t>… some of which don</a:t>
            </a:r>
            <a:r>
              <a:rPr lang="fr-FR" sz="3600" dirty="0"/>
              <a:t>’</a:t>
            </a:r>
            <a:r>
              <a:rPr lang="en-US" sz="3600" dirty="0"/>
              <a:t>t conform to conventional notions of markets …</a:t>
            </a:r>
          </a:p>
        </p:txBody>
      </p:sp>
      <p:sp>
        <p:nvSpPr>
          <p:cNvPr id="6" name="TextBox 5"/>
          <p:cNvSpPr txBox="1"/>
          <p:nvPr/>
        </p:nvSpPr>
        <p:spPr>
          <a:xfrm>
            <a:off x="2594918" y="4135394"/>
            <a:ext cx="8494842" cy="1200329"/>
          </a:xfrm>
          <a:prstGeom prst="rect">
            <a:avLst/>
          </a:prstGeom>
          <a:noFill/>
        </p:spPr>
        <p:txBody>
          <a:bodyPr wrap="square" rtlCol="0">
            <a:spAutoFit/>
          </a:bodyPr>
          <a:lstStyle/>
          <a:p>
            <a:pPr algn="r"/>
            <a:r>
              <a:rPr lang="en-US" sz="3600" dirty="0"/>
              <a:t>… and some in which money may play little or no role.</a:t>
            </a:r>
          </a:p>
        </p:txBody>
      </p:sp>
      <p:sp>
        <p:nvSpPr>
          <p:cNvPr id="7" name="TextBox 6"/>
          <p:cNvSpPr txBox="1"/>
          <p:nvPr/>
        </p:nvSpPr>
        <p:spPr>
          <a:xfrm>
            <a:off x="5854269" y="5335723"/>
            <a:ext cx="5235491" cy="369332"/>
          </a:xfrm>
          <a:prstGeom prst="rect">
            <a:avLst/>
          </a:prstGeom>
          <a:noFill/>
        </p:spPr>
        <p:txBody>
          <a:bodyPr wrap="square" rtlCol="0">
            <a:spAutoFit/>
          </a:bodyPr>
          <a:lstStyle/>
          <a:p>
            <a:pPr algn="r"/>
            <a:r>
              <a:rPr lang="en-US" dirty="0">
                <a:solidFill>
                  <a:schemeClr val="tx1">
                    <a:lumMod val="75000"/>
                  </a:schemeClr>
                </a:solidFill>
              </a:rPr>
              <a:t>– excerpt from </a:t>
            </a:r>
            <a:r>
              <a:rPr lang="en-US" i="1" dirty="0">
                <a:solidFill>
                  <a:schemeClr val="tx1">
                    <a:lumMod val="75000"/>
                  </a:schemeClr>
                </a:solidFill>
              </a:rPr>
              <a:t>Who Gets What – and Why </a:t>
            </a:r>
            <a:endParaRPr lang="en-US" dirty="0">
              <a:solidFill>
                <a:schemeClr val="tx1">
                  <a:lumMod val="75000"/>
                </a:schemeClr>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a:t>
            </a:fld>
            <a:endParaRPr lang="en-US"/>
          </a:p>
        </p:txBody>
      </p:sp>
      <p:sp>
        <p:nvSpPr>
          <p:cNvPr id="3" name="Footer Placeholder 2">
            <a:extLst>
              <a:ext uri="{FF2B5EF4-FFF2-40B4-BE49-F238E27FC236}">
                <a16:creationId xmlns:a16="http://schemas.microsoft.com/office/drawing/2014/main" id="{39B4E859-0BA5-9D41-AB63-E88EC5C90E3F}"/>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22129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p:txBody>
          <a:bodyPr>
            <a:normAutofit fontScale="92500" lnSpcReduction="20000"/>
          </a:bodyPr>
          <a:lstStyle/>
          <a:p>
            <a:r>
              <a:rPr lang="en-US" dirty="0">
                <a:solidFill>
                  <a:schemeClr val="tx2"/>
                </a:solidFill>
              </a:rPr>
              <a:t>Any assignment or exam that is handed in must be your own work (unless otherwise stated). </a:t>
            </a:r>
            <a:r>
              <a:rPr lang="en-US" dirty="0"/>
              <a:t>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posting solutions online in a public place). If someone dictates a solution to you, you are cheating.</a:t>
            </a:r>
            <a:br>
              <a:rPr lang="en-US" dirty="0"/>
            </a:br>
            <a:endParaRPr lang="en-US" dirty="0"/>
          </a:p>
          <a:p>
            <a:r>
              <a:rPr lang="en-US" dirty="0"/>
              <a:t>Everything you hand in must be in your own words, and based on your own understanding of the solution. If someone helps you understand the problem during a high-level discussion, you are not cheating. </a:t>
            </a:r>
            <a:r>
              <a:rPr lang="en-US" dirty="0">
                <a:solidFill>
                  <a:schemeClr val="tx2"/>
                </a:solidFill>
              </a:rPr>
              <a:t>We strongly encourage students to help one another understand the material presented in class, in the book, and general issues relevant to the assignments.</a:t>
            </a:r>
            <a:r>
              <a:rPr lang="en-US" dirty="0"/>
              <a:t> 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6" name="Slide Number Placeholder 5"/>
          <p:cNvSpPr>
            <a:spLocks noGrp="1"/>
          </p:cNvSpPr>
          <p:nvPr>
            <p:ph type="sldNum" sz="quarter" idx="12"/>
          </p:nvPr>
        </p:nvSpPr>
        <p:spPr/>
        <p:txBody>
          <a:bodyPr/>
          <a:lstStyle/>
          <a:p>
            <a:fld id="{A2EF37A0-74FC-AB4F-AE4C-D9BFC6719E9F}" type="slidenum">
              <a:rPr lang="en-US" smtClean="0"/>
              <a:pPr/>
              <a:t>20</a:t>
            </a:fld>
            <a:endParaRPr lang="en-US"/>
          </a:p>
        </p:txBody>
      </p:sp>
      <p:sp>
        <p:nvSpPr>
          <p:cNvPr id="4" name="TextBox 3"/>
          <p:cNvSpPr txBox="1"/>
          <p:nvPr/>
        </p:nvSpPr>
        <p:spPr>
          <a:xfrm>
            <a:off x="2400616" y="1390919"/>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9947202" y="325408"/>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Common Sense!</a:t>
            </a:r>
          </a:p>
        </p:txBody>
      </p:sp>
      <p:sp>
        <p:nvSpPr>
          <p:cNvPr id="7" name="Footer Placeholder 6">
            <a:extLst>
              <a:ext uri="{FF2B5EF4-FFF2-40B4-BE49-F238E27FC236}">
                <a16:creationId xmlns:a16="http://schemas.microsoft.com/office/drawing/2014/main" id="{A98A7521-A27B-3E46-B829-B634C136C0B5}"/>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828297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498502"/>
            <a:ext cx="9144001" cy="1325610"/>
          </a:xfrm>
        </p:spPr>
        <p:txBody>
          <a:bodyPr>
            <a:normAutofit/>
          </a:bodyPr>
          <a:lstStyle/>
          <a:p>
            <a:pPr algn="ctr"/>
            <a:r>
              <a:rPr lang="en-US" dirty="0"/>
              <a:t>Example Application Areas</a:t>
            </a:r>
            <a:br>
              <a:rPr lang="en-US" dirty="0"/>
            </a:br>
            <a:r>
              <a:rPr lang="en-US" sz="2200" i="1" dirty="0">
                <a:solidFill>
                  <a:schemeClr val="bg1">
                    <a:lumMod val="50000"/>
                  </a:schemeClr>
                </a:solidFill>
              </a:rPr>
              <a:t>Many of which we’ll cover in future classes</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3" name="Footer Placeholder 2">
            <a:extLst>
              <a:ext uri="{FF2B5EF4-FFF2-40B4-BE49-F238E27FC236}">
                <a16:creationId xmlns:a16="http://schemas.microsoft.com/office/drawing/2014/main" id="{BF76CA74-DEE4-F246-8DC0-85F1C0A0E020}"/>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51642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br>
              <a:rPr lang="en-US" dirty="0"/>
            </a:br>
            <a:r>
              <a:rPr lang="en-US" dirty="0"/>
              <a:t>Matching markets</a:t>
            </a:r>
          </a:p>
        </p:txBody>
      </p:sp>
      <p:sp>
        <p:nvSpPr>
          <p:cNvPr id="3" name="Content Placeholder 2"/>
          <p:cNvSpPr>
            <a:spLocks noGrp="1"/>
          </p:cNvSpPr>
          <p:nvPr>
            <p:ph idx="1"/>
          </p:nvPr>
        </p:nvSpPr>
        <p:spPr>
          <a:xfrm>
            <a:off x="609600" y="1752601"/>
            <a:ext cx="7077075" cy="4373563"/>
          </a:xfrm>
        </p:spPr>
        <p:txBody>
          <a:bodyPr>
            <a:normAutofit fontScale="92500" lnSpcReduction="20000"/>
          </a:bodyPr>
          <a:lstStyle/>
          <a:p>
            <a:r>
              <a:rPr lang="en-US" sz="2800" dirty="0"/>
              <a:t>In matching problems, prices do not do all – or any – of the work</a:t>
            </a:r>
          </a:p>
          <a:p>
            <a:r>
              <a:rPr lang="en-US" sz="2800" dirty="0"/>
              <a:t>Agents are </a:t>
            </a:r>
            <a:r>
              <a:rPr lang="en-US" sz="2800" dirty="0">
                <a:solidFill>
                  <a:schemeClr val="tx2"/>
                </a:solidFill>
              </a:rPr>
              <a:t>paired</a:t>
            </a:r>
            <a:r>
              <a:rPr lang="en-US" sz="2800" dirty="0"/>
              <a:t> with other (groups of) agents, transactions, or contracts</a:t>
            </a:r>
          </a:p>
          <a:p>
            <a:pPr marL="457200" indent="-457200">
              <a:buFont typeface="Arial" charset="0"/>
              <a:buChar char="•"/>
            </a:pPr>
            <a:r>
              <a:rPr lang="en-US" sz="2400" b="0" dirty="0"/>
              <a:t>Workers to firms</a:t>
            </a:r>
          </a:p>
          <a:p>
            <a:pPr marL="457200" indent="-457200">
              <a:buFont typeface="Arial" charset="0"/>
              <a:buChar char="•"/>
            </a:pPr>
            <a:r>
              <a:rPr lang="en-US" sz="2400" b="0" dirty="0"/>
              <a:t>Children to schools</a:t>
            </a:r>
          </a:p>
          <a:p>
            <a:pPr marL="457200" indent="-457200">
              <a:buFont typeface="Arial" charset="0"/>
              <a:buChar char="•"/>
            </a:pPr>
            <a:r>
              <a:rPr lang="en-US" sz="2400" b="0" dirty="0"/>
              <a:t>Residents to hospitals</a:t>
            </a:r>
          </a:p>
          <a:p>
            <a:pPr marL="457200" indent="-457200">
              <a:buFont typeface="Arial" charset="0"/>
              <a:buChar char="•"/>
            </a:pPr>
            <a:r>
              <a:rPr lang="en-US" sz="2400" b="0" dirty="0"/>
              <a:t>Patients to deceased donors</a:t>
            </a:r>
          </a:p>
          <a:p>
            <a:pPr marL="457200" indent="-457200">
              <a:buFont typeface="Arial" charset="0"/>
              <a:buChar char="•"/>
            </a:pPr>
            <a:r>
              <a:rPr lang="en-US" sz="2400" b="0" dirty="0"/>
              <a:t>Advertisements to viewers</a:t>
            </a:r>
          </a:p>
          <a:p>
            <a:pPr marL="457200" indent="-457200">
              <a:buFont typeface="Arial" charset="0"/>
              <a:buChar char="•"/>
            </a:pPr>
            <a:r>
              <a:rPr lang="en-US" sz="2400" b="0" dirty="0"/>
              <a:t>Riders to rideshare drivers</a:t>
            </a:r>
          </a:p>
          <a:p>
            <a:endParaRPr lang="en-US" sz="2800" dirty="0"/>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grpSp>
        <p:nvGrpSpPr>
          <p:cNvPr id="26" name="Group 25"/>
          <p:cNvGrpSpPr/>
          <p:nvPr/>
        </p:nvGrpSpPr>
        <p:grpSpPr>
          <a:xfrm>
            <a:off x="9570972" y="253309"/>
            <a:ext cx="2692468" cy="6472612"/>
            <a:chOff x="6431926" y="170551"/>
            <a:chExt cx="2692468" cy="6472612"/>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74971" y="897460"/>
              <a:ext cx="1003300" cy="1371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4971" y="170551"/>
              <a:ext cx="1371600" cy="61610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7342" y="210255"/>
              <a:ext cx="1371600" cy="144379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1926" y="3126880"/>
              <a:ext cx="1371600" cy="13716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18945" y1="51647" x2="18945" y2="51647"/>
                          <a14:foregroundMark x1="27246" y1="62055" x2="27246" y2="62055"/>
                          <a14:foregroundMark x1="41602" y1="56390" x2="41602" y2="56390"/>
                          <a14:foregroundMark x1="28516" y1="47563" x2="28516" y2="47563"/>
                          <a14:foregroundMark x1="42773" y1="68511" x2="42773" y2="68511"/>
                          <a14:foregroundMark x1="51660" y1="69302" x2="51660" y2="69302"/>
                          <a14:foregroundMark x1="68945" y1="70092" x2="68945" y2="70092"/>
                          <a14:foregroundMark x1="77832" y1="62055" x2="77832" y2="62055"/>
                        </a14:backgroundRemoval>
                      </a14:imgEffect>
                    </a14:imgLayer>
                  </a14:imgProps>
                </a:ext>
                <a:ext uri="{28A0092B-C50C-407E-A947-70E740481C1C}">
                  <a14:useLocalDpi xmlns:a14="http://schemas.microsoft.com/office/drawing/2010/main"/>
                </a:ext>
              </a:extLst>
            </a:blip>
            <a:stretch>
              <a:fillRect/>
            </a:stretch>
          </p:blipFill>
          <p:spPr>
            <a:xfrm>
              <a:off x="7235941" y="2761665"/>
              <a:ext cx="1828800" cy="1355527"/>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80226" y="1978380"/>
              <a:ext cx="1344168" cy="13441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74971" y="2283372"/>
              <a:ext cx="1371600" cy="97183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74970" y="4930456"/>
              <a:ext cx="2262435" cy="94230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12381" y="3864787"/>
              <a:ext cx="914400" cy="9144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86354" y="4100813"/>
              <a:ext cx="1371600" cy="1028700"/>
            </a:xfrm>
            <a:prstGeom prst="rect">
              <a:avLst/>
            </a:prstGeom>
          </p:spPr>
        </p:pic>
        <p:pic>
          <p:nvPicPr>
            <p:cNvPr id="23" name="Picture 22" descr="UNOS.jp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574969" y="5956743"/>
              <a:ext cx="2262435" cy="686420"/>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30885" y="1666428"/>
              <a:ext cx="1217405" cy="458962"/>
            </a:xfrm>
            <a:prstGeom prst="rect">
              <a:avLst/>
            </a:prstGeom>
          </p:spPr>
        </p:pic>
      </p:grpSp>
      <p:sp>
        <p:nvSpPr>
          <p:cNvPr id="5" name="Footer Placeholder 4">
            <a:extLst>
              <a:ext uri="{FF2B5EF4-FFF2-40B4-BE49-F238E27FC236}">
                <a16:creationId xmlns:a16="http://schemas.microsoft.com/office/drawing/2014/main" id="{03E104B6-ACC5-7646-8C1C-924667884149}"/>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083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in Matching Markets</a:t>
            </a:r>
          </a:p>
        </p:txBody>
      </p:sp>
      <p:sp>
        <p:nvSpPr>
          <p:cNvPr id="3" name="Content Placeholder 2"/>
          <p:cNvSpPr>
            <a:spLocks noGrp="1"/>
          </p:cNvSpPr>
          <p:nvPr>
            <p:ph idx="1"/>
          </p:nvPr>
        </p:nvSpPr>
        <p:spPr/>
        <p:txBody>
          <a:bodyPr>
            <a:normAutofit/>
          </a:bodyPr>
          <a:lstStyle/>
          <a:p>
            <a:pPr marL="342900" indent="-342900">
              <a:buFont typeface="Arial" charset="0"/>
              <a:buChar char="•"/>
            </a:pPr>
            <a:r>
              <a:rPr lang="en-US" dirty="0"/>
              <a:t>Does a matched edge truly exist?</a:t>
            </a:r>
          </a:p>
          <a:p>
            <a:pPr marL="342900" indent="-342900">
              <a:buFont typeface="Arial" charset="0"/>
              <a:buChar char="•"/>
            </a:pPr>
            <a:r>
              <a:rPr lang="en-US" dirty="0"/>
              <a:t>How valuable is a match?</a:t>
            </a:r>
          </a:p>
          <a:p>
            <a:pPr marL="342900" indent="-342900">
              <a:buFont typeface="Arial" charset="0"/>
              <a:buChar char="•"/>
            </a:pPr>
            <a:r>
              <a:rPr lang="en-US" dirty="0"/>
              <a:t>Will a better match arrive in the future?</a:t>
            </a:r>
          </a:p>
        </p:txBody>
      </p:sp>
      <p:sp>
        <p:nvSpPr>
          <p:cNvPr id="5" name="Slide Number Placeholder 4"/>
          <p:cNvSpPr>
            <a:spLocks noGrp="1"/>
          </p:cNvSpPr>
          <p:nvPr>
            <p:ph type="sldNum" sz="quarter" idx="12"/>
          </p:nvPr>
        </p:nvSpPr>
        <p:spPr/>
        <p:txBody>
          <a:bodyPr/>
          <a:lstStyle/>
          <a:p>
            <a:fld id="{A2EF37A0-74FC-AB4F-AE4C-D9BFC6719E9F}" type="slidenum">
              <a:rPr lang="en-US" smtClean="0"/>
              <a:t>23</a:t>
            </a:fld>
            <a:endParaRPr lang="en-US"/>
          </a:p>
        </p:txBody>
      </p:sp>
      <p:grpSp>
        <p:nvGrpSpPr>
          <p:cNvPr id="26" name="Group 25"/>
          <p:cNvGrpSpPr/>
          <p:nvPr/>
        </p:nvGrpSpPr>
        <p:grpSpPr>
          <a:xfrm>
            <a:off x="2395551" y="3781449"/>
            <a:ext cx="5032514" cy="2116114"/>
            <a:chOff x="457200" y="3526746"/>
            <a:chExt cx="5032514" cy="2116114"/>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3900548"/>
              <a:ext cx="1447495" cy="1447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961" y="4586349"/>
              <a:ext cx="1828800" cy="76169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376692" y="3529838"/>
              <a:ext cx="2113022" cy="211302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28961" y="3526746"/>
              <a:ext cx="1828800" cy="1371600"/>
            </a:xfrm>
            <a:prstGeom prst="rect">
              <a:avLst/>
            </a:prstGeom>
          </p:spPr>
        </p:pic>
      </p:grpSp>
      <p:grpSp>
        <p:nvGrpSpPr>
          <p:cNvPr id="91" name="Group 90"/>
          <p:cNvGrpSpPr/>
          <p:nvPr/>
        </p:nvGrpSpPr>
        <p:grpSpPr>
          <a:xfrm>
            <a:off x="8045746" y="1242497"/>
            <a:ext cx="3220388" cy="2341358"/>
            <a:chOff x="5366657" y="1274156"/>
            <a:chExt cx="3220388" cy="2341358"/>
          </a:xfrm>
        </p:grpSpPr>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66657" y="1274156"/>
              <a:ext cx="3220388" cy="1214087"/>
            </a:xfrm>
            <a:prstGeom prst="rect">
              <a:avLst/>
            </a:prstGeom>
          </p:spPr>
        </p:pic>
        <p:grpSp>
          <p:nvGrpSpPr>
            <p:cNvPr id="25" name="Group 24"/>
            <p:cNvGrpSpPr/>
            <p:nvPr/>
          </p:nvGrpSpPr>
          <p:grpSpPr>
            <a:xfrm>
              <a:off x="5524500" y="2663283"/>
              <a:ext cx="2904702" cy="952231"/>
              <a:chOff x="5671456" y="2269940"/>
              <a:chExt cx="2904702" cy="952231"/>
            </a:xfrm>
          </p:grpSpPr>
          <p:sp>
            <p:nvSpPr>
              <p:cNvPr id="20" name="Oval 19"/>
              <p:cNvSpPr/>
              <p:nvPr/>
            </p:nvSpPr>
            <p:spPr>
              <a:xfrm>
                <a:off x="5671456"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F</a:t>
                </a:r>
              </a:p>
            </p:txBody>
          </p:sp>
          <p:sp>
            <p:nvSpPr>
              <p:cNvPr id="21" name="Oval 20"/>
              <p:cNvSpPr/>
              <p:nvPr/>
            </p:nvSpPr>
            <p:spPr>
              <a:xfrm>
                <a:off x="7759730"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a:t>
                </a:r>
              </a:p>
            </p:txBody>
          </p:sp>
          <p:cxnSp>
            <p:nvCxnSpPr>
              <p:cNvPr id="23" name="Straight Connector 22"/>
              <p:cNvCxnSpPr>
                <a:stCxn id="20" idx="6"/>
                <a:endCxn id="21" idx="2"/>
              </p:cNvCxnSpPr>
              <p:nvPr/>
            </p:nvCxnSpPr>
            <p:spPr>
              <a:xfrm>
                <a:off x="6487884" y="2813957"/>
                <a:ext cx="1271846" cy="0"/>
              </a:xfrm>
              <a:prstGeom prst="line">
                <a:avLst/>
              </a:prstGeom>
              <a:ln>
                <a:prstDash val="sysDot"/>
              </a:ln>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6915196" y="2269940"/>
                <a:ext cx="381000" cy="584775"/>
              </a:xfrm>
              <a:prstGeom prst="rect">
                <a:avLst/>
              </a:prstGeom>
              <a:noFill/>
            </p:spPr>
            <p:txBody>
              <a:bodyPr wrap="square" rtlCol="0">
                <a:spAutoFit/>
              </a:bodyPr>
              <a:lstStyle/>
              <a:p>
                <a:r>
                  <a:rPr lang="en-US" sz="3200" dirty="0">
                    <a:solidFill>
                      <a:schemeClr val="accent1"/>
                    </a:solidFill>
                  </a:rPr>
                  <a:t>?</a:t>
                </a:r>
              </a:p>
            </p:txBody>
          </p:sp>
        </p:grpSp>
      </p:grpSp>
      <p:grpSp>
        <p:nvGrpSpPr>
          <p:cNvPr id="92" name="Group 91"/>
          <p:cNvGrpSpPr/>
          <p:nvPr/>
        </p:nvGrpSpPr>
        <p:grpSpPr>
          <a:xfrm>
            <a:off x="7768641" y="5027415"/>
            <a:ext cx="2010391" cy="1282104"/>
            <a:chOff x="6244640" y="5027415"/>
            <a:chExt cx="2010391" cy="1282104"/>
          </a:xfrm>
        </p:grpSpPr>
        <p:sp>
          <p:nvSpPr>
            <p:cNvPr id="27" name="Oval 26"/>
            <p:cNvSpPr/>
            <p:nvPr/>
          </p:nvSpPr>
          <p:spPr>
            <a:xfrm>
              <a:off x="6244640" y="5027415"/>
              <a:ext cx="519051" cy="5190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Oval 27"/>
            <p:cNvSpPr/>
            <p:nvPr/>
          </p:nvSpPr>
          <p:spPr>
            <a:xfrm>
              <a:off x="6995753" y="5027415"/>
              <a:ext cx="519051" cy="5190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35980" y="5027415"/>
              <a:ext cx="519051" cy="519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89865"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63691"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37517" y="6080919"/>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511343"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883086"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27" idx="4"/>
              <a:endCxn id="31" idx="0"/>
            </p:cNvCxnSpPr>
            <p:nvPr/>
          </p:nvCxnSpPr>
          <p:spPr>
            <a:xfrm flipH="1">
              <a:off x="6504165" y="5546466"/>
              <a:ext cx="1" cy="53445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a:stCxn id="27" idx="4"/>
              <a:endCxn id="32" idx="0"/>
            </p:cNvCxnSpPr>
            <p:nvPr/>
          </p:nvCxnSpPr>
          <p:spPr>
            <a:xfrm>
              <a:off x="6504166" y="5546466"/>
              <a:ext cx="37382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7" idx="4"/>
              <a:endCxn id="33" idx="0"/>
            </p:cNvCxnSpPr>
            <p:nvPr/>
          </p:nvCxnSpPr>
          <p:spPr>
            <a:xfrm>
              <a:off x="6504166" y="5546466"/>
              <a:ext cx="74765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4"/>
              <a:endCxn id="34" idx="0"/>
            </p:cNvCxnSpPr>
            <p:nvPr/>
          </p:nvCxnSpPr>
          <p:spPr>
            <a:xfrm>
              <a:off x="6504166" y="5546466"/>
              <a:ext cx="112147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7" idx="4"/>
              <a:endCxn id="42" idx="0"/>
            </p:cNvCxnSpPr>
            <p:nvPr/>
          </p:nvCxnSpPr>
          <p:spPr>
            <a:xfrm>
              <a:off x="6504166" y="5546466"/>
              <a:ext cx="149322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8" idx="4"/>
              <a:endCxn id="31" idx="0"/>
            </p:cNvCxnSpPr>
            <p:nvPr/>
          </p:nvCxnSpPr>
          <p:spPr>
            <a:xfrm flipH="1">
              <a:off x="6504165" y="5546466"/>
              <a:ext cx="75111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8" idx="4"/>
              <a:endCxn id="32" idx="0"/>
            </p:cNvCxnSpPr>
            <p:nvPr/>
          </p:nvCxnSpPr>
          <p:spPr>
            <a:xfrm flipH="1">
              <a:off x="6877991" y="5546466"/>
              <a:ext cx="377288"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8" idx="4"/>
              <a:endCxn id="33" idx="0"/>
            </p:cNvCxnSpPr>
            <p:nvPr/>
          </p:nvCxnSpPr>
          <p:spPr>
            <a:xfrm flipH="1">
              <a:off x="7251817" y="5546466"/>
              <a:ext cx="3462"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8" idx="4"/>
              <a:endCxn id="34" idx="0"/>
            </p:cNvCxnSpPr>
            <p:nvPr/>
          </p:nvCxnSpPr>
          <p:spPr>
            <a:xfrm>
              <a:off x="7255279" y="5546466"/>
              <a:ext cx="37036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8" idx="4"/>
              <a:endCxn id="42" idx="0"/>
            </p:cNvCxnSpPr>
            <p:nvPr/>
          </p:nvCxnSpPr>
          <p:spPr>
            <a:xfrm>
              <a:off x="7255279" y="5546466"/>
              <a:ext cx="74210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9" idx="4"/>
              <a:endCxn id="42" idx="0"/>
            </p:cNvCxnSpPr>
            <p:nvPr/>
          </p:nvCxnSpPr>
          <p:spPr>
            <a:xfrm>
              <a:off x="7995506" y="5546466"/>
              <a:ext cx="188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9" idx="4"/>
              <a:endCxn id="34" idx="0"/>
            </p:cNvCxnSpPr>
            <p:nvPr/>
          </p:nvCxnSpPr>
          <p:spPr>
            <a:xfrm flipH="1">
              <a:off x="7625643" y="5546466"/>
              <a:ext cx="369863"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29" idx="4"/>
              <a:endCxn id="33" idx="0"/>
            </p:cNvCxnSpPr>
            <p:nvPr/>
          </p:nvCxnSpPr>
          <p:spPr>
            <a:xfrm flipH="1">
              <a:off x="7251817" y="5546466"/>
              <a:ext cx="743689"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9" idx="4"/>
              <a:endCxn id="32" idx="0"/>
            </p:cNvCxnSpPr>
            <p:nvPr/>
          </p:nvCxnSpPr>
          <p:spPr>
            <a:xfrm flipH="1">
              <a:off x="6877991" y="5546466"/>
              <a:ext cx="111751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29" idx="4"/>
              <a:endCxn id="31" idx="0"/>
            </p:cNvCxnSpPr>
            <p:nvPr/>
          </p:nvCxnSpPr>
          <p:spPr>
            <a:xfrm flipH="1">
              <a:off x="6504165" y="5546466"/>
              <a:ext cx="149134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395551" y="6080919"/>
            <a:ext cx="7756942" cy="228600"/>
            <a:chOff x="871551" y="6080919"/>
            <a:chExt cx="7756942" cy="228600"/>
          </a:xfrm>
        </p:grpSpPr>
        <p:sp>
          <p:nvSpPr>
            <p:cNvPr id="30" name="Oval 29"/>
            <p:cNvSpPr/>
            <p:nvPr/>
          </p:nvSpPr>
          <p:spPr>
            <a:xfrm>
              <a:off x="6010597"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31329"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48203"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27471"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01297"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75123"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48949"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68935"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a:off x="871551" y="6092229"/>
              <a:ext cx="2377440" cy="20597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ight Arrow 89"/>
            <p:cNvSpPr/>
            <p:nvPr/>
          </p:nvSpPr>
          <p:spPr>
            <a:xfrm>
              <a:off x="8228909" y="6092229"/>
              <a:ext cx="399584" cy="20597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620EF1F3-E9CE-9741-B853-E842F15016A3}"/>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2961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in Matching Markets</a:t>
            </a:r>
          </a:p>
        </p:txBody>
      </p:sp>
      <p:sp>
        <p:nvSpPr>
          <p:cNvPr id="3" name="Content Placeholder 2"/>
          <p:cNvSpPr>
            <a:spLocks noGrp="1"/>
          </p:cNvSpPr>
          <p:nvPr>
            <p:ph idx="1"/>
          </p:nvPr>
        </p:nvSpPr>
        <p:spPr/>
        <p:txBody>
          <a:bodyPr/>
          <a:lstStyle/>
          <a:p>
            <a:r>
              <a:rPr lang="en-US" dirty="0">
                <a:solidFill>
                  <a:schemeClr val="tx2"/>
                </a:solidFill>
              </a:rPr>
              <a:t>Rival</a:t>
            </a:r>
            <a:r>
              <a:rPr lang="en-US" dirty="0"/>
              <a:t> matching markets compete over the same agents</a:t>
            </a:r>
          </a:p>
          <a:p>
            <a:pPr marL="342900" indent="-342900">
              <a:buFont typeface="Arial" charset="0"/>
              <a:buChar char="•"/>
            </a:pPr>
            <a:r>
              <a:rPr lang="en-US" dirty="0"/>
              <a:t>How does this affect global social welfare?</a:t>
            </a:r>
          </a:p>
          <a:p>
            <a:pPr marL="342900" indent="-342900">
              <a:buFont typeface="Arial" charset="0"/>
              <a:buChar char="•"/>
            </a:pPr>
            <a:r>
              <a:rPr lang="en-US" dirty="0"/>
              <a:t>How to differentiate?</a:t>
            </a:r>
          </a:p>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24</a:t>
            </a:fld>
            <a:endParaRPr lang="en-US"/>
          </a:p>
        </p:txBody>
      </p:sp>
      <p:grpSp>
        <p:nvGrpSpPr>
          <p:cNvPr id="13" name="Group 12"/>
          <p:cNvGrpSpPr/>
          <p:nvPr/>
        </p:nvGrpSpPr>
        <p:grpSpPr>
          <a:xfrm>
            <a:off x="2563814" y="3242643"/>
            <a:ext cx="7064375" cy="3140075"/>
            <a:chOff x="772885" y="3242642"/>
            <a:chExt cx="7064375" cy="3140075"/>
          </a:xfrm>
        </p:grpSpPr>
        <p:sp>
          <p:nvSpPr>
            <p:cNvPr id="9" name="Oval 8"/>
            <p:cNvSpPr/>
            <p:nvPr/>
          </p:nvSpPr>
          <p:spPr>
            <a:xfrm>
              <a:off x="772885" y="3242642"/>
              <a:ext cx="4648200" cy="3140075"/>
            </a:xfrm>
            <a:prstGeom prst="ellipse">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89060" y="3242642"/>
              <a:ext cx="4648200" cy="3140075"/>
            </a:xfrm>
            <a:prstGeom prst="ellipse">
              <a:avLst/>
            </a:prstGeom>
            <a:solidFill>
              <a:schemeClr val="accent5">
                <a:alpha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6642" y="4025953"/>
              <a:ext cx="2220686" cy="15734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7003" y="3446522"/>
              <a:ext cx="2732314" cy="2732314"/>
            </a:xfrm>
            <a:prstGeom prst="rect">
              <a:avLst/>
            </a:prstGeom>
          </p:spPr>
        </p:pic>
      </p:grpSp>
      <p:sp>
        <p:nvSpPr>
          <p:cNvPr id="4" name="Footer Placeholder 3">
            <a:extLst>
              <a:ext uri="{FF2B5EF4-FFF2-40B4-BE49-F238E27FC236}">
                <a16:creationId xmlns:a16="http://schemas.microsoft.com/office/drawing/2014/main" id="{760A479A-1AA7-0446-8E9E-2F16B8855F08}"/>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702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Cadence of Matching Markets</a:t>
            </a:r>
          </a:p>
        </p:txBody>
      </p:sp>
      <p:sp>
        <p:nvSpPr>
          <p:cNvPr id="3" name="Content Placeholder 2"/>
          <p:cNvSpPr>
            <a:spLocks noGrp="1"/>
          </p:cNvSpPr>
          <p:nvPr>
            <p:ph idx="1"/>
          </p:nvPr>
        </p:nvSpPr>
        <p:spPr/>
        <p:txBody>
          <a:bodyPr/>
          <a:lstStyle/>
          <a:p>
            <a:r>
              <a:rPr lang="en-US" dirty="0"/>
              <a:t>How quickly do new edges form?</a:t>
            </a:r>
          </a:p>
          <a:p>
            <a:endParaRPr lang="en-US" dirty="0"/>
          </a:p>
          <a:p>
            <a:r>
              <a:rPr lang="en-US" dirty="0"/>
              <a:t>How frequently does a market clear?</a:t>
            </a:r>
          </a:p>
          <a:p>
            <a:endParaRPr lang="en-US" dirty="0"/>
          </a:p>
          <a:p>
            <a:r>
              <a:rPr lang="en-US" dirty="0"/>
              <a:t>Is clearing centralized or decentralized?</a:t>
            </a:r>
          </a:p>
          <a:p>
            <a:endParaRPr lang="en-US" dirty="0"/>
          </a:p>
          <a:p>
            <a:r>
              <a:rPr lang="en-US" dirty="0"/>
              <a:t>Can agents reenter the market?</a:t>
            </a:r>
          </a:p>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25</a:t>
            </a:fld>
            <a:endParaRPr lang="en-US"/>
          </a:p>
        </p:txBody>
      </p:sp>
      <p:grpSp>
        <p:nvGrpSpPr>
          <p:cNvPr id="18" name="Group 17"/>
          <p:cNvGrpSpPr/>
          <p:nvPr/>
        </p:nvGrpSpPr>
        <p:grpSpPr>
          <a:xfrm>
            <a:off x="7956096" y="838518"/>
            <a:ext cx="3453266" cy="5154022"/>
            <a:chOff x="5431971" y="1221376"/>
            <a:chExt cx="3453266" cy="5154022"/>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2037" y="1221376"/>
              <a:ext cx="2743200" cy="67437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5066" y="4822371"/>
              <a:ext cx="2177143" cy="14913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99237" y="2069945"/>
              <a:ext cx="1828800" cy="192505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1985" y="4071227"/>
              <a:ext cx="2483305" cy="816429"/>
            </a:xfrm>
            <a:prstGeom prst="rect">
              <a:avLst/>
            </a:prstGeom>
          </p:spPr>
        </p:pic>
        <p:sp>
          <p:nvSpPr>
            <p:cNvPr id="15" name="Up-Down Arrow 14"/>
            <p:cNvSpPr/>
            <p:nvPr/>
          </p:nvSpPr>
          <p:spPr>
            <a:xfrm>
              <a:off x="5431971" y="1389741"/>
              <a:ext cx="718459" cy="4985657"/>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FREQUENCY</a:t>
              </a:r>
            </a:p>
          </p:txBody>
        </p:sp>
      </p:grpSp>
      <p:sp>
        <p:nvSpPr>
          <p:cNvPr id="4" name="Footer Placeholder 3">
            <a:extLst>
              <a:ext uri="{FF2B5EF4-FFF2-40B4-BE49-F238E27FC236}">
                <a16:creationId xmlns:a16="http://schemas.microsoft.com/office/drawing/2014/main" id="{2A18E910-4594-3949-9ABA-CF30857ED912}"/>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6188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Resident-Hospital Assignment</a:t>
            </a:r>
          </a:p>
        </p:txBody>
      </p:sp>
      <p:sp>
        <p:nvSpPr>
          <p:cNvPr id="3" name="Content Placeholder 2"/>
          <p:cNvSpPr>
            <a:spLocks noGrp="1"/>
          </p:cNvSpPr>
          <p:nvPr>
            <p:ph idx="1"/>
          </p:nvPr>
        </p:nvSpPr>
        <p:spPr/>
        <p:txBody>
          <a:bodyPr>
            <a:normAutofit/>
          </a:bodyPr>
          <a:lstStyle/>
          <a:p>
            <a:r>
              <a:rPr lang="en-US" dirty="0"/>
              <a:t>1940s: decentralized resident-hospital matching</a:t>
            </a:r>
          </a:p>
          <a:p>
            <a:pPr lvl="1"/>
            <a:r>
              <a:rPr lang="en-US" dirty="0"/>
              <a:t>Market “unraveled”, offers came earlier and earlier, quality of matches decreased</a:t>
            </a:r>
          </a:p>
          <a:p>
            <a:r>
              <a:rPr lang="en-US" dirty="0"/>
              <a:t>1950s: NRMP introduces hospital-proposing </a:t>
            </a:r>
            <a:r>
              <a:rPr lang="en-US" dirty="0">
                <a:solidFill>
                  <a:schemeClr val="tx2"/>
                </a:solidFill>
              </a:rPr>
              <a:t>deferred acceptance </a:t>
            </a:r>
            <a:r>
              <a:rPr lang="en-US" dirty="0"/>
              <a:t>algorithm</a:t>
            </a:r>
          </a:p>
          <a:p>
            <a:r>
              <a:rPr lang="en-US" dirty="0"/>
              <a:t>1970s: couples increasingly don’t use NRMP</a:t>
            </a:r>
          </a:p>
          <a:p>
            <a:r>
              <a:rPr lang="en-US" dirty="0"/>
              <a:t>1998: matching with couple constraints</a:t>
            </a:r>
          </a:p>
          <a:p>
            <a:pPr lvl="1"/>
            <a:r>
              <a:rPr lang="en-US" dirty="0"/>
              <a:t>(</a:t>
            </a:r>
            <a:r>
              <a:rPr lang="en-US" dirty="0">
                <a:solidFill>
                  <a:schemeClr val="tx2"/>
                </a:solidFill>
              </a:rPr>
              <a:t>Stable matching </a:t>
            </a:r>
            <a:r>
              <a:rPr lang="en-US" dirty="0"/>
              <a:t>may not exist anymore …)</a:t>
            </a:r>
          </a:p>
          <a:p>
            <a:endParaRPr lang="en-US" dirty="0"/>
          </a:p>
          <a:p>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26</a:t>
            </a:fld>
            <a:endParaRPr lang="en-US"/>
          </a:p>
        </p:txBody>
      </p:sp>
      <p:pic>
        <p:nvPicPr>
          <p:cNvPr id="4" name="Picture 3" descr="nrmp_matche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70600" y="4761491"/>
            <a:ext cx="4597400" cy="2104349"/>
          </a:xfrm>
          <a:prstGeom prst="rect">
            <a:avLst/>
          </a:prstGeom>
        </p:spPr>
      </p:pic>
      <p:sp>
        <p:nvSpPr>
          <p:cNvPr id="5" name="Right Arrow Callout 4"/>
          <p:cNvSpPr/>
          <p:nvPr/>
        </p:nvSpPr>
        <p:spPr>
          <a:xfrm>
            <a:off x="1676400" y="4876800"/>
            <a:ext cx="4343400" cy="1828800"/>
          </a:xfrm>
          <a:prstGeom prst="rightArrowCallout">
            <a:avLst>
              <a:gd name="adj1" fmla="val 25000"/>
              <a:gd name="adj2" fmla="val 25000"/>
              <a:gd name="adj3" fmla="val 25000"/>
              <a:gd name="adj4" fmla="val 8269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t>Take-home message</a:t>
            </a:r>
            <a:br>
              <a:rPr lang="en-US" dirty="0"/>
            </a:br>
            <a:r>
              <a:rPr lang="en-US" dirty="0"/>
              <a:t>Looks like: M.D.s aren’t the only type of doctor who help people!</a:t>
            </a:r>
          </a:p>
        </p:txBody>
      </p:sp>
      <p:sp>
        <p:nvSpPr>
          <p:cNvPr id="7" name="Footer Placeholder 6">
            <a:extLst>
              <a:ext uri="{FF2B5EF4-FFF2-40B4-BE49-F238E27FC236}">
                <a16:creationId xmlns:a16="http://schemas.microsoft.com/office/drawing/2014/main" id="{4B78B0E8-6A7A-974C-A94C-C5FFB2D1BB94}"/>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9355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Example: Combinatorial course allocation</a:t>
            </a:r>
            <a:br>
              <a:rPr lang="en-US" dirty="0"/>
            </a:br>
            <a:r>
              <a:rPr lang="en-US" sz="1050" dirty="0"/>
              <a:t>[Images from </a:t>
            </a:r>
            <a:r>
              <a:rPr lang="en-US" sz="1050" dirty="0" err="1"/>
              <a:t>Budish</a:t>
            </a:r>
            <a:r>
              <a:rPr lang="en-US" sz="1050" dirty="0"/>
              <a:t> et al. working paper 2016]</a:t>
            </a:r>
          </a:p>
        </p:txBody>
      </p:sp>
      <p:pic>
        <p:nvPicPr>
          <p:cNvPr id="11268" name="Content Placeholder 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67344" y="1713654"/>
            <a:ext cx="5606112" cy="4373563"/>
          </a:xfrm>
        </p:spPr>
      </p:pic>
      <p:sp>
        <p:nvSpPr>
          <p:cNvPr id="3" name="Slide Number Placeholder 2"/>
          <p:cNvSpPr>
            <a:spLocks noGrp="1"/>
          </p:cNvSpPr>
          <p:nvPr>
            <p:ph type="sldNum" sz="quarter" idx="12"/>
          </p:nvPr>
        </p:nvSpPr>
        <p:spPr/>
        <p:txBody>
          <a:bodyPr/>
          <a:lstStyle/>
          <a:p>
            <a:fld id="{A2EF37A0-74FC-AB4F-AE4C-D9BFC6719E9F}" type="slidenum">
              <a:rPr lang="en-US" smtClean="0"/>
              <a:t>27</a:t>
            </a:fld>
            <a:endParaRPr lang="en-US"/>
          </a:p>
        </p:txBody>
      </p:sp>
      <p:sp>
        <p:nvSpPr>
          <p:cNvPr id="11267" name="Text Placeholder 2"/>
          <p:cNvSpPr>
            <a:spLocks noGrp="1"/>
          </p:cNvSpPr>
          <p:nvPr>
            <p:ph type="body" idx="4294967295"/>
          </p:nvPr>
        </p:nvSpPr>
        <p:spPr>
          <a:xfrm>
            <a:off x="642938" y="2789238"/>
            <a:ext cx="4389438" cy="639762"/>
          </a:xfrm>
        </p:spPr>
        <p:txBody>
          <a:bodyPr/>
          <a:lstStyle/>
          <a:p>
            <a:r>
              <a:rPr lang="en-US" altLang="en-US" dirty="0"/>
              <a:t>Bidding</a:t>
            </a:r>
          </a:p>
        </p:txBody>
      </p:sp>
      <p:sp>
        <p:nvSpPr>
          <p:cNvPr id="11269" name="Text Placeholder 4"/>
          <p:cNvSpPr>
            <a:spLocks noGrp="1"/>
          </p:cNvSpPr>
          <p:nvPr>
            <p:ph type="body" sz="quarter" idx="4294967295"/>
          </p:nvPr>
        </p:nvSpPr>
        <p:spPr>
          <a:xfrm>
            <a:off x="8331200" y="1723497"/>
            <a:ext cx="3687762" cy="639762"/>
          </a:xfrm>
        </p:spPr>
        <p:txBody>
          <a:bodyPr/>
          <a:lstStyle/>
          <a:p>
            <a:r>
              <a:rPr lang="en-US" altLang="en-US" dirty="0"/>
              <a:t>Dynamic exclusions</a:t>
            </a:r>
          </a:p>
        </p:txBody>
      </p:sp>
      <p:pic>
        <p:nvPicPr>
          <p:cNvPr id="11270" name="Content Placeholder 7"/>
          <p:cNvPicPr>
            <a:picLocks noGrp="1" noChangeAspect="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7790393" y="2212975"/>
            <a:ext cx="3813175" cy="3951288"/>
          </a:xfrm>
        </p:spPr>
      </p:pic>
      <p:sp>
        <p:nvSpPr>
          <p:cNvPr id="4" name="TextBox 3"/>
          <p:cNvSpPr txBox="1"/>
          <p:nvPr/>
        </p:nvSpPr>
        <p:spPr>
          <a:xfrm>
            <a:off x="2096031" y="6087217"/>
            <a:ext cx="3979333" cy="369332"/>
          </a:xfrm>
          <a:prstGeom prst="rect">
            <a:avLst/>
          </a:prstGeom>
          <a:noFill/>
        </p:spPr>
        <p:txBody>
          <a:bodyPr wrap="square" rtlCol="0">
            <a:spAutoFit/>
          </a:bodyPr>
          <a:lstStyle/>
          <a:p>
            <a:r>
              <a:rPr lang="en-US"/>
              <a:t>“Funny money” used for bidding</a:t>
            </a:r>
          </a:p>
        </p:txBody>
      </p:sp>
      <p:sp>
        <p:nvSpPr>
          <p:cNvPr id="5" name="Footer Placeholder 4">
            <a:extLst>
              <a:ext uri="{FF2B5EF4-FFF2-40B4-BE49-F238E27FC236}">
                <a16:creationId xmlns:a16="http://schemas.microsoft.com/office/drawing/2014/main" id="{1E7C7A34-EA71-9F49-A4CF-19774F61A6A5}"/>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92498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Voting</a:t>
            </a:r>
          </a:p>
        </p:txBody>
      </p:sp>
      <p:sp>
        <p:nvSpPr>
          <p:cNvPr id="3" name="Content Placeholder 2"/>
          <p:cNvSpPr>
            <a:spLocks noGrp="1"/>
          </p:cNvSpPr>
          <p:nvPr>
            <p:ph idx="1"/>
          </p:nvPr>
        </p:nvSpPr>
        <p:spPr/>
        <p:txBody>
          <a:bodyPr>
            <a:normAutofit lnSpcReduction="10000"/>
          </a:bodyPr>
          <a:lstStyle/>
          <a:p>
            <a:r>
              <a:rPr lang="en-US" dirty="0"/>
              <a:t>Set of </a:t>
            </a:r>
            <a:r>
              <a:rPr lang="en-US" dirty="0">
                <a:solidFill>
                  <a:schemeClr val="tx2"/>
                </a:solidFill>
              </a:rPr>
              <a:t>voters</a:t>
            </a:r>
            <a:r>
              <a:rPr lang="en-US" dirty="0"/>
              <a:t> </a:t>
            </a:r>
            <a:r>
              <a:rPr lang="en-US" i="1" dirty="0"/>
              <a:t>N</a:t>
            </a:r>
            <a:r>
              <a:rPr lang="en-US" dirty="0"/>
              <a:t> and a set of </a:t>
            </a:r>
            <a:r>
              <a:rPr lang="en-US" dirty="0">
                <a:solidFill>
                  <a:schemeClr val="tx2"/>
                </a:solidFill>
              </a:rPr>
              <a:t>alternatives</a:t>
            </a:r>
            <a:r>
              <a:rPr lang="en-US" dirty="0"/>
              <a:t>:</a:t>
            </a:r>
            <a:br>
              <a:rPr lang="en-US" dirty="0"/>
            </a:br>
            <a:r>
              <a:rPr lang="en-US" dirty="0"/>
              <a:t>	{Joe Biden, Bernie Sanders, Donald Trump}</a:t>
            </a:r>
          </a:p>
          <a:p>
            <a:r>
              <a:rPr lang="en-US" dirty="0"/>
              <a:t>Each voter ranks the candidates:</a:t>
            </a:r>
          </a:p>
          <a:p>
            <a:r>
              <a:rPr lang="en-US" dirty="0"/>
              <a:t>	v</a:t>
            </a:r>
            <a:r>
              <a:rPr lang="en-US" baseline="-25000" dirty="0"/>
              <a:t>1</a:t>
            </a:r>
            <a:r>
              <a:rPr lang="en-US" dirty="0"/>
              <a:t>: Donald Trump &gt; Bernie &gt; Joe Biden</a:t>
            </a:r>
          </a:p>
          <a:p>
            <a:r>
              <a:rPr lang="en-US" dirty="0"/>
              <a:t>	v</a:t>
            </a:r>
            <a:r>
              <a:rPr lang="en-US" baseline="-25000" dirty="0"/>
              <a:t>2</a:t>
            </a:r>
            <a:r>
              <a:rPr lang="en-US" dirty="0"/>
              <a:t>: Joe Biden &gt; Bernie &gt; Donald Trump</a:t>
            </a:r>
          </a:p>
          <a:p>
            <a:r>
              <a:rPr lang="en-US" dirty="0"/>
              <a:t>	</a:t>
            </a:r>
            <a:r>
              <a:rPr lang="is-IS" dirty="0"/>
              <a:t>…</a:t>
            </a:r>
            <a:br>
              <a:rPr lang="en-US" dirty="0"/>
            </a:br>
            <a:r>
              <a:rPr lang="en-US" dirty="0"/>
              <a:t>A </a:t>
            </a:r>
            <a:r>
              <a:rPr lang="en-US" dirty="0">
                <a:solidFill>
                  <a:schemeClr val="tx2"/>
                </a:solidFill>
              </a:rPr>
              <a:t>preference profile</a:t>
            </a:r>
            <a:r>
              <a:rPr lang="en-US" dirty="0"/>
              <a:t> is the set of all voters’ rankings</a:t>
            </a:r>
          </a:p>
          <a:p>
            <a:r>
              <a:rPr lang="en-US" dirty="0"/>
              <a:t>Can we choose a </a:t>
            </a:r>
            <a:r>
              <a:rPr lang="en-US" dirty="0">
                <a:solidFill>
                  <a:schemeClr val="tx2"/>
                </a:solidFill>
              </a:rPr>
              <a:t>voting rule </a:t>
            </a:r>
            <a:r>
              <a:rPr lang="en-US" dirty="0"/>
              <a:t>– that is, a function that takes preference profiles and returns a winning alternative – that:</a:t>
            </a:r>
          </a:p>
          <a:p>
            <a:pPr marL="342900" indent="-342900">
              <a:buFont typeface="Arial" charset="0"/>
              <a:buChar char="•"/>
            </a:pPr>
            <a:r>
              <a:rPr lang="en-US" dirty="0"/>
              <a:t>“Behaves well”</a:t>
            </a:r>
          </a:p>
          <a:p>
            <a:pPr marL="342900" indent="-342900">
              <a:buFont typeface="Arial" charset="0"/>
              <a:buChar char="•"/>
            </a:pPr>
            <a:r>
              <a:rPr lang="en-US" dirty="0"/>
              <a:t>Isn’t </a:t>
            </a:r>
            <a:r>
              <a:rPr lang="en-US" dirty="0" err="1"/>
              <a:t>manipulable</a:t>
            </a:r>
            <a:r>
              <a:rPr lang="en-US" dirty="0"/>
              <a:t> by strategic agents</a:t>
            </a:r>
          </a:p>
        </p:txBody>
      </p:sp>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pic>
        <p:nvPicPr>
          <p:cNvPr id="1026" name="Picture 2" descr="Donald Trump and Joe Biden sparred over Texas' energy industry and global  warming during final presidential debate | Fort Worth Business Press">
            <a:extLst>
              <a:ext uri="{FF2B5EF4-FFF2-40B4-BE49-F238E27FC236}">
                <a16:creationId xmlns:a16="http://schemas.microsoft.com/office/drawing/2014/main" id="{6FF87135-5C72-4F44-94E7-9E6EAC16552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4721" y="5156596"/>
            <a:ext cx="3426823" cy="176041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26B2C83-B594-BE4F-ADE0-17959BEAEE01}"/>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473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fair allocation</a:t>
            </a:r>
          </a:p>
        </p:txBody>
      </p:sp>
      <p:sp>
        <p:nvSpPr>
          <p:cNvPr id="3" name="Content Placeholder 2"/>
          <p:cNvSpPr>
            <a:spLocks noGrp="1"/>
          </p:cNvSpPr>
          <p:nvPr>
            <p:ph idx="1"/>
          </p:nvPr>
        </p:nvSpPr>
        <p:spPr/>
        <p:txBody>
          <a:bodyPr>
            <a:normAutofit/>
          </a:bodyPr>
          <a:lstStyle/>
          <a:p>
            <a:r>
              <a:rPr lang="en-US" dirty="0"/>
              <a:t>Divisible goods:</a:t>
            </a:r>
          </a:p>
          <a:p>
            <a:pPr lvl="1"/>
            <a:r>
              <a:rPr lang="en-US" dirty="0"/>
              <a:t>Splitting land, cutting cake</a:t>
            </a:r>
          </a:p>
          <a:p>
            <a:r>
              <a:rPr lang="en-US" dirty="0"/>
              <a:t>Indivisible goods:</a:t>
            </a:r>
          </a:p>
          <a:p>
            <a:pPr lvl="1"/>
            <a:r>
              <a:rPr lang="en-US" dirty="0"/>
              <a:t>Splitting up assets after divorce (house, cars, pets) </a:t>
            </a:r>
            <a:br>
              <a:rPr lang="en-US" dirty="0"/>
            </a:br>
            <a:endParaRPr lang="en-US" dirty="0"/>
          </a:p>
          <a:p>
            <a:r>
              <a:rPr lang="en-US" dirty="0">
                <a:solidFill>
                  <a:schemeClr val="tx2"/>
                </a:solidFill>
              </a:rPr>
              <a:t>A chief concern: </a:t>
            </a:r>
            <a:r>
              <a:rPr lang="en-US" b="1" dirty="0"/>
              <a:t>defining</a:t>
            </a:r>
            <a:r>
              <a:rPr lang="en-US" dirty="0"/>
              <a:t> and </a:t>
            </a:r>
            <a:r>
              <a:rPr lang="en-US" b="1" dirty="0"/>
              <a:t>guaranteeing</a:t>
            </a:r>
            <a:r>
              <a:rPr lang="en-US" dirty="0"/>
              <a:t> the fairness of  the final allocation</a:t>
            </a:r>
          </a:p>
          <a:p>
            <a:r>
              <a:rPr lang="en-US" dirty="0"/>
              <a:t>An allocation is </a:t>
            </a:r>
            <a:r>
              <a:rPr lang="en-US" dirty="0">
                <a:solidFill>
                  <a:schemeClr val="tx2"/>
                </a:solidFill>
              </a:rPr>
              <a:t>envy free </a:t>
            </a:r>
            <a:r>
              <a:rPr lang="en-US" dirty="0"/>
              <a:t>if each player values her own allocated set of goods at least as highly as any other player’s allocated set</a:t>
            </a:r>
          </a:p>
          <a:p>
            <a:endParaRPr lang="en-US" dirty="0"/>
          </a:p>
          <a:p>
            <a:r>
              <a:rPr lang="en-US" i="1" dirty="0"/>
              <a:t>When do envy-free allocations exist?  How can we compute them?  What can we do when they don’t exist?</a:t>
            </a:r>
          </a:p>
          <a:p>
            <a:endParaRPr lang="en-US" dirty="0"/>
          </a:p>
        </p:txBody>
      </p:sp>
      <p:pic>
        <p:nvPicPr>
          <p:cNvPr id="4" name="Picture 3" descr="spliddi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6800" y="202064"/>
            <a:ext cx="3048000" cy="1059543"/>
          </a:xfrm>
          <a:prstGeom prst="roundRect">
            <a:avLst>
              <a:gd name="adj" fmla="val 8594"/>
            </a:avLst>
          </a:prstGeom>
          <a:solidFill>
            <a:srgbClr val="FFFFFF">
              <a:shade val="85000"/>
            </a:srgbClr>
          </a:solidFill>
          <a:ln>
            <a:noFill/>
          </a:ln>
          <a:effectLst/>
        </p:spPr>
      </p:pic>
      <p:sp>
        <p:nvSpPr>
          <p:cNvPr id="6" name="TextBox 5"/>
          <p:cNvSpPr txBox="1"/>
          <p:nvPr/>
        </p:nvSpPr>
        <p:spPr>
          <a:xfrm>
            <a:off x="8686800" y="1192663"/>
            <a:ext cx="3048000" cy="369332"/>
          </a:xfrm>
          <a:prstGeom prst="rect">
            <a:avLst/>
          </a:prstGeom>
          <a:noFill/>
        </p:spPr>
        <p:txBody>
          <a:bodyPr wrap="square" rtlCol="0">
            <a:spAutoFit/>
          </a:bodyPr>
          <a:lstStyle/>
          <a:p>
            <a:pPr algn="ctr"/>
            <a:r>
              <a:rPr lang="en-US" dirty="0"/>
              <a:t>http://</a:t>
            </a:r>
            <a:r>
              <a:rPr lang="en-US" dirty="0" err="1"/>
              <a:t>spliddit.org</a:t>
            </a:r>
            <a:endParaRPr lang="en-US" dirty="0"/>
          </a:p>
        </p:txBody>
      </p:sp>
      <p:sp>
        <p:nvSpPr>
          <p:cNvPr id="7" name="Content Placeholder 2"/>
          <p:cNvSpPr txBox="1">
            <a:spLocks/>
          </p:cNvSpPr>
          <p:nvPr/>
        </p:nvSpPr>
        <p:spPr>
          <a:xfrm>
            <a:off x="1981200" y="5539264"/>
            <a:ext cx="8229600" cy="16303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29</a:t>
            </a:fld>
            <a:endParaRPr lang="en-US"/>
          </a:p>
        </p:txBody>
      </p:sp>
      <p:sp>
        <p:nvSpPr>
          <p:cNvPr id="8" name="Footer Placeholder 7">
            <a:extLst>
              <a:ext uri="{FF2B5EF4-FFF2-40B4-BE49-F238E27FC236}">
                <a16:creationId xmlns:a16="http://schemas.microsoft.com/office/drawing/2014/main" id="{C81A42EE-22BB-8442-B676-1A103647C066}"/>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5404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Aesthetically-displeasing One-Slide Course Summary </a:t>
            </a:r>
          </a:p>
        </p:txBody>
      </p:sp>
      <p:sp>
        <p:nvSpPr>
          <p:cNvPr id="3" name="Content Placeholder 2"/>
          <p:cNvSpPr>
            <a:spLocks noGrp="1"/>
          </p:cNvSpPr>
          <p:nvPr>
            <p:ph idx="1"/>
          </p:nvPr>
        </p:nvSpPr>
        <p:spPr/>
        <p:txBody>
          <a:bodyPr>
            <a:normAutofit lnSpcReduction="10000"/>
          </a:bodyPr>
          <a:lstStyle/>
          <a:p>
            <a:r>
              <a:rPr lang="en-US" dirty="0">
                <a:solidFill>
                  <a:schemeClr val="tx2"/>
                </a:solidFill>
              </a:rPr>
              <a:t>Mechanism design</a:t>
            </a:r>
            <a:r>
              <a:rPr lang="en-US" dirty="0"/>
              <a:t> is a field in economics and game theory that takes an engineering approach to designing economic mechanisms or incentives, </a:t>
            </a:r>
            <a:r>
              <a:rPr lang="en-US" dirty="0">
                <a:solidFill>
                  <a:schemeClr val="tx2"/>
                </a:solidFill>
              </a:rPr>
              <a:t>toward desired objectives</a:t>
            </a:r>
            <a:r>
              <a:rPr lang="en-US" dirty="0"/>
              <a:t>, in strategic settings, where players act rationally.</a:t>
            </a:r>
          </a:p>
          <a:p>
            <a:endParaRPr lang="en-US" dirty="0"/>
          </a:p>
          <a:p>
            <a:r>
              <a:rPr lang="en-US" dirty="0"/>
              <a:t>AKA “reverse game theory” – we’re designing the rules of the game, not figuring out how to play it.</a:t>
            </a:r>
          </a:p>
          <a:p>
            <a:endParaRPr lang="en-US" dirty="0"/>
          </a:p>
          <a:p>
            <a:r>
              <a:rPr lang="en-US" dirty="0"/>
              <a:t>This course: can we design mechanisms for societal problems that perform well in practice, are computationally tractable, and whose workings and results are understandable by humans?</a:t>
            </a:r>
          </a:p>
          <a:p>
            <a:endParaRPr lang="en-US" dirty="0"/>
          </a:p>
          <a:p>
            <a:r>
              <a:rPr lang="en-US" dirty="0"/>
              <a:t>More info: https://mech-</a:t>
            </a:r>
            <a:r>
              <a:rPr lang="en-US" dirty="0" err="1"/>
              <a:t>design.github.io</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a:t>
            </a:fld>
            <a:endParaRPr lang="en-US"/>
          </a:p>
        </p:txBody>
      </p:sp>
      <p:sp>
        <p:nvSpPr>
          <p:cNvPr id="5" name="Footer Placeholder 4">
            <a:extLst>
              <a:ext uri="{FF2B5EF4-FFF2-40B4-BE49-F238E27FC236}">
                <a16:creationId xmlns:a16="http://schemas.microsoft.com/office/drawing/2014/main" id="{6F32EC91-EDE1-874B-959F-C2232BFB3C44}"/>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6731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Food Bank Allocation</a:t>
            </a:r>
          </a:p>
        </p:txBody>
      </p:sp>
      <p:sp>
        <p:nvSpPr>
          <p:cNvPr id="3" name="Content Placeholder 2"/>
          <p:cNvSpPr>
            <a:spLocks noGrp="1"/>
          </p:cNvSpPr>
          <p:nvPr>
            <p:ph idx="1"/>
          </p:nvPr>
        </p:nvSpPr>
        <p:spPr>
          <a:xfrm>
            <a:off x="609600" y="1752601"/>
            <a:ext cx="7034213" cy="4373563"/>
          </a:xfrm>
        </p:spPr>
        <p:txBody>
          <a:bodyPr>
            <a:normAutofit/>
          </a:bodyPr>
          <a:lstStyle/>
          <a:p>
            <a:r>
              <a:rPr lang="en-US" dirty="0"/>
              <a:t>Food banks supply nutrition to the needy for free or at a reduced cost</a:t>
            </a:r>
          </a:p>
          <a:p>
            <a:pPr marL="342900" indent="-342900">
              <a:buFont typeface="Arial" charset="0"/>
              <a:buChar char="•"/>
            </a:pPr>
            <a:r>
              <a:rPr lang="en-US" dirty="0"/>
              <a:t>Much of that food comes from donors (e.g. supermarkets, manufacturers)</a:t>
            </a:r>
            <a:br>
              <a:rPr lang="en-US" dirty="0"/>
            </a:br>
            <a:endParaRPr lang="en-US" dirty="0"/>
          </a:p>
          <a:p>
            <a:r>
              <a:rPr lang="en-US" dirty="0"/>
              <a:t>Distribution is overseen by a large non-profit organization, Feeding America</a:t>
            </a:r>
          </a:p>
          <a:p>
            <a:pPr marL="342900" indent="-342900">
              <a:buFont typeface="Arial" charset="0"/>
              <a:buChar char="•"/>
            </a:pPr>
            <a:r>
              <a:rPr lang="en-US" dirty="0"/>
              <a:t>Previously: </a:t>
            </a:r>
            <a:r>
              <a:rPr lang="en-US" dirty="0">
                <a:solidFill>
                  <a:schemeClr val="tx2"/>
                </a:solidFill>
              </a:rPr>
              <a:t>centralized allocation </a:t>
            </a:r>
            <a:r>
              <a:rPr lang="en-US" dirty="0"/>
              <a:t>based on perceived need of food banks</a:t>
            </a:r>
          </a:p>
          <a:p>
            <a:pPr marL="342900" indent="-342900">
              <a:buFont typeface="Arial" charset="0"/>
              <a:buChar char="•"/>
            </a:pPr>
            <a:r>
              <a:rPr lang="en-US" dirty="0"/>
              <a:t>Currently: food banks bid in an </a:t>
            </a:r>
            <a:r>
              <a:rPr lang="en-US" dirty="0">
                <a:solidFill>
                  <a:schemeClr val="tx2"/>
                </a:solidFill>
              </a:rPr>
              <a:t>online auction </a:t>
            </a:r>
            <a:r>
              <a:rPr lang="en-US" dirty="0"/>
              <a:t>using a fake currency for loads of donated food.</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30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20086" y="0"/>
            <a:ext cx="3071914" cy="6858000"/>
          </a:xfrm>
          <a:prstGeom prst="rect">
            <a:avLst/>
          </a:prstGeom>
        </p:spPr>
      </p:pic>
      <p:sp>
        <p:nvSpPr>
          <p:cNvPr id="6" name="Footer Placeholder 5">
            <a:extLst>
              <a:ext uri="{FF2B5EF4-FFF2-40B4-BE49-F238E27FC236}">
                <a16:creationId xmlns:a16="http://schemas.microsoft.com/office/drawing/2014/main" id="{5FDFE065-7F8A-6F40-A792-3B425166B7DA}"/>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233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br>
              <a:rPr lang="en-US" dirty="0"/>
            </a:br>
            <a:r>
              <a:rPr lang="en-US" dirty="0"/>
              <a:t>Security </a:t>
            </a:r>
            <a:r>
              <a:rPr lang="en-US" dirty="0" err="1"/>
              <a:t>GAmes</a:t>
            </a:r>
            <a:endParaRPr lang="en-US" dirty="0"/>
          </a:p>
        </p:txBody>
      </p:sp>
      <p:sp>
        <p:nvSpPr>
          <p:cNvPr id="3" name="Content Placeholder 2"/>
          <p:cNvSpPr>
            <a:spLocks noGrp="1"/>
          </p:cNvSpPr>
          <p:nvPr>
            <p:ph idx="1"/>
          </p:nvPr>
        </p:nvSpPr>
        <p:spPr/>
        <p:txBody>
          <a:bodyPr/>
          <a:lstStyle/>
          <a:p>
            <a:r>
              <a:rPr lang="en-US" dirty="0"/>
              <a:t>Where should we deploy security forces (checkpoints, cop cars, dogs, troops), assuming a rational adversary who can observe our deployment strategy?</a:t>
            </a:r>
          </a:p>
          <a:p>
            <a:pPr marL="342900" indent="-342900">
              <a:buFont typeface="Arial" charset="0"/>
              <a:buChar char="•"/>
            </a:pPr>
            <a:r>
              <a:rPr lang="en-US" b="0" dirty="0"/>
              <a:t>Checkpoints at airports</a:t>
            </a:r>
          </a:p>
          <a:p>
            <a:pPr marL="342900" indent="-342900">
              <a:buFont typeface="Arial" charset="0"/>
              <a:buChar char="•"/>
            </a:pPr>
            <a:r>
              <a:rPr lang="en-US" b="0" dirty="0"/>
              <a:t>Patrol routes on the water on the borders</a:t>
            </a:r>
          </a:p>
          <a:p>
            <a:pPr marL="342900" indent="-342900">
              <a:buFont typeface="Arial" charset="0"/>
              <a:buChar char="•"/>
            </a:pPr>
            <a:r>
              <a:rPr lang="en-US" b="0" dirty="0">
                <a:solidFill>
                  <a:schemeClr val="tx2"/>
                </a:solidFill>
              </a:rPr>
              <a:t>Anti-poacher teams near big game</a:t>
            </a:r>
          </a:p>
          <a:p>
            <a:br>
              <a:rPr lang="en-US" b="0" dirty="0"/>
            </a:br>
            <a:br>
              <a:rPr lang="en-US" b="0" dirty="0"/>
            </a:br>
            <a:r>
              <a:rPr lang="en-US" b="0" dirty="0"/>
              <a:t>How do we compute these strategies?</a:t>
            </a:r>
          </a:p>
          <a:p>
            <a:r>
              <a:rPr lang="en-US" b="0" dirty="0"/>
              <a:t>What if the adversary isn’t rational?</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4584" y="3641446"/>
            <a:ext cx="4043186" cy="3033677"/>
          </a:xfrm>
          <a:prstGeom prst="rect">
            <a:avLst/>
          </a:prstGeom>
        </p:spPr>
      </p:pic>
      <p:sp>
        <p:nvSpPr>
          <p:cNvPr id="6" name="Footer Placeholder 5">
            <a:extLst>
              <a:ext uri="{FF2B5EF4-FFF2-40B4-BE49-F238E27FC236}">
                <a16:creationId xmlns:a16="http://schemas.microsoft.com/office/drawing/2014/main" id="{8B162B58-AA1B-6546-AB54-802E6E95F2DF}"/>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57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Kidney Transplantation</a:t>
            </a:r>
          </a:p>
        </p:txBody>
      </p:sp>
      <p:sp>
        <p:nvSpPr>
          <p:cNvPr id="3" name="Content Placeholder 2"/>
          <p:cNvSpPr>
            <a:spLocks noGrp="1"/>
          </p:cNvSpPr>
          <p:nvPr>
            <p:ph idx="1"/>
          </p:nvPr>
        </p:nvSpPr>
        <p:spPr/>
        <p:txBody>
          <a:bodyPr>
            <a:normAutofit/>
          </a:bodyPr>
          <a:lstStyle/>
          <a:p>
            <a:pPr marL="342900" indent="-342900">
              <a:buFont typeface="Arial" charset="0"/>
              <a:buChar char="•"/>
            </a:pPr>
            <a:r>
              <a:rPr lang="en-US" dirty="0"/>
              <a:t>US waitlist: over </a:t>
            </a:r>
            <a:r>
              <a:rPr lang="en-US" dirty="0">
                <a:solidFill>
                  <a:schemeClr val="tx2"/>
                </a:solidFill>
              </a:rPr>
              <a:t>100,000</a:t>
            </a:r>
          </a:p>
          <a:p>
            <a:pPr marL="800100" lvl="1" indent="-342900">
              <a:buFont typeface="Arial" charset="0"/>
              <a:buChar char="•"/>
            </a:pPr>
            <a:r>
              <a:rPr lang="en-US" dirty="0"/>
              <a:t>36,157 added in 2014</a:t>
            </a:r>
          </a:p>
          <a:p>
            <a:pPr marL="342900" indent="-342900">
              <a:buFont typeface="Arial" charset="0"/>
              <a:buChar char="•"/>
            </a:pPr>
            <a:r>
              <a:rPr lang="en-US" dirty="0"/>
              <a:t>4,537 people died while waiting</a:t>
            </a:r>
          </a:p>
          <a:p>
            <a:pPr marL="342900" indent="-342900">
              <a:buFont typeface="Arial" charset="0"/>
              <a:buChar char="•"/>
            </a:pPr>
            <a:r>
              <a:rPr lang="en-US" dirty="0"/>
              <a:t>11,559 people received a kidney</a:t>
            </a:r>
            <a:br>
              <a:rPr lang="en-US" dirty="0"/>
            </a:br>
            <a:r>
              <a:rPr lang="en-US" dirty="0"/>
              <a:t>from the deceased donor waitlist</a:t>
            </a:r>
          </a:p>
          <a:p>
            <a:pPr marL="342900" indent="-342900">
              <a:buFont typeface="Arial" charset="0"/>
              <a:buChar char="•"/>
            </a:pPr>
            <a:r>
              <a:rPr lang="en-US" dirty="0"/>
              <a:t>5,283 people received a kidney from a living donor</a:t>
            </a:r>
          </a:p>
          <a:p>
            <a:pPr marL="800100" lvl="1" indent="-342900">
              <a:buFont typeface="Arial" charset="0"/>
              <a:buChar char="•"/>
            </a:pPr>
            <a:r>
              <a:rPr lang="en-US" dirty="0"/>
              <a:t>Some through </a:t>
            </a:r>
            <a:r>
              <a:rPr lang="en-US" b="1" dirty="0">
                <a:solidFill>
                  <a:schemeClr val="tx2"/>
                </a:solidFill>
              </a:rPr>
              <a:t>kidney exchanges</a:t>
            </a:r>
            <a:endParaRPr lang="en-US" dirty="0"/>
          </a:p>
          <a:p>
            <a:pPr marL="800100" lvl="1" indent="-342900">
              <a:buFont typeface="Arial" charset="0"/>
              <a:buChar char="•"/>
            </a:pPr>
            <a:r>
              <a:rPr lang="en-US" dirty="0"/>
              <a:t>(We work extensively with the UNOS exchange.)</a:t>
            </a:r>
          </a:p>
        </p:txBody>
      </p:sp>
      <p:sp>
        <p:nvSpPr>
          <p:cNvPr id="6" name="Slide Number Placeholder 5"/>
          <p:cNvSpPr>
            <a:spLocks noGrp="1"/>
          </p:cNvSpPr>
          <p:nvPr>
            <p:ph type="sldNum" sz="quarter" idx="12"/>
          </p:nvPr>
        </p:nvSpPr>
        <p:spPr/>
        <p:txBody>
          <a:bodyPr/>
          <a:lstStyle/>
          <a:p>
            <a:fld id="{A2EF37A0-74FC-AB4F-AE4C-D9BFC6719E9F}" type="slidenum">
              <a:rPr lang="en-US" smtClean="0"/>
              <a:t>32</a:t>
            </a:fld>
            <a:endParaRPr lang="en-US"/>
          </a:p>
        </p:txBody>
      </p:sp>
      <p:pic>
        <p:nvPicPr>
          <p:cNvPr id="4" name="Picture 3" descr="UNO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00818" y="5319146"/>
            <a:ext cx="3590367" cy="1089313"/>
          </a:xfrm>
          <a:prstGeom prst="rect">
            <a:avLst/>
          </a:prstGeom>
        </p:spPr>
      </p:pic>
      <p:grpSp>
        <p:nvGrpSpPr>
          <p:cNvPr id="25" name="Group 24"/>
          <p:cNvGrpSpPr/>
          <p:nvPr/>
        </p:nvGrpSpPr>
        <p:grpSpPr>
          <a:xfrm>
            <a:off x="6773217" y="731836"/>
            <a:ext cx="4685358" cy="2789475"/>
            <a:chOff x="4985202" y="1524318"/>
            <a:chExt cx="3625398" cy="2068286"/>
          </a:xfrm>
        </p:grpSpPr>
        <p:graphicFrame>
          <p:nvGraphicFramePr>
            <p:cNvPr id="8" name="Chart 7"/>
            <p:cNvGraphicFramePr>
              <a:graphicFrameLocks/>
            </p:cNvGraphicFramePr>
            <p:nvPr/>
          </p:nvGraphicFramePr>
          <p:xfrm>
            <a:off x="4985202" y="1524318"/>
            <a:ext cx="3625398" cy="206828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20499962">
              <a:off x="6158344" y="1851356"/>
              <a:ext cx="1051560" cy="369332"/>
            </a:xfrm>
            <a:prstGeom prst="rect">
              <a:avLst/>
            </a:prstGeom>
            <a:solidFill>
              <a:schemeClr val="bg1"/>
            </a:solidFill>
          </p:spPr>
          <p:txBody>
            <a:bodyPr wrap="square" rtlCol="0">
              <a:spAutoFit/>
            </a:bodyPr>
            <a:lstStyle/>
            <a:p>
              <a:r>
                <a:rPr lang="en-US" dirty="0"/>
                <a:t>Demand</a:t>
              </a:r>
            </a:p>
          </p:txBody>
        </p:sp>
        <p:cxnSp>
          <p:nvCxnSpPr>
            <p:cNvPr id="17" name="Straight Arrow Connector 16"/>
            <p:cNvCxnSpPr/>
            <p:nvPr/>
          </p:nvCxnSpPr>
          <p:spPr>
            <a:xfrm flipV="1">
              <a:off x="7108371" y="1711352"/>
              <a:ext cx="522514" cy="18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664887" y="2496892"/>
              <a:ext cx="886968" cy="369332"/>
            </a:xfrm>
            <a:prstGeom prst="rect">
              <a:avLst/>
            </a:prstGeom>
            <a:solidFill>
              <a:schemeClr val="bg1"/>
            </a:solidFill>
          </p:spPr>
          <p:txBody>
            <a:bodyPr wrap="square" rtlCol="0">
              <a:spAutoFit/>
            </a:bodyPr>
            <a:lstStyle/>
            <a:p>
              <a:r>
                <a:rPr lang="en-US" dirty="0"/>
                <a:t>Supply</a:t>
              </a:r>
            </a:p>
          </p:txBody>
        </p:sp>
        <p:cxnSp>
          <p:nvCxnSpPr>
            <p:cNvPr id="24" name="Straight Arrow Connector 23"/>
            <p:cNvCxnSpPr/>
            <p:nvPr/>
          </p:nvCxnSpPr>
          <p:spPr>
            <a:xfrm>
              <a:off x="7464766" y="2698713"/>
              <a:ext cx="5061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 name="TextBox 4"/>
          <p:cNvSpPr txBox="1"/>
          <p:nvPr/>
        </p:nvSpPr>
        <p:spPr>
          <a:xfrm>
            <a:off x="5330180" y="4302102"/>
            <a:ext cx="1981200" cy="276999"/>
          </a:xfrm>
          <a:prstGeom prst="rect">
            <a:avLst/>
          </a:prstGeom>
          <a:noFill/>
        </p:spPr>
        <p:txBody>
          <a:bodyPr wrap="square" rtlCol="0">
            <a:spAutoFit/>
          </a:bodyPr>
          <a:lstStyle/>
          <a:p>
            <a:r>
              <a:rPr lang="en-US" sz="1200" dirty="0"/>
              <a:t>[Roth et al. 2004]</a:t>
            </a:r>
          </a:p>
        </p:txBody>
      </p:sp>
      <p:sp>
        <p:nvSpPr>
          <p:cNvPr id="7" name="Footer Placeholder 6">
            <a:extLst>
              <a:ext uri="{FF2B5EF4-FFF2-40B4-BE49-F238E27FC236}">
                <a16:creationId xmlns:a16="http://schemas.microsoft.com/office/drawing/2014/main" id="{1C6C6046-A604-6E45-AFB1-5305699961BE}"/>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20142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Deceased-Donor Allocation</a:t>
            </a:r>
          </a:p>
        </p:txBody>
      </p:sp>
      <p:sp>
        <p:nvSpPr>
          <p:cNvPr id="3" name="Content Placeholder 2"/>
          <p:cNvSpPr>
            <a:spLocks noGrp="1"/>
          </p:cNvSpPr>
          <p:nvPr>
            <p:ph idx="1"/>
          </p:nvPr>
        </p:nvSpPr>
        <p:spPr/>
        <p:txBody>
          <a:bodyPr>
            <a:normAutofit fontScale="92500" lnSpcReduction="10000"/>
          </a:bodyPr>
          <a:lstStyle/>
          <a:p>
            <a:r>
              <a:rPr lang="en-US" dirty="0"/>
              <a:t>Online bipartite matching problem:</a:t>
            </a:r>
          </a:p>
          <a:p>
            <a:pPr marL="342900" indent="-342900">
              <a:buFont typeface="Arial" charset="0"/>
              <a:buChar char="•"/>
            </a:pPr>
            <a:r>
              <a:rPr lang="en-US" b="0" dirty="0"/>
              <a:t>Set of patients is known (roughly) in advance</a:t>
            </a:r>
          </a:p>
          <a:p>
            <a:pPr marL="342900" indent="-342900">
              <a:buFont typeface="Arial" charset="0"/>
              <a:buChar char="•"/>
            </a:pPr>
            <a:r>
              <a:rPr lang="en-US" b="0" dirty="0"/>
              <a:t>Organs arrive and must be dispatched </a:t>
            </a:r>
            <a:r>
              <a:rPr lang="en-US" b="0" dirty="0">
                <a:solidFill>
                  <a:schemeClr val="tx2"/>
                </a:solidFill>
              </a:rPr>
              <a:t>quickly</a:t>
            </a:r>
          </a:p>
          <a:p>
            <a:r>
              <a:rPr lang="en-US" dirty="0"/>
              <a:t>Constraints:</a:t>
            </a:r>
          </a:p>
          <a:p>
            <a:pPr marL="342900" indent="-342900">
              <a:buFont typeface="Arial" charset="0"/>
              <a:buChar char="•"/>
            </a:pPr>
            <a:r>
              <a:rPr lang="en-US" b="0" dirty="0"/>
              <a:t>Locality: organs only stay good for 24 hours</a:t>
            </a:r>
          </a:p>
          <a:p>
            <a:pPr marL="342900" indent="-342900">
              <a:buFont typeface="Arial" charset="0"/>
              <a:buChar char="•"/>
            </a:pPr>
            <a:r>
              <a:rPr lang="en-US" b="0" dirty="0"/>
              <a:t>Blood type, tissue type, etc.</a:t>
            </a:r>
          </a:p>
          <a:p>
            <a:r>
              <a:rPr lang="en-US" dirty="0"/>
              <a:t>Who gets the organ?  Prioritization based on:</a:t>
            </a:r>
          </a:p>
          <a:p>
            <a:pPr marL="342900" indent="-342900">
              <a:buFont typeface="Arial" charset="0"/>
              <a:buChar char="•"/>
            </a:pPr>
            <a:r>
              <a:rPr lang="en-US" b="0" dirty="0"/>
              <a:t>Age?</a:t>
            </a:r>
          </a:p>
          <a:p>
            <a:pPr marL="342900" indent="-342900">
              <a:buFont typeface="Arial" charset="0"/>
              <a:buChar char="•"/>
            </a:pPr>
            <a:r>
              <a:rPr lang="en-US" b="0" dirty="0"/>
              <a:t>QALY maximization?</a:t>
            </a:r>
          </a:p>
          <a:p>
            <a:pPr marL="342900" indent="-342900">
              <a:buFont typeface="Arial" charset="0"/>
              <a:buChar char="•"/>
            </a:pPr>
            <a:r>
              <a:rPr lang="en-US" b="0" dirty="0"/>
              <a:t>Quality of match?</a:t>
            </a:r>
          </a:p>
          <a:p>
            <a:pPr marL="342900" indent="-342900">
              <a:buFont typeface="Arial" charset="0"/>
              <a:buChar char="•"/>
            </a:pPr>
            <a:r>
              <a:rPr lang="en-US" b="0" dirty="0"/>
              <a:t>Time on the waiting list?</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71749" y="4776124"/>
            <a:ext cx="3556000" cy="2081876"/>
          </a:xfrm>
          <a:prstGeom prst="rect">
            <a:avLst/>
          </a:prstGeom>
        </p:spPr>
      </p:pic>
      <p:sp>
        <p:nvSpPr>
          <p:cNvPr id="5" name="Footer Placeholder 4">
            <a:extLst>
              <a:ext uri="{FF2B5EF4-FFF2-40B4-BE49-F238E27FC236}">
                <a16:creationId xmlns:a16="http://schemas.microsoft.com/office/drawing/2014/main" id="{E33FBD4D-3DBE-DC49-A0E7-80FB169330A8}"/>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2268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Kidney transplantation</a:t>
            </a:r>
          </a:p>
        </p:txBody>
      </p:sp>
      <p:sp>
        <p:nvSpPr>
          <p:cNvPr id="3" name="Content Placeholder 2"/>
          <p:cNvSpPr>
            <a:spLocks noGrp="1"/>
          </p:cNvSpPr>
          <p:nvPr>
            <p:ph idx="1"/>
          </p:nvPr>
        </p:nvSpPr>
        <p:spPr/>
        <p:txBody>
          <a:bodyPr/>
          <a:lstStyle/>
          <a:p>
            <a:pPr marL="0" indent="0">
              <a:buNone/>
            </a:pPr>
            <a:r>
              <a:rPr lang="en-US" b="1" dirty="0"/>
              <a:t>US waitlist: a bit under </a:t>
            </a:r>
            <a:r>
              <a:rPr lang="en-US" b="1" dirty="0">
                <a:solidFill>
                  <a:schemeClr val="accent3"/>
                </a:solidFill>
              </a:rPr>
              <a:t>100,000</a:t>
            </a:r>
          </a:p>
          <a:p>
            <a:pPr lvl="1"/>
            <a:r>
              <a:rPr lang="en-US" dirty="0"/>
              <a:t>35,000 – 40,000 added per year</a:t>
            </a:r>
          </a:p>
          <a:p>
            <a:pPr marL="0" indent="0">
              <a:buNone/>
            </a:pPr>
            <a:r>
              <a:rPr lang="en-US" b="1" dirty="0"/>
              <a:t>~4,000 people died while waiting</a:t>
            </a:r>
          </a:p>
          <a:p>
            <a:pPr marL="0" indent="0">
              <a:buNone/>
            </a:pPr>
            <a:r>
              <a:rPr lang="en-US" b="1" dirty="0"/>
              <a:t>~15,000 people received a kidney</a:t>
            </a:r>
            <a:br>
              <a:rPr lang="en-US" b="1" dirty="0"/>
            </a:br>
            <a:r>
              <a:rPr lang="en-US" b="1" dirty="0"/>
              <a:t>from the deceased donor waitlist</a:t>
            </a:r>
          </a:p>
          <a:p>
            <a:pPr marL="0" indent="0">
              <a:buNone/>
            </a:pPr>
            <a:r>
              <a:rPr lang="en-US" b="1" dirty="0"/>
              <a:t>6,500+ people received a kidney from a living donor</a:t>
            </a:r>
          </a:p>
          <a:p>
            <a:pPr lvl="1"/>
            <a:r>
              <a:rPr lang="en-US" dirty="0"/>
              <a:t>Some through </a:t>
            </a:r>
            <a:r>
              <a:rPr lang="en-US" dirty="0">
                <a:solidFill>
                  <a:schemeClr val="accent3"/>
                </a:solidFill>
              </a:rPr>
              <a:t>kidney exchanges</a:t>
            </a:r>
            <a:r>
              <a:rPr lang="en-US" dirty="0"/>
              <a:t>!</a:t>
            </a:r>
          </a:p>
          <a:p>
            <a:pPr lvl="1"/>
            <a:r>
              <a:rPr lang="en-US" dirty="0"/>
              <a:t>This talk: experience with UNOS national kidney exchange</a:t>
            </a:r>
          </a:p>
        </p:txBody>
      </p:sp>
      <p:sp>
        <p:nvSpPr>
          <p:cNvPr id="26" name="Footer Placeholder 25"/>
          <p:cNvSpPr>
            <a:spLocks noGrp="1"/>
          </p:cNvSpPr>
          <p:nvPr>
            <p:ph type="ftr" sz="quarter" idx="11"/>
          </p:nvPr>
        </p:nvSpPr>
        <p:spPr/>
        <p:txBody>
          <a:bodyPr/>
          <a:lstStyle/>
          <a:p>
            <a:r>
              <a:rPr lang="en-US"/>
              <a:t>Dickerson - CMSC498T</a:t>
            </a:r>
          </a:p>
        </p:txBody>
      </p:sp>
      <p:grpSp>
        <p:nvGrpSpPr>
          <p:cNvPr id="25" name="Group 24"/>
          <p:cNvGrpSpPr/>
          <p:nvPr/>
        </p:nvGrpSpPr>
        <p:grpSpPr>
          <a:xfrm>
            <a:off x="6509202" y="1524318"/>
            <a:ext cx="5192261" cy="2746122"/>
            <a:chOff x="4985202" y="1524318"/>
            <a:chExt cx="3625398" cy="2068286"/>
          </a:xfrm>
        </p:grpSpPr>
        <p:graphicFrame>
          <p:nvGraphicFramePr>
            <p:cNvPr id="8" name="Chart 7"/>
            <p:cNvGraphicFramePr>
              <a:graphicFrameLocks/>
            </p:cNvGraphicFramePr>
            <p:nvPr/>
          </p:nvGraphicFramePr>
          <p:xfrm>
            <a:off x="4985202" y="1524318"/>
            <a:ext cx="3625398" cy="206828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20499962">
              <a:off x="6138391" y="1960663"/>
              <a:ext cx="1051560" cy="301349"/>
            </a:xfrm>
            <a:prstGeom prst="rect">
              <a:avLst/>
            </a:prstGeom>
            <a:solidFill>
              <a:schemeClr val="bg1"/>
            </a:solidFill>
          </p:spPr>
          <p:txBody>
            <a:bodyPr wrap="square" rtlCol="0">
              <a:spAutoFit/>
            </a:bodyPr>
            <a:lstStyle/>
            <a:p>
              <a:r>
                <a:rPr lang="en-US" sz="2000" dirty="0"/>
                <a:t>Demand</a:t>
              </a:r>
            </a:p>
          </p:txBody>
        </p:sp>
        <p:cxnSp>
          <p:nvCxnSpPr>
            <p:cNvPr id="17" name="Straight Arrow Connector 16"/>
            <p:cNvCxnSpPr/>
            <p:nvPr/>
          </p:nvCxnSpPr>
          <p:spPr>
            <a:xfrm flipV="1">
              <a:off x="6817854" y="1865431"/>
              <a:ext cx="522514" cy="18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879443" y="2476976"/>
              <a:ext cx="886968" cy="301349"/>
            </a:xfrm>
            <a:prstGeom prst="rect">
              <a:avLst/>
            </a:prstGeom>
            <a:solidFill>
              <a:schemeClr val="bg1"/>
            </a:solidFill>
          </p:spPr>
          <p:txBody>
            <a:bodyPr wrap="square" rtlCol="0">
              <a:spAutoFit/>
            </a:bodyPr>
            <a:lstStyle/>
            <a:p>
              <a:r>
                <a:rPr lang="en-US" sz="2000" dirty="0"/>
                <a:t>Supply</a:t>
              </a:r>
            </a:p>
          </p:txBody>
        </p:sp>
        <p:cxnSp>
          <p:nvCxnSpPr>
            <p:cNvPr id="24" name="Straight Arrow Connector 23"/>
            <p:cNvCxnSpPr/>
            <p:nvPr/>
          </p:nvCxnSpPr>
          <p:spPr>
            <a:xfrm>
              <a:off x="7432384" y="2635940"/>
              <a:ext cx="5061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 name="TextBox 4"/>
          <p:cNvSpPr txBox="1"/>
          <p:nvPr/>
        </p:nvSpPr>
        <p:spPr>
          <a:xfrm>
            <a:off x="5673081" y="4668175"/>
            <a:ext cx="1981200" cy="276999"/>
          </a:xfrm>
          <a:prstGeom prst="rect">
            <a:avLst/>
          </a:prstGeom>
          <a:noFill/>
        </p:spPr>
        <p:txBody>
          <a:bodyPr wrap="square" rtlCol="0">
            <a:spAutoFit/>
          </a:bodyPr>
          <a:lstStyle/>
          <a:p>
            <a:r>
              <a:rPr lang="en-US" sz="1200" dirty="0"/>
              <a:t>[Roth et al. 2004]</a:t>
            </a:r>
          </a:p>
        </p:txBody>
      </p:sp>
      <p:pic>
        <p:nvPicPr>
          <p:cNvPr id="4" name="Picture 3" descr="UNOS.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00816" y="5518404"/>
            <a:ext cx="3590367" cy="1089313"/>
          </a:xfrm>
          <a:prstGeom prst="rect">
            <a:avLst/>
          </a:prstGeom>
        </p:spPr>
      </p:pic>
      <p:sp>
        <p:nvSpPr>
          <p:cNvPr id="6" name="Slide Number Placeholder 5">
            <a:extLst>
              <a:ext uri="{FF2B5EF4-FFF2-40B4-BE49-F238E27FC236}">
                <a16:creationId xmlns:a16="http://schemas.microsoft.com/office/drawing/2014/main" id="{E801EE15-D46B-0247-9C3D-878E25F690D5}"/>
              </a:ext>
            </a:extLst>
          </p:cNvPr>
          <p:cNvSpPr>
            <a:spLocks noGrp="1"/>
          </p:cNvSpPr>
          <p:nvPr>
            <p:ph type="sldNum" sz="quarter" idx="12"/>
          </p:nvPr>
        </p:nvSpPr>
        <p:spPr/>
        <p:txBody>
          <a:bodyPr/>
          <a:lstStyle/>
          <a:p>
            <a:fld id="{539CA987-4590-DC4F-9A6F-C9B69AADF4E6}" type="slidenum">
              <a:rPr lang="en-US" smtClean="0"/>
              <a:t>34</a:t>
            </a:fld>
            <a:endParaRPr lang="en-US"/>
          </a:p>
        </p:txBody>
      </p:sp>
    </p:spTree>
    <p:extLst>
      <p:ext uri="{BB962C8B-B14F-4D97-AF65-F5344CB8AC3E}">
        <p14:creationId xmlns:p14="http://schemas.microsoft.com/office/powerpoint/2010/main" val="31637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3" descr="C:\Users\Spook\AppData\Local\Microsoft\Windows\Temporary Internet Files\Content.IE5\UPY6UNEP\MC900432626[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20766" y="1546191"/>
            <a:ext cx="927333" cy="92733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14" descr="C:\Users\Spook\AppData\Local\Microsoft\Windows\Temporary Internet Files\Content.IE5\PWXEIAO0\MC900434894[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6902" y="1373855"/>
            <a:ext cx="1092852" cy="12226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15" descr="C:\Users\Spook\AppData\Local\Microsoft\Windows\Temporary Internet Files\Content.IE5\UPY6UNEP\MC900434888[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9702" y="4317942"/>
            <a:ext cx="1229458" cy="122945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16" descr="C:\Users\Spook\AppData\Local\Microsoft\Windows\Temporary Internet Files\Content.IE5\LYL31RR7\MC900434875[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50296" y="4235968"/>
            <a:ext cx="1229458" cy="122945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a:xfrm flipV="1">
            <a:off x="4540508" y="2473523"/>
            <a:ext cx="2709789" cy="1844420"/>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a:off x="4499520" y="2473523"/>
            <a:ext cx="2750776" cy="1885406"/>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a:stCxn id="6" idx="3"/>
          </p:cNvCxnSpPr>
          <p:nvPr/>
        </p:nvCxnSpPr>
        <p:spPr>
          <a:xfrm>
            <a:off x="4799160" y="4932671"/>
            <a:ext cx="2451136"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a:off x="5886202" y="4727813"/>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5804228" y="4727813"/>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a:off x="4745444" y="2022588"/>
            <a:ext cx="2504853"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5857090" y="1817730"/>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5775116" y="1817730"/>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3172214" y="2596485"/>
            <a:ext cx="738664" cy="1639483"/>
          </a:xfrm>
          <a:prstGeom prst="rect">
            <a:avLst/>
          </a:prstGeom>
          <a:noFill/>
        </p:spPr>
        <p:txBody>
          <a:bodyPr vert="vert270" wrap="square" rtlCol="0">
            <a:spAutoFit/>
          </a:bodyPr>
          <a:lstStyle/>
          <a:p>
            <a:pPr algn="ctr"/>
            <a:r>
              <a:rPr lang="en-US" sz="3600" dirty="0"/>
              <a:t>Donors</a:t>
            </a:r>
          </a:p>
        </p:txBody>
      </p:sp>
      <p:sp>
        <p:nvSpPr>
          <p:cNvPr id="17" name="TextBox 16"/>
          <p:cNvSpPr txBox="1"/>
          <p:nvPr/>
        </p:nvSpPr>
        <p:spPr>
          <a:xfrm>
            <a:off x="8261134" y="2473524"/>
            <a:ext cx="738664" cy="1844419"/>
          </a:xfrm>
          <a:prstGeom prst="rect">
            <a:avLst/>
          </a:prstGeom>
          <a:noFill/>
        </p:spPr>
        <p:txBody>
          <a:bodyPr vert="vert270" wrap="square" rtlCol="0">
            <a:spAutoFit/>
          </a:bodyPr>
          <a:lstStyle/>
          <a:p>
            <a:pPr algn="ctr"/>
            <a:r>
              <a:rPr lang="en-US" sz="3600" dirty="0"/>
              <a:t>Patients</a:t>
            </a:r>
          </a:p>
        </p:txBody>
      </p:sp>
      <p:sp>
        <p:nvSpPr>
          <p:cNvPr id="18" name="TextBox 17"/>
          <p:cNvSpPr txBox="1"/>
          <p:nvPr/>
        </p:nvSpPr>
        <p:spPr>
          <a:xfrm>
            <a:off x="3528006" y="1066177"/>
            <a:ext cx="1312850" cy="369332"/>
          </a:xfrm>
          <a:prstGeom prst="rect">
            <a:avLst/>
          </a:prstGeom>
          <a:noFill/>
        </p:spPr>
        <p:txBody>
          <a:bodyPr wrap="square" rtlCol="0">
            <a:spAutoFit/>
          </a:bodyPr>
          <a:lstStyle/>
          <a:p>
            <a:pPr algn="ctr"/>
            <a:r>
              <a:rPr lang="en-US" dirty="0"/>
              <a:t>Wife</a:t>
            </a:r>
          </a:p>
        </p:txBody>
      </p:sp>
      <p:sp>
        <p:nvSpPr>
          <p:cNvPr id="19" name="TextBox 18"/>
          <p:cNvSpPr txBox="1"/>
          <p:nvPr/>
        </p:nvSpPr>
        <p:spPr>
          <a:xfrm>
            <a:off x="7123744" y="1064202"/>
            <a:ext cx="1619169" cy="369332"/>
          </a:xfrm>
          <a:prstGeom prst="rect">
            <a:avLst/>
          </a:prstGeom>
          <a:noFill/>
        </p:spPr>
        <p:txBody>
          <a:bodyPr wrap="square" rtlCol="0">
            <a:spAutoFit/>
          </a:bodyPr>
          <a:lstStyle/>
          <a:p>
            <a:pPr algn="ctr"/>
            <a:r>
              <a:rPr lang="en-US" dirty="0"/>
              <a:t>Husband</a:t>
            </a:r>
          </a:p>
        </p:txBody>
      </p:sp>
      <p:sp>
        <p:nvSpPr>
          <p:cNvPr id="20" name="TextBox 19"/>
          <p:cNvSpPr txBox="1"/>
          <p:nvPr/>
        </p:nvSpPr>
        <p:spPr>
          <a:xfrm>
            <a:off x="3528006" y="5598593"/>
            <a:ext cx="1312850" cy="369332"/>
          </a:xfrm>
          <a:prstGeom prst="rect">
            <a:avLst/>
          </a:prstGeom>
          <a:noFill/>
        </p:spPr>
        <p:txBody>
          <a:bodyPr wrap="square" rtlCol="0">
            <a:spAutoFit/>
          </a:bodyPr>
          <a:lstStyle/>
          <a:p>
            <a:pPr algn="ctr"/>
            <a:r>
              <a:rPr lang="en-US" dirty="0"/>
              <a:t>Brother</a:t>
            </a:r>
          </a:p>
        </p:txBody>
      </p:sp>
      <p:sp>
        <p:nvSpPr>
          <p:cNvPr id="21" name="TextBox 20"/>
          <p:cNvSpPr txBox="1"/>
          <p:nvPr/>
        </p:nvSpPr>
        <p:spPr>
          <a:xfrm>
            <a:off x="7055441" y="5599277"/>
            <a:ext cx="1619169" cy="369332"/>
          </a:xfrm>
          <a:prstGeom prst="rect">
            <a:avLst/>
          </a:prstGeom>
          <a:noFill/>
        </p:spPr>
        <p:txBody>
          <a:bodyPr wrap="square" rtlCol="0">
            <a:spAutoFit/>
          </a:bodyPr>
          <a:lstStyle/>
          <a:p>
            <a:pPr algn="ctr"/>
            <a:r>
              <a:rPr lang="en-US" dirty="0"/>
              <a:t>Brother</a:t>
            </a:r>
          </a:p>
        </p:txBody>
      </p:sp>
      <p:sp>
        <p:nvSpPr>
          <p:cNvPr id="24" name="TextBox 23"/>
          <p:cNvSpPr txBox="1"/>
          <p:nvPr/>
        </p:nvSpPr>
        <p:spPr>
          <a:xfrm>
            <a:off x="3124200" y="6052458"/>
            <a:ext cx="5943600" cy="369332"/>
          </a:xfrm>
          <a:prstGeom prst="rect">
            <a:avLst/>
          </a:prstGeom>
          <a:noFill/>
        </p:spPr>
        <p:txBody>
          <a:bodyPr wrap="square" rtlCol="0">
            <a:spAutoFit/>
          </a:bodyPr>
          <a:lstStyle/>
          <a:p>
            <a:pPr algn="ctr"/>
            <a:r>
              <a:rPr lang="en-US" i="1" dirty="0"/>
              <a:t>(2- and 3-cycles, all surgeries performed simultaneously)</a:t>
            </a:r>
          </a:p>
        </p:txBody>
      </p:sp>
      <p:sp>
        <p:nvSpPr>
          <p:cNvPr id="25" name="Title 1"/>
          <p:cNvSpPr>
            <a:spLocks noGrp="1"/>
          </p:cNvSpPr>
          <p:nvPr>
            <p:ph type="title"/>
          </p:nvPr>
        </p:nvSpPr>
        <p:spPr>
          <a:xfrm>
            <a:off x="838200" y="-11383"/>
            <a:ext cx="10515600" cy="886488"/>
          </a:xfrm>
        </p:spPr>
        <p:txBody>
          <a:bodyPr/>
          <a:lstStyle/>
          <a:p>
            <a:pPr algn="ctr"/>
            <a:r>
              <a:rPr lang="en-US" dirty="0"/>
              <a:t>Example: Kidney exchange</a:t>
            </a:r>
          </a:p>
        </p:txBody>
      </p:sp>
      <p:sp>
        <p:nvSpPr>
          <p:cNvPr id="3" name="Footer Placeholder 2"/>
          <p:cNvSpPr>
            <a:spLocks noGrp="1"/>
          </p:cNvSpPr>
          <p:nvPr>
            <p:ph type="ftr" sz="quarter" idx="11"/>
          </p:nvPr>
        </p:nvSpPr>
        <p:spPr/>
        <p:txBody>
          <a:bodyPr/>
          <a:lstStyle/>
          <a:p>
            <a:r>
              <a:rPr lang="en-US"/>
              <a:t>Dickerson - CMSC498T</a:t>
            </a:r>
            <a:endParaRPr lang="en-US" dirty="0"/>
          </a:p>
        </p:txBody>
      </p:sp>
      <p:grpSp>
        <p:nvGrpSpPr>
          <p:cNvPr id="35" name="Group 34"/>
          <p:cNvGrpSpPr/>
          <p:nvPr/>
        </p:nvGrpSpPr>
        <p:grpSpPr>
          <a:xfrm>
            <a:off x="6793970" y="1567653"/>
            <a:ext cx="1268186" cy="3656158"/>
            <a:chOff x="7284000" y="1388495"/>
            <a:chExt cx="1268186" cy="3656158"/>
          </a:xfrm>
        </p:grpSpPr>
        <p:sp>
          <p:nvSpPr>
            <p:cNvPr id="27" name="Oval 26"/>
            <p:cNvSpPr/>
            <p:nvPr/>
          </p:nvSpPr>
          <p:spPr>
            <a:xfrm>
              <a:off x="7284000" y="1388495"/>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1</a:t>
              </a:r>
              <a:r>
                <a:rPr lang="en-US" sz="3200" dirty="0"/>
                <a:t> </a:t>
              </a:r>
              <a:r>
                <a:rPr lang="en-US" sz="3200" dirty="0">
                  <a:solidFill>
                    <a:schemeClr val="tx1"/>
                  </a:solidFill>
                </a:rPr>
                <a:t>P</a:t>
              </a:r>
              <a:r>
                <a:rPr lang="en-US" sz="3200" baseline="-25000" dirty="0">
                  <a:solidFill>
                    <a:schemeClr val="tx1"/>
                  </a:solidFill>
                </a:rPr>
                <a:t>1</a:t>
              </a:r>
            </a:p>
          </p:txBody>
        </p:sp>
        <p:sp>
          <p:nvSpPr>
            <p:cNvPr id="28" name="Oval 27"/>
            <p:cNvSpPr/>
            <p:nvPr/>
          </p:nvSpPr>
          <p:spPr>
            <a:xfrm>
              <a:off x="7284000" y="3776467"/>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2</a:t>
              </a:r>
              <a:r>
                <a:rPr lang="en-US" sz="3200" dirty="0"/>
                <a:t> </a:t>
              </a:r>
              <a:r>
                <a:rPr lang="en-US" sz="3200" dirty="0">
                  <a:solidFill>
                    <a:schemeClr val="tx1"/>
                  </a:solidFill>
                </a:rPr>
                <a:t>P</a:t>
              </a:r>
              <a:r>
                <a:rPr lang="en-US" sz="3200" baseline="-25000" dirty="0">
                  <a:solidFill>
                    <a:schemeClr val="tx1"/>
                  </a:solidFill>
                </a:rPr>
                <a:t>2</a:t>
              </a:r>
            </a:p>
          </p:txBody>
        </p:sp>
        <p:cxnSp>
          <p:nvCxnSpPr>
            <p:cNvPr id="30" name="Straight Arrow Connector 29"/>
            <p:cNvCxnSpPr>
              <a:stCxn id="27" idx="3"/>
              <a:endCxn id="28" idx="7"/>
            </p:cNvCxnSpPr>
            <p:nvPr/>
          </p:nvCxnSpPr>
          <p:spPr>
            <a:xfrm>
              <a:off x="7469722" y="2470959"/>
              <a:ext cx="896742" cy="1491230"/>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a:stCxn id="28" idx="1"/>
              <a:endCxn id="27" idx="5"/>
            </p:cNvCxnSpPr>
            <p:nvPr/>
          </p:nvCxnSpPr>
          <p:spPr>
            <a:xfrm flipV="1">
              <a:off x="7469722" y="2470959"/>
              <a:ext cx="896742" cy="1491230"/>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grpSp>
      <p:grpSp>
        <p:nvGrpSpPr>
          <p:cNvPr id="64" name="Group 63">
            <a:extLst>
              <a:ext uri="{FF2B5EF4-FFF2-40B4-BE49-F238E27FC236}">
                <a16:creationId xmlns:a16="http://schemas.microsoft.com/office/drawing/2014/main" id="{AD4D19D4-F41D-524E-8A45-298FE5ABB59F}"/>
              </a:ext>
            </a:extLst>
          </p:cNvPr>
          <p:cNvGrpSpPr/>
          <p:nvPr/>
        </p:nvGrpSpPr>
        <p:grpSpPr>
          <a:xfrm>
            <a:off x="9046687" y="1571991"/>
            <a:ext cx="2941206" cy="3656158"/>
            <a:chOff x="9046687" y="1571991"/>
            <a:chExt cx="2941206" cy="3656158"/>
          </a:xfrm>
        </p:grpSpPr>
        <p:grpSp>
          <p:nvGrpSpPr>
            <p:cNvPr id="47" name="Group 46">
              <a:extLst>
                <a:ext uri="{FF2B5EF4-FFF2-40B4-BE49-F238E27FC236}">
                  <a16:creationId xmlns:a16="http://schemas.microsoft.com/office/drawing/2014/main" id="{CF361055-FEF3-C64B-B9E2-038FC0515C3D}"/>
                </a:ext>
              </a:extLst>
            </p:cNvPr>
            <p:cNvGrpSpPr/>
            <p:nvPr/>
          </p:nvGrpSpPr>
          <p:grpSpPr>
            <a:xfrm>
              <a:off x="9046687" y="1571991"/>
              <a:ext cx="1268186" cy="3656158"/>
              <a:chOff x="7284000" y="1388495"/>
              <a:chExt cx="1268186" cy="3656158"/>
            </a:xfrm>
          </p:grpSpPr>
          <p:sp>
            <p:nvSpPr>
              <p:cNvPr id="48" name="Oval 47">
                <a:extLst>
                  <a:ext uri="{FF2B5EF4-FFF2-40B4-BE49-F238E27FC236}">
                    <a16:creationId xmlns:a16="http://schemas.microsoft.com/office/drawing/2014/main" id="{DBA6322A-7B72-3841-8A7A-9D4F58DEF1E9}"/>
                  </a:ext>
                </a:extLst>
              </p:cNvPr>
              <p:cNvSpPr/>
              <p:nvPr/>
            </p:nvSpPr>
            <p:spPr>
              <a:xfrm>
                <a:off x="7284000" y="1388495"/>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3</a:t>
                </a:r>
                <a:r>
                  <a:rPr lang="en-US" sz="3200" dirty="0"/>
                  <a:t> </a:t>
                </a:r>
                <a:r>
                  <a:rPr lang="en-US" sz="3200" dirty="0">
                    <a:solidFill>
                      <a:schemeClr val="tx1"/>
                    </a:solidFill>
                  </a:rPr>
                  <a:t>P</a:t>
                </a:r>
                <a:r>
                  <a:rPr lang="en-US" sz="3200" baseline="-25000" dirty="0">
                    <a:solidFill>
                      <a:schemeClr val="tx1"/>
                    </a:solidFill>
                  </a:rPr>
                  <a:t>3</a:t>
                </a:r>
              </a:p>
            </p:txBody>
          </p:sp>
          <p:sp>
            <p:nvSpPr>
              <p:cNvPr id="49" name="Oval 48">
                <a:extLst>
                  <a:ext uri="{FF2B5EF4-FFF2-40B4-BE49-F238E27FC236}">
                    <a16:creationId xmlns:a16="http://schemas.microsoft.com/office/drawing/2014/main" id="{062274F9-A306-794E-9B32-89BF9B7735DB}"/>
                  </a:ext>
                </a:extLst>
              </p:cNvPr>
              <p:cNvSpPr/>
              <p:nvPr/>
            </p:nvSpPr>
            <p:spPr>
              <a:xfrm>
                <a:off x="7284000" y="3776467"/>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4</a:t>
                </a:r>
                <a:r>
                  <a:rPr lang="en-US" sz="3200" dirty="0"/>
                  <a:t> </a:t>
                </a:r>
                <a:r>
                  <a:rPr lang="en-US" sz="3200" dirty="0">
                    <a:solidFill>
                      <a:schemeClr val="tx1"/>
                    </a:solidFill>
                  </a:rPr>
                  <a:t>P</a:t>
                </a:r>
                <a:r>
                  <a:rPr lang="en-US" sz="3200" baseline="-25000" dirty="0">
                    <a:solidFill>
                      <a:schemeClr val="tx1"/>
                    </a:solidFill>
                  </a:rPr>
                  <a:t>4</a:t>
                </a:r>
              </a:p>
            </p:txBody>
          </p:sp>
        </p:grpSp>
        <p:sp>
          <p:nvSpPr>
            <p:cNvPr id="52" name="Oval 51">
              <a:extLst>
                <a:ext uri="{FF2B5EF4-FFF2-40B4-BE49-F238E27FC236}">
                  <a16:creationId xmlns:a16="http://schemas.microsoft.com/office/drawing/2014/main" id="{FAD8C84F-6B23-614B-BC39-49E0ABE646E0}"/>
                </a:ext>
              </a:extLst>
            </p:cNvPr>
            <p:cNvSpPr/>
            <p:nvPr/>
          </p:nvSpPr>
          <p:spPr>
            <a:xfrm>
              <a:off x="10719707" y="2687439"/>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5</a:t>
              </a:r>
              <a:r>
                <a:rPr lang="en-US" sz="3200" dirty="0"/>
                <a:t> </a:t>
              </a:r>
              <a:r>
                <a:rPr lang="en-US" sz="3200" dirty="0">
                  <a:solidFill>
                    <a:schemeClr val="tx1"/>
                  </a:solidFill>
                </a:rPr>
                <a:t>P</a:t>
              </a:r>
              <a:r>
                <a:rPr lang="en-US" sz="3200" baseline="-25000" dirty="0">
                  <a:solidFill>
                    <a:schemeClr val="tx1"/>
                  </a:solidFill>
                </a:rPr>
                <a:t>5</a:t>
              </a:r>
            </a:p>
          </p:txBody>
        </p:sp>
        <p:cxnSp>
          <p:nvCxnSpPr>
            <p:cNvPr id="59" name="Elbow Connector 58">
              <a:extLst>
                <a:ext uri="{FF2B5EF4-FFF2-40B4-BE49-F238E27FC236}">
                  <a16:creationId xmlns:a16="http://schemas.microsoft.com/office/drawing/2014/main" id="{49FC671D-5E58-BA44-82CF-BF4BC1B70E3B}"/>
                </a:ext>
              </a:extLst>
            </p:cNvPr>
            <p:cNvCxnSpPr>
              <a:stCxn id="49" idx="3"/>
              <a:endCxn id="52" idx="5"/>
            </p:cNvCxnSpPr>
            <p:nvPr/>
          </p:nvCxnSpPr>
          <p:spPr>
            <a:xfrm rot="5400000" flipH="1" flipV="1">
              <a:off x="9881028" y="3121284"/>
              <a:ext cx="1272524" cy="2569762"/>
            </a:xfrm>
            <a:prstGeom prst="bentConnector3">
              <a:avLst>
                <a:gd name="adj1" fmla="val -32559"/>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1" name="Elbow Connector 60">
              <a:extLst>
                <a:ext uri="{FF2B5EF4-FFF2-40B4-BE49-F238E27FC236}">
                  <a16:creationId xmlns:a16="http://schemas.microsoft.com/office/drawing/2014/main" id="{952AD1F4-FAEC-9A4B-894F-CA5E7A7F3862}"/>
                </a:ext>
              </a:extLst>
            </p:cNvPr>
            <p:cNvCxnSpPr>
              <a:stCxn id="48" idx="3"/>
              <a:endCxn id="49" idx="7"/>
            </p:cNvCxnSpPr>
            <p:nvPr/>
          </p:nvCxnSpPr>
          <p:spPr>
            <a:xfrm rot="16200000" flipH="1">
              <a:off x="8935165" y="2951699"/>
              <a:ext cx="1491230" cy="896742"/>
            </a:xfrm>
            <a:prstGeom prst="bentConnector3">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3" name="Elbow Connector 62">
              <a:extLst>
                <a:ext uri="{FF2B5EF4-FFF2-40B4-BE49-F238E27FC236}">
                  <a16:creationId xmlns:a16="http://schemas.microsoft.com/office/drawing/2014/main" id="{E7887199-D68C-6C45-ADF4-18186C49A754}"/>
                </a:ext>
              </a:extLst>
            </p:cNvPr>
            <p:cNvCxnSpPr>
              <a:stCxn id="52" idx="1"/>
              <a:endCxn id="48" idx="6"/>
            </p:cNvCxnSpPr>
            <p:nvPr/>
          </p:nvCxnSpPr>
          <p:spPr>
            <a:xfrm rot="16200000" flipV="1">
              <a:off x="10276613" y="2244345"/>
              <a:ext cx="667077" cy="590556"/>
            </a:xfrm>
            <a:prstGeom prst="bentConnector2">
              <a:avLst/>
            </a:prstGeom>
            <a:ln w="38100">
              <a:tailEnd type="triangle"/>
            </a:ln>
          </p:spPr>
          <p:style>
            <a:lnRef idx="1">
              <a:schemeClr val="accent3"/>
            </a:lnRef>
            <a:fillRef idx="0">
              <a:schemeClr val="accent3"/>
            </a:fillRef>
            <a:effectRef idx="0">
              <a:schemeClr val="accent3"/>
            </a:effectRef>
            <a:fontRef idx="minor">
              <a:schemeClr val="tx1"/>
            </a:fontRef>
          </p:style>
        </p:cxnSp>
      </p:grpSp>
      <p:sp>
        <p:nvSpPr>
          <p:cNvPr id="2" name="Slide Number Placeholder 1">
            <a:extLst>
              <a:ext uri="{FF2B5EF4-FFF2-40B4-BE49-F238E27FC236}">
                <a16:creationId xmlns:a16="http://schemas.microsoft.com/office/drawing/2014/main" id="{C280A631-4693-DC46-808C-DA0BBF7D7CF0}"/>
              </a:ext>
            </a:extLst>
          </p:cNvPr>
          <p:cNvSpPr>
            <a:spLocks noGrp="1"/>
          </p:cNvSpPr>
          <p:nvPr>
            <p:ph type="sldNum" sz="quarter" idx="12"/>
          </p:nvPr>
        </p:nvSpPr>
        <p:spPr/>
        <p:txBody>
          <a:bodyPr/>
          <a:lstStyle/>
          <a:p>
            <a:fld id="{539CA987-4590-DC4F-9A6F-C9B69AADF4E6}" type="slidenum">
              <a:rPr lang="en-US" smtClean="0"/>
              <a:t>35</a:t>
            </a:fld>
            <a:endParaRPr lang="en-US"/>
          </a:p>
        </p:txBody>
      </p:sp>
    </p:spTree>
    <p:extLst>
      <p:ext uri="{BB962C8B-B14F-4D97-AF65-F5344CB8AC3E}">
        <p14:creationId xmlns:p14="http://schemas.microsoft.com/office/powerpoint/2010/main" val="30164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 0 L -0.24023 0 " pathEditMode="relative" ptsTypes="AA">
                                      <p:cBhvr>
                                        <p:cTn id="26" dur="2000" fill="hold"/>
                                        <p:tgtEl>
                                          <p:spTgt spid="4"/>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24023 0 " pathEditMode="relative" ptsTypes="AA">
                                      <p:cBhvr>
                                        <p:cTn id="28" dur="2000" fill="hold"/>
                                        <p:tgtEl>
                                          <p:spTgt spid="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24023 0 " pathEditMode="relative" ptsTypes="AA">
                                      <p:cBhvr>
                                        <p:cTn id="30" dur="2000" fill="hold"/>
                                        <p:tgtEl>
                                          <p:spTgt spid="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2.08333E-6 4.07407E-6 L -0.24023 4.07407E-6 " pathEditMode="relative" rAng="0" ptsTypes="AA">
                                      <p:cBhvr>
                                        <p:cTn id="32" dur="2000" fill="hold"/>
                                        <p:tgtEl>
                                          <p:spTgt spid="7"/>
                                        </p:tgtEl>
                                        <p:attrNameLst>
                                          <p:attrName>ppt_x</p:attrName>
                                          <p:attrName>ppt_y</p:attrName>
                                        </p:attrNameLst>
                                      </p:cBhvr>
                                      <p:rCtr x="-12018" y="0"/>
                                    </p:animMotion>
                                  </p:childTnLst>
                                </p:cTn>
                              </p:par>
                              <p:par>
                                <p:cTn id="33" presetID="0" presetClass="path" presetSubtype="0" accel="50000" decel="50000" fill="hold" nodeType="withEffect">
                                  <p:stCondLst>
                                    <p:cond delay="0"/>
                                  </p:stCondLst>
                                  <p:childTnLst>
                                    <p:animMotion origin="layout" path="M 0 0 L -0.24023 0 " pathEditMode="relative" ptsTypes="AA">
                                      <p:cBhvr>
                                        <p:cTn id="34" dur="2000" fill="hold"/>
                                        <p:tgtEl>
                                          <p:spTgt spid="8"/>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24023 0 " pathEditMode="relative" ptsTypes="AA">
                                      <p:cBhvr>
                                        <p:cTn id="36" dur="2000" fill="hold"/>
                                        <p:tgtEl>
                                          <p:spTgt spid="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24023 0 " pathEditMode="relative" ptsTypes="AA">
                                      <p:cBhvr>
                                        <p:cTn id="38" dur="2000" fill="hold"/>
                                        <p:tgtEl>
                                          <p:spTgt spid="10"/>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24023 0 " pathEditMode="relative" ptsTypes="AA">
                                      <p:cBhvr>
                                        <p:cTn id="40" dur="2000" fill="hold"/>
                                        <p:tgtEl>
                                          <p:spTgt spid="11"/>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24023 0 " pathEditMode="relative" ptsTypes="AA">
                                      <p:cBhvr>
                                        <p:cTn id="42" dur="2000" fill="hold"/>
                                        <p:tgtEl>
                                          <p:spTgt spid="12"/>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24023 0 " pathEditMode="relative" ptsTypes="AA">
                                      <p:cBhvr>
                                        <p:cTn id="44" dur="2000" fill="hold"/>
                                        <p:tgtEl>
                                          <p:spTgt spid="13"/>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24023 0 " pathEditMode="relative" ptsTypes="AA">
                                      <p:cBhvr>
                                        <p:cTn id="46" dur="2000" fill="hold"/>
                                        <p:tgtEl>
                                          <p:spTgt spid="14"/>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24023 0 " pathEditMode="relative" ptsTypes="AA">
                                      <p:cBhvr>
                                        <p:cTn id="48" dur="2000" fill="hold"/>
                                        <p:tgtEl>
                                          <p:spTgt spid="15"/>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24023 0 " pathEditMode="relative" ptsTypes="AA">
                                      <p:cBhvr>
                                        <p:cTn id="50" dur="2000" fill="hold"/>
                                        <p:tgtEl>
                                          <p:spTgt spid="16"/>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24023 0 " pathEditMode="relative" ptsTypes="AA">
                                      <p:cBhvr>
                                        <p:cTn id="52" dur="2000" fill="hold"/>
                                        <p:tgtEl>
                                          <p:spTgt spid="17"/>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24023 0 " pathEditMode="relative" ptsTypes="AA">
                                      <p:cBhvr>
                                        <p:cTn id="54" dur="2000" fill="hold"/>
                                        <p:tgtEl>
                                          <p:spTgt spid="18"/>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24023 0 " pathEditMode="relative" ptsTypes="AA">
                                      <p:cBhvr>
                                        <p:cTn id="56" dur="2000" fill="hold"/>
                                        <p:tgtEl>
                                          <p:spTgt spid="19"/>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24023 0 " pathEditMode="relative" ptsTypes="AA">
                                      <p:cBhvr>
                                        <p:cTn id="58" dur="2000" fill="hold"/>
                                        <p:tgtEl>
                                          <p:spTgt spid="20"/>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24023 0 " pathEditMode="relative" ptsTypes="AA">
                                      <p:cBhvr>
                                        <p:cTn id="60" dur="2000" fill="hold"/>
                                        <p:tgtEl>
                                          <p:spTgt spid="21"/>
                                        </p:tgtEl>
                                        <p:attrNameLst>
                                          <p:attrName>ppt_x</p:attrName>
                                          <p:attrName>ppt_y</p:attrName>
                                        </p:attrNameLst>
                                      </p:cBhvr>
                                    </p:animMotion>
                                  </p:childTnLst>
                                </p:cTn>
                              </p:par>
                              <p:par>
                                <p:cTn id="61" presetID="10" presetClass="entr" presetSubtype="0" fill="hold" nodeType="withEffect">
                                  <p:stCondLst>
                                    <p:cond delay="100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Non-directed donors &amp; chains</a:t>
            </a:r>
          </a:p>
        </p:txBody>
      </p:sp>
      <p:sp>
        <p:nvSpPr>
          <p:cNvPr id="7" name="Content Placeholder 30"/>
          <p:cNvSpPr>
            <a:spLocks noGrp="1"/>
          </p:cNvSpPr>
          <p:nvPr>
            <p:ph idx="1"/>
          </p:nvPr>
        </p:nvSpPr>
        <p:spPr>
          <a:xfrm>
            <a:off x="838200" y="4965601"/>
            <a:ext cx="10515600" cy="1390651"/>
          </a:xfrm>
        </p:spPr>
        <p:txBody>
          <a:bodyPr>
            <a:normAutofit/>
          </a:bodyPr>
          <a:lstStyle/>
          <a:p>
            <a:pPr marL="0" indent="0">
              <a:buNone/>
            </a:pPr>
            <a:r>
              <a:rPr lang="en-US" dirty="0"/>
              <a:t>Not executed simultaneously, so no length cap based on </a:t>
            </a:r>
            <a:r>
              <a:rPr lang="en-US" b="1" dirty="0"/>
              <a:t>logistic</a:t>
            </a:r>
            <a:r>
              <a:rPr lang="en-US" dirty="0"/>
              <a:t> concerns </a:t>
            </a:r>
            <a:r>
              <a:rPr lang="is-IS" dirty="0"/>
              <a:t>…</a:t>
            </a:r>
          </a:p>
          <a:p>
            <a:pPr marL="0" indent="0">
              <a:buNone/>
            </a:pPr>
            <a:r>
              <a:rPr lang="is-IS" dirty="0"/>
              <a:t>… but in practice edges fail &amp; chains execute over many years, so some finite cap is used while </a:t>
            </a:r>
            <a:r>
              <a:rPr lang="is-IS" b="1" dirty="0"/>
              <a:t>planning</a:t>
            </a:r>
            <a:r>
              <a:rPr lang="is-IS" dirty="0"/>
              <a:t> a single match run.</a:t>
            </a:r>
            <a:endParaRPr lang="en-US" dirty="0"/>
          </a:p>
        </p:txBody>
      </p:sp>
      <p:sp>
        <p:nvSpPr>
          <p:cNvPr id="2" name="Footer Placeholder 1"/>
          <p:cNvSpPr>
            <a:spLocks noGrp="1"/>
          </p:cNvSpPr>
          <p:nvPr>
            <p:ph type="ftr" sz="quarter" idx="11"/>
          </p:nvPr>
        </p:nvSpPr>
        <p:spPr/>
        <p:txBody>
          <a:bodyPr/>
          <a:lstStyle/>
          <a:p>
            <a:r>
              <a:rPr lang="en-US"/>
              <a:t>Dickerson - CMSC498T</a:t>
            </a:r>
            <a:endParaRPr lang="en-US" dirty="0"/>
          </a:p>
        </p:txBody>
      </p:sp>
      <p:sp>
        <p:nvSpPr>
          <p:cNvPr id="8" name="Oval 7"/>
          <p:cNvSpPr/>
          <p:nvPr/>
        </p:nvSpPr>
        <p:spPr>
          <a:xfrm>
            <a:off x="416872" y="1981200"/>
            <a:ext cx="990600" cy="9906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NDD</a:t>
            </a:r>
          </a:p>
        </p:txBody>
      </p:sp>
      <p:sp>
        <p:nvSpPr>
          <p:cNvPr id="9" name="Oval 8"/>
          <p:cNvSpPr/>
          <p:nvPr/>
        </p:nvSpPr>
        <p:spPr>
          <a:xfrm>
            <a:off x="2245672"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P1</a:t>
            </a:r>
          </a:p>
        </p:txBody>
      </p:sp>
      <p:sp>
        <p:nvSpPr>
          <p:cNvPr id="10" name="Oval 9"/>
          <p:cNvSpPr/>
          <p:nvPr/>
        </p:nvSpPr>
        <p:spPr>
          <a:xfrm>
            <a:off x="2245672"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D1</a:t>
            </a:r>
          </a:p>
        </p:txBody>
      </p:sp>
      <p:cxnSp>
        <p:nvCxnSpPr>
          <p:cNvPr id="11" name="Straight Connector 10"/>
          <p:cNvCxnSpPr>
            <a:stCxn id="9" idx="0"/>
            <a:endCxn id="10" idx="4"/>
          </p:cNvCxnSpPr>
          <p:nvPr/>
        </p:nvCxnSpPr>
        <p:spPr>
          <a:xfrm flipV="1">
            <a:off x="2740972" y="2971800"/>
            <a:ext cx="0" cy="5334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5"/>
            <a:endCxn id="9" idx="1"/>
          </p:cNvCxnSpPr>
          <p:nvPr/>
        </p:nvCxnSpPr>
        <p:spPr>
          <a:xfrm>
            <a:off x="1262402" y="2826730"/>
            <a:ext cx="1128340" cy="823540"/>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sp>
        <p:nvSpPr>
          <p:cNvPr id="13" name="Oval 12"/>
          <p:cNvSpPr/>
          <p:nvPr/>
        </p:nvSpPr>
        <p:spPr>
          <a:xfrm>
            <a:off x="4074472"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P2</a:t>
            </a:r>
          </a:p>
        </p:txBody>
      </p:sp>
      <p:sp>
        <p:nvSpPr>
          <p:cNvPr id="14" name="Oval 13"/>
          <p:cNvSpPr/>
          <p:nvPr/>
        </p:nvSpPr>
        <p:spPr>
          <a:xfrm>
            <a:off x="4074472"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D2</a:t>
            </a:r>
          </a:p>
        </p:txBody>
      </p:sp>
      <p:cxnSp>
        <p:nvCxnSpPr>
          <p:cNvPr id="15" name="Straight Connector 14"/>
          <p:cNvCxnSpPr>
            <a:stCxn id="13" idx="0"/>
            <a:endCxn id="14" idx="4"/>
          </p:cNvCxnSpPr>
          <p:nvPr/>
        </p:nvCxnSpPr>
        <p:spPr>
          <a:xfrm flipV="1">
            <a:off x="4569772" y="2971800"/>
            <a:ext cx="0" cy="5334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903272"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P3</a:t>
            </a:r>
          </a:p>
        </p:txBody>
      </p:sp>
      <p:sp>
        <p:nvSpPr>
          <p:cNvPr id="17" name="Oval 16"/>
          <p:cNvSpPr/>
          <p:nvPr/>
        </p:nvSpPr>
        <p:spPr>
          <a:xfrm>
            <a:off x="5903272"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D3</a:t>
            </a:r>
          </a:p>
        </p:txBody>
      </p:sp>
      <p:cxnSp>
        <p:nvCxnSpPr>
          <p:cNvPr id="18" name="Straight Connector 17"/>
          <p:cNvCxnSpPr>
            <a:stCxn id="16" idx="0"/>
            <a:endCxn id="17" idx="4"/>
          </p:cNvCxnSpPr>
          <p:nvPr/>
        </p:nvCxnSpPr>
        <p:spPr>
          <a:xfrm flipV="1">
            <a:off x="6398572" y="2971800"/>
            <a:ext cx="0" cy="5334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5"/>
            <a:endCxn id="13" idx="1"/>
          </p:cNvCxnSpPr>
          <p:nvPr/>
        </p:nvCxnSpPr>
        <p:spPr>
          <a:xfrm>
            <a:off x="3091202" y="2826730"/>
            <a:ext cx="1128340" cy="823540"/>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cxnSp>
        <p:nvCxnSpPr>
          <p:cNvPr id="20" name="Straight Arrow Connector 19"/>
          <p:cNvCxnSpPr>
            <a:stCxn id="14" idx="5"/>
            <a:endCxn id="16" idx="1"/>
          </p:cNvCxnSpPr>
          <p:nvPr/>
        </p:nvCxnSpPr>
        <p:spPr>
          <a:xfrm>
            <a:off x="4920002" y="2826730"/>
            <a:ext cx="1128340" cy="823540"/>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a:stCxn id="17" idx="5"/>
          </p:cNvCxnSpPr>
          <p:nvPr/>
        </p:nvCxnSpPr>
        <p:spPr>
          <a:xfrm>
            <a:off x="6748802" y="2826730"/>
            <a:ext cx="1197210" cy="816210"/>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sp>
        <p:nvSpPr>
          <p:cNvPr id="22" name="TextBox 21"/>
          <p:cNvSpPr txBox="1"/>
          <p:nvPr/>
        </p:nvSpPr>
        <p:spPr>
          <a:xfrm>
            <a:off x="7884472" y="2930604"/>
            <a:ext cx="914400" cy="1107996"/>
          </a:xfrm>
          <a:prstGeom prst="rect">
            <a:avLst/>
          </a:prstGeom>
          <a:noFill/>
        </p:spPr>
        <p:txBody>
          <a:bodyPr wrap="square" rtlCol="0">
            <a:spAutoFit/>
          </a:bodyPr>
          <a:lstStyle/>
          <a:p>
            <a:r>
              <a:rPr lang="en-US" sz="6600" dirty="0">
                <a:solidFill>
                  <a:schemeClr val="accent3"/>
                </a:solidFill>
              </a:rPr>
              <a:t>…</a:t>
            </a:r>
          </a:p>
        </p:txBody>
      </p:sp>
      <p:sp>
        <p:nvSpPr>
          <p:cNvPr id="5" name="Oval Callout 4"/>
          <p:cNvSpPr/>
          <p:nvPr/>
        </p:nvSpPr>
        <p:spPr>
          <a:xfrm flipV="1">
            <a:off x="303517" y="3149527"/>
            <a:ext cx="1567543" cy="889073"/>
          </a:xfrm>
          <a:prstGeom prst="wedgeEllipseCallout">
            <a:avLst>
              <a:gd name="adj1" fmla="val -17361"/>
              <a:gd name="adj2" fmla="val 64949"/>
            </a:avLst>
          </a:prstGeom>
        </p:spPr>
        <p:style>
          <a:lnRef idx="2">
            <a:schemeClr val="accent2"/>
          </a:lnRef>
          <a:fillRef idx="1">
            <a:schemeClr val="lt1"/>
          </a:fillRef>
          <a:effectRef idx="0">
            <a:schemeClr val="accent2"/>
          </a:effectRef>
          <a:fontRef idx="minor">
            <a:schemeClr val="dk1"/>
          </a:fontRef>
        </p:style>
        <p:txBody>
          <a:bodyPr wrap="none" rtlCol="0" anchor="ctr"/>
          <a:lstStyle/>
          <a:p>
            <a:pPr algn="ctr"/>
            <a:endParaRPr lang="en-US" dirty="0"/>
          </a:p>
        </p:txBody>
      </p:sp>
      <p:sp>
        <p:nvSpPr>
          <p:cNvPr id="24" name="TextBox 23"/>
          <p:cNvSpPr txBox="1"/>
          <p:nvPr/>
        </p:nvSpPr>
        <p:spPr>
          <a:xfrm>
            <a:off x="635893" y="3252460"/>
            <a:ext cx="1454187" cy="646331"/>
          </a:xfrm>
          <a:prstGeom prst="rect">
            <a:avLst/>
          </a:prstGeom>
          <a:noFill/>
        </p:spPr>
        <p:txBody>
          <a:bodyPr wrap="square" rtlCol="0">
            <a:spAutoFit/>
          </a:bodyPr>
          <a:lstStyle/>
          <a:p>
            <a:r>
              <a:rPr lang="en-US"/>
              <a:t>Pay it forward</a:t>
            </a:r>
          </a:p>
        </p:txBody>
      </p:sp>
      <p:sp>
        <p:nvSpPr>
          <p:cNvPr id="3" name="TextBox 2"/>
          <p:cNvSpPr txBox="1"/>
          <p:nvPr/>
        </p:nvSpPr>
        <p:spPr>
          <a:xfrm>
            <a:off x="5056701" y="1170801"/>
            <a:ext cx="2667000" cy="276999"/>
          </a:xfrm>
          <a:prstGeom prst="rect">
            <a:avLst/>
          </a:prstGeom>
          <a:noFill/>
        </p:spPr>
        <p:txBody>
          <a:bodyPr wrap="square" rtlCol="0">
            <a:spAutoFit/>
          </a:bodyPr>
          <a:lstStyle/>
          <a:p>
            <a:pPr algn="r"/>
            <a:r>
              <a:rPr lang="en-US" sz="1200" dirty="0"/>
              <a:t>[Rees et al. 2009]</a:t>
            </a:r>
          </a:p>
        </p:txBody>
      </p:sp>
      <p:grpSp>
        <p:nvGrpSpPr>
          <p:cNvPr id="34" name="Group 33">
            <a:extLst>
              <a:ext uri="{FF2B5EF4-FFF2-40B4-BE49-F238E27FC236}">
                <a16:creationId xmlns:a16="http://schemas.microsoft.com/office/drawing/2014/main" id="{8371B741-9CA8-CF41-879A-C9B5BEA461B3}"/>
              </a:ext>
            </a:extLst>
          </p:cNvPr>
          <p:cNvGrpSpPr/>
          <p:nvPr/>
        </p:nvGrpSpPr>
        <p:grpSpPr>
          <a:xfrm>
            <a:off x="8781854" y="136860"/>
            <a:ext cx="3198455" cy="2933552"/>
            <a:chOff x="8427428" y="-4141"/>
            <a:chExt cx="3198455" cy="2933552"/>
          </a:xfrm>
        </p:grpSpPr>
        <p:pic>
          <p:nvPicPr>
            <p:cNvPr id="28" name="Picture 27">
              <a:extLst>
                <a:ext uri="{FF2B5EF4-FFF2-40B4-BE49-F238E27FC236}">
                  <a16:creationId xmlns:a16="http://schemas.microsoft.com/office/drawing/2014/main" id="{455C0100-792D-FD41-9EA2-6FB684A1A5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7428" y="362341"/>
              <a:ext cx="3183364" cy="2258937"/>
            </a:xfrm>
            <a:prstGeom prst="rect">
              <a:avLst/>
            </a:prstGeom>
          </p:spPr>
        </p:pic>
        <p:pic>
          <p:nvPicPr>
            <p:cNvPr id="31" name="Picture 30">
              <a:extLst>
                <a:ext uri="{FF2B5EF4-FFF2-40B4-BE49-F238E27FC236}">
                  <a16:creationId xmlns:a16="http://schemas.microsoft.com/office/drawing/2014/main" id="{CCCA33C5-8712-9042-B90C-D537232A49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7429" y="2629747"/>
              <a:ext cx="3198454" cy="299664"/>
            </a:xfrm>
            <a:prstGeom prst="rect">
              <a:avLst/>
            </a:prstGeom>
          </p:spPr>
        </p:pic>
        <p:pic>
          <p:nvPicPr>
            <p:cNvPr id="33" name="Picture 32">
              <a:extLst>
                <a:ext uri="{FF2B5EF4-FFF2-40B4-BE49-F238E27FC236}">
                  <a16:creationId xmlns:a16="http://schemas.microsoft.com/office/drawing/2014/main" id="{0C31A259-8BFC-A141-9A29-DD3D4AE19A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809" y="-4141"/>
              <a:ext cx="2389694" cy="349603"/>
            </a:xfrm>
            <a:prstGeom prst="rect">
              <a:avLst/>
            </a:prstGeom>
          </p:spPr>
        </p:pic>
      </p:grpSp>
      <p:pic>
        <p:nvPicPr>
          <p:cNvPr id="35" name="Picture 34">
            <a:extLst>
              <a:ext uri="{FF2B5EF4-FFF2-40B4-BE49-F238E27FC236}">
                <a16:creationId xmlns:a16="http://schemas.microsoft.com/office/drawing/2014/main" id="{A5C66FD8-9E32-5542-8279-DE540E1D75F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009482" y="3160364"/>
            <a:ext cx="2743200" cy="1776594"/>
          </a:xfrm>
          <a:prstGeom prst="rect">
            <a:avLst/>
          </a:prstGeom>
        </p:spPr>
      </p:pic>
      <p:sp>
        <p:nvSpPr>
          <p:cNvPr id="4" name="Slide Number Placeholder 3">
            <a:extLst>
              <a:ext uri="{FF2B5EF4-FFF2-40B4-BE49-F238E27FC236}">
                <a16:creationId xmlns:a16="http://schemas.microsoft.com/office/drawing/2014/main" id="{9B920699-3D70-6646-877D-C4205667BD07}"/>
              </a:ext>
            </a:extLst>
          </p:cNvPr>
          <p:cNvSpPr>
            <a:spLocks noGrp="1"/>
          </p:cNvSpPr>
          <p:nvPr>
            <p:ph type="sldNum" sz="quarter" idx="12"/>
          </p:nvPr>
        </p:nvSpPr>
        <p:spPr/>
        <p:txBody>
          <a:bodyPr/>
          <a:lstStyle/>
          <a:p>
            <a:fld id="{539CA987-4590-DC4F-9A6F-C9B69AADF4E6}" type="slidenum">
              <a:rPr lang="en-US" smtClean="0"/>
              <a:t>36</a:t>
            </a:fld>
            <a:endParaRPr lang="en-US"/>
          </a:p>
        </p:txBody>
      </p:sp>
    </p:spTree>
    <p:extLst>
      <p:ext uri="{BB962C8B-B14F-4D97-AF65-F5344CB8AC3E}">
        <p14:creationId xmlns:p14="http://schemas.microsoft.com/office/powerpoint/2010/main" val="23380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0" grpId="0" animBg="1"/>
      <p:bldP spid="13" grpId="0" animBg="1"/>
      <p:bldP spid="14" grpId="0" animBg="1"/>
      <p:bldP spid="16" grpId="0" animBg="1"/>
      <p:bldP spid="17"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192"/>
            <a:ext cx="10515600" cy="1325563"/>
          </a:xfrm>
        </p:spPr>
        <p:txBody>
          <a:bodyPr/>
          <a:lstStyle/>
          <a:p>
            <a:r>
              <a:rPr lang="en-US" dirty="0"/>
              <a:t>The clearing problem</a:t>
            </a:r>
          </a:p>
        </p:txBody>
      </p:sp>
      <p:sp>
        <p:nvSpPr>
          <p:cNvPr id="3" name="Content Placeholder 2"/>
          <p:cNvSpPr>
            <a:spLocks noGrp="1"/>
          </p:cNvSpPr>
          <p:nvPr>
            <p:ph idx="1"/>
          </p:nvPr>
        </p:nvSpPr>
        <p:spPr>
          <a:xfrm>
            <a:off x="838199" y="4692215"/>
            <a:ext cx="10515599" cy="1598804"/>
          </a:xfrm>
        </p:spPr>
        <p:txBody>
          <a:bodyPr>
            <a:normAutofit/>
          </a:bodyPr>
          <a:lstStyle/>
          <a:p>
            <a:pPr marL="0" indent="0">
              <a:buNone/>
            </a:pPr>
            <a:r>
              <a:rPr lang="en-US" b="1" dirty="0"/>
              <a:t>The standard clearing problem is to find the “best” disjoint set of cycles of length at most L, and chains</a:t>
            </a:r>
          </a:p>
          <a:p>
            <a:pPr lvl="1"/>
            <a:r>
              <a:rPr lang="en-US" dirty="0"/>
              <a:t>Typically, 2 ≤ L ≤ 5 for kidneys (e.g., L=3 at UNOS)</a:t>
            </a:r>
          </a:p>
          <a:p>
            <a:pPr lvl="1"/>
            <a:r>
              <a:rPr lang="en-US" dirty="0"/>
              <a:t>NP-hard (for L&gt;2) in theory, </a:t>
            </a:r>
            <a:r>
              <a:rPr lang="en-US" b="1" dirty="0">
                <a:solidFill>
                  <a:schemeClr val="accent3"/>
                </a:solidFill>
              </a:rPr>
              <a:t>really hard </a:t>
            </a:r>
            <a:r>
              <a:rPr lang="en-US" dirty="0"/>
              <a:t>in practice</a:t>
            </a:r>
          </a:p>
        </p:txBody>
      </p:sp>
      <p:sp>
        <p:nvSpPr>
          <p:cNvPr id="10" name="Footer Placeholder 9"/>
          <p:cNvSpPr>
            <a:spLocks noGrp="1"/>
          </p:cNvSpPr>
          <p:nvPr>
            <p:ph type="ftr" sz="quarter" idx="11"/>
          </p:nvPr>
        </p:nvSpPr>
        <p:spPr/>
        <p:txBody>
          <a:bodyPr/>
          <a:lstStyle/>
          <a:p>
            <a:r>
              <a:rPr lang="en-US"/>
              <a:t>Dickerson - CMSC498T</a:t>
            </a:r>
          </a:p>
        </p:txBody>
      </p:sp>
      <p:pic>
        <p:nvPicPr>
          <p:cNvPr id="11" name="Picture 10" descr="Screen Shot 2015-12-03 at 11.59.0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4792" y="1356335"/>
            <a:ext cx="7622415" cy="3134023"/>
          </a:xfrm>
          <a:prstGeom prst="rect">
            <a:avLst/>
          </a:prstGeom>
          <a:solidFill>
            <a:schemeClr val="tx2"/>
          </a:solidFill>
        </p:spPr>
      </p:pic>
      <p:sp>
        <p:nvSpPr>
          <p:cNvPr id="6" name="TextBox 5"/>
          <p:cNvSpPr txBox="1"/>
          <p:nvPr/>
        </p:nvSpPr>
        <p:spPr>
          <a:xfrm>
            <a:off x="1291620" y="6102696"/>
            <a:ext cx="2411187" cy="276999"/>
          </a:xfrm>
          <a:prstGeom prst="rect">
            <a:avLst/>
          </a:prstGeom>
          <a:noFill/>
        </p:spPr>
        <p:txBody>
          <a:bodyPr wrap="square" rtlCol="0">
            <a:spAutoFit/>
          </a:bodyPr>
          <a:lstStyle/>
          <a:p>
            <a:r>
              <a:rPr lang="en-US" sz="1200" dirty="0"/>
              <a:t>[Abraham et al. 07, Biro et al. 09]</a:t>
            </a:r>
          </a:p>
        </p:txBody>
      </p:sp>
      <p:sp>
        <p:nvSpPr>
          <p:cNvPr id="4" name="TextBox 3"/>
          <p:cNvSpPr txBox="1"/>
          <p:nvPr/>
        </p:nvSpPr>
        <p:spPr>
          <a:xfrm>
            <a:off x="7151220" y="5410199"/>
            <a:ext cx="3281092" cy="830997"/>
          </a:xfrm>
          <a:prstGeom prst="rect">
            <a:avLst/>
          </a:prstGeom>
          <a:noFill/>
        </p:spPr>
        <p:txBody>
          <a:bodyPr wrap="square" rtlCol="0">
            <a:spAutoFit/>
          </a:bodyPr>
          <a:lstStyle/>
          <a:p>
            <a:r>
              <a:rPr lang="en-US" sz="1200" dirty="0"/>
              <a:t>[Abraham et al. 07, Constantino et al. 13, </a:t>
            </a:r>
            <a:r>
              <a:rPr lang="en-US" sz="1200" dirty="0" err="1"/>
              <a:t>Glorie</a:t>
            </a:r>
            <a:r>
              <a:rPr lang="en-US" sz="1200" dirty="0"/>
              <a:t> et al. 14, </a:t>
            </a:r>
            <a:r>
              <a:rPr lang="en-US" sz="1200" dirty="0" err="1"/>
              <a:t>Klimentova</a:t>
            </a:r>
            <a:r>
              <a:rPr lang="en-US" sz="1200" dirty="0"/>
              <a:t> et al. 14, Anderson et al. 15, </a:t>
            </a:r>
            <a:r>
              <a:rPr lang="en-US" sz="1200" dirty="0" err="1"/>
              <a:t>Manlove</a:t>
            </a:r>
            <a:r>
              <a:rPr lang="en-US" sz="1200" dirty="0"/>
              <a:t> &amp; O’Malley 15, </a:t>
            </a:r>
            <a:r>
              <a:rPr lang="en-US" sz="1200" dirty="0" err="1"/>
              <a:t>Plaut</a:t>
            </a:r>
            <a:r>
              <a:rPr lang="en-US" sz="1200" dirty="0"/>
              <a:t> et al. 16, Dick</a:t>
            </a:r>
            <a:r>
              <a:rPr lang="is-IS" sz="1200" dirty="0"/>
              <a:t>erson et al. 16, Mak-Hau 17, McElfresh et al. 19, ...</a:t>
            </a:r>
            <a:r>
              <a:rPr lang="en-US" sz="1200" dirty="0"/>
              <a:t>]</a:t>
            </a:r>
          </a:p>
        </p:txBody>
      </p:sp>
      <p:sp>
        <p:nvSpPr>
          <p:cNvPr id="5" name="Slide Number Placeholder 4">
            <a:extLst>
              <a:ext uri="{FF2B5EF4-FFF2-40B4-BE49-F238E27FC236}">
                <a16:creationId xmlns:a16="http://schemas.microsoft.com/office/drawing/2014/main" id="{B2A8ABA8-4BF3-4B49-B4C0-DB94EBFA1C74}"/>
              </a:ext>
            </a:extLst>
          </p:cNvPr>
          <p:cNvSpPr>
            <a:spLocks noGrp="1"/>
          </p:cNvSpPr>
          <p:nvPr>
            <p:ph type="sldNum" sz="quarter" idx="12"/>
          </p:nvPr>
        </p:nvSpPr>
        <p:spPr/>
        <p:txBody>
          <a:bodyPr/>
          <a:lstStyle/>
          <a:p>
            <a:fld id="{539CA987-4590-DC4F-9A6F-C9B69AADF4E6}" type="slidenum">
              <a:rPr lang="en-US" smtClean="0"/>
              <a:t>37</a:t>
            </a:fld>
            <a:endParaRPr lang="en-US"/>
          </a:p>
        </p:txBody>
      </p:sp>
    </p:spTree>
    <p:extLst>
      <p:ext uri="{BB962C8B-B14F-4D97-AF65-F5344CB8AC3E}">
        <p14:creationId xmlns:p14="http://schemas.microsoft.com/office/powerpoint/2010/main" val="426897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362146" cy="37553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8DE4E2F-0508-FB40-A528-B4E752EADC1C}"/>
              </a:ext>
            </a:extLst>
          </p:cNvPr>
          <p:cNvSpPr>
            <a:spLocks noGrp="1"/>
          </p:cNvSpPr>
          <p:nvPr>
            <p:ph type="title"/>
          </p:nvPr>
        </p:nvSpPr>
        <p:spPr>
          <a:xfrm>
            <a:off x="774701" y="762000"/>
            <a:ext cx="2771672" cy="3230578"/>
          </a:xfrm>
        </p:spPr>
        <p:txBody>
          <a:bodyPr>
            <a:normAutofit/>
          </a:bodyPr>
          <a:lstStyle/>
          <a:p>
            <a:r>
              <a:rPr lang="en-US" sz="4200" dirty="0">
                <a:solidFill>
                  <a:srgbClr val="FFFFFF"/>
                </a:solidFill>
              </a:rPr>
              <a:t>Lots of moving parts &amp; competing wants</a:t>
            </a:r>
          </a:p>
        </p:txBody>
      </p:sp>
      <p:sp>
        <p:nvSpPr>
          <p:cNvPr id="17" name="Rectangle 16">
            <a:extLst>
              <a:ext uri="{FF2B5EF4-FFF2-40B4-BE49-F238E27FC236}">
                <a16:creationId xmlns:a16="http://schemas.microsoft.com/office/drawing/2014/main" id="{DEA9DF29-C038-40AA-A00E-419219462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503" y="450222"/>
            <a:ext cx="3473218" cy="37553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1BBD3B-0EAE-4028-80C3-B1394370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092" y="4376732"/>
            <a:ext cx="3473217" cy="2020757"/>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5609" y="445459"/>
            <a:ext cx="4084983"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381877"/>
            <a:ext cx="3362146" cy="2025711"/>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833C1E52-62E8-834B-B6DE-DA021475718B}"/>
              </a:ext>
            </a:extLst>
          </p:cNvPr>
          <p:cNvGrpSpPr/>
          <p:nvPr/>
        </p:nvGrpSpPr>
        <p:grpSpPr>
          <a:xfrm>
            <a:off x="638108" y="4497220"/>
            <a:ext cx="3044858" cy="887017"/>
            <a:chOff x="638108" y="4497220"/>
            <a:chExt cx="3044858" cy="887017"/>
          </a:xfrm>
        </p:grpSpPr>
        <p:pic>
          <p:nvPicPr>
            <p:cNvPr id="8" name="Picture 7" descr="Text&#10;&#10;Description automatically generated with medium confidence">
              <a:extLst>
                <a:ext uri="{FF2B5EF4-FFF2-40B4-BE49-F238E27FC236}">
                  <a16:creationId xmlns:a16="http://schemas.microsoft.com/office/drawing/2014/main" id="{83AFA655-E2B1-074A-AECE-8E77A471A1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86267" y="5174700"/>
              <a:ext cx="1496699" cy="209537"/>
            </a:xfrm>
            <a:prstGeom prst="rect">
              <a:avLst/>
            </a:prstGeom>
          </p:spPr>
        </p:pic>
        <p:pic>
          <p:nvPicPr>
            <p:cNvPr id="6" name="Content Placeholder 5" descr="Graphical user interface, text&#10;&#10;Description automatically generated">
              <a:extLst>
                <a:ext uri="{FF2B5EF4-FFF2-40B4-BE49-F238E27FC236}">
                  <a16:creationId xmlns:a16="http://schemas.microsoft.com/office/drawing/2014/main" id="{667D24B7-54FC-9B48-9E7A-CF143C2597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08" y="4497220"/>
              <a:ext cx="3044858" cy="677480"/>
            </a:xfrm>
            <a:prstGeom prst="rect">
              <a:avLst/>
            </a:prstGeom>
          </p:spPr>
        </p:pic>
      </p:grpSp>
      <p:pic>
        <p:nvPicPr>
          <p:cNvPr id="10" name="Content Placeholder 9" descr="Text&#10;&#10;Description automatically generated">
            <a:extLst>
              <a:ext uri="{FF2B5EF4-FFF2-40B4-BE49-F238E27FC236}">
                <a16:creationId xmlns:a16="http://schemas.microsoft.com/office/drawing/2014/main" id="{7385CD5D-89E6-E74D-9ED8-8DE6BEB18218}"/>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638107" y="5440575"/>
            <a:ext cx="3044857" cy="619517"/>
          </a:xfrm>
        </p:spPr>
      </p:pic>
      <p:pic>
        <p:nvPicPr>
          <p:cNvPr id="13" name="Picture 12" descr="Text&#10;&#10;Description automatically generated">
            <a:extLst>
              <a:ext uri="{FF2B5EF4-FFF2-40B4-BE49-F238E27FC236}">
                <a16:creationId xmlns:a16="http://schemas.microsoft.com/office/drawing/2014/main" id="{B49ADFD0-E535-534A-8025-257DE3A404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47780" y="6060154"/>
            <a:ext cx="1434842" cy="225224"/>
          </a:xfrm>
          <a:prstGeom prst="rect">
            <a:avLst/>
          </a:prstGeom>
        </p:spPr>
      </p:pic>
      <p:sp>
        <p:nvSpPr>
          <p:cNvPr id="14" name="Rectangle 13">
            <a:extLst>
              <a:ext uri="{FF2B5EF4-FFF2-40B4-BE49-F238E27FC236}">
                <a16:creationId xmlns:a16="http://schemas.microsoft.com/office/drawing/2014/main" id="{CC97AE78-9E81-934D-8730-B3D574598C60}"/>
              </a:ext>
            </a:extLst>
          </p:cNvPr>
          <p:cNvSpPr/>
          <p:nvPr/>
        </p:nvSpPr>
        <p:spPr>
          <a:xfrm>
            <a:off x="7821744" y="608524"/>
            <a:ext cx="3709516" cy="3214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Concerns of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fairness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Socio-economic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Geographic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Access to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Health characteristics (e.g., blood type, HLA)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Having had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0" name="Rectangle 19">
            <a:extLst>
              <a:ext uri="{FF2B5EF4-FFF2-40B4-BE49-F238E27FC236}">
                <a16:creationId xmlns:a16="http://schemas.microsoft.com/office/drawing/2014/main" id="{E100F955-2317-124B-A27A-B72854C518BA}"/>
              </a:ext>
            </a:extLst>
          </p:cNvPr>
          <p:cNvSpPr/>
          <p:nvPr/>
        </p:nvSpPr>
        <p:spPr>
          <a:xfrm>
            <a:off x="4180260" y="628048"/>
            <a:ext cx="3281049"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Distribution drift</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Supply &amp; demand shifts: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Demographic (aging population, racial shift)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Obesity, alcohol,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Shocks to the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30% living donation drop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21% deceased donation drop – COVID</a:t>
            </a:r>
          </a:p>
        </p:txBody>
      </p:sp>
      <p:pic>
        <p:nvPicPr>
          <p:cNvPr id="16" name="Picture 15">
            <a:extLst>
              <a:ext uri="{FF2B5EF4-FFF2-40B4-BE49-F238E27FC236}">
                <a16:creationId xmlns:a16="http://schemas.microsoft.com/office/drawing/2014/main" id="{19F74385-4205-604A-93A7-E12F6CC21E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37800" y="3988366"/>
            <a:ext cx="2260600" cy="2184400"/>
          </a:xfrm>
          <a:prstGeom prst="rect">
            <a:avLst/>
          </a:prstGeom>
        </p:spPr>
      </p:pic>
      <p:grpSp>
        <p:nvGrpSpPr>
          <p:cNvPr id="25" name="Group 24">
            <a:extLst>
              <a:ext uri="{FF2B5EF4-FFF2-40B4-BE49-F238E27FC236}">
                <a16:creationId xmlns:a16="http://schemas.microsoft.com/office/drawing/2014/main" id="{5CDEF675-9D8B-4249-9FBA-7FEB611201C2}"/>
              </a:ext>
            </a:extLst>
          </p:cNvPr>
          <p:cNvGrpSpPr/>
          <p:nvPr/>
        </p:nvGrpSpPr>
        <p:grpSpPr>
          <a:xfrm>
            <a:off x="6406006" y="3593599"/>
            <a:ext cx="1024948" cy="580295"/>
            <a:chOff x="6486717" y="3114484"/>
            <a:chExt cx="1024948" cy="580295"/>
          </a:xfrm>
        </p:grpSpPr>
        <p:pic>
          <p:nvPicPr>
            <p:cNvPr id="3078" name="Picture 6">
              <a:extLst>
                <a:ext uri="{FF2B5EF4-FFF2-40B4-BE49-F238E27FC236}">
                  <a16:creationId xmlns:a16="http://schemas.microsoft.com/office/drawing/2014/main" id="{D6BEE8FC-646C-EC4E-BFBD-49A19F922CB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68661" y="3114484"/>
              <a:ext cx="861060" cy="43053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51F1550-E99B-4E44-BFF6-DBF7FFADF90D}"/>
                </a:ext>
              </a:extLst>
            </p:cNvPr>
            <p:cNvSpPr txBox="1"/>
            <p:nvPr/>
          </p:nvSpPr>
          <p:spPr>
            <a:xfrm>
              <a:off x="6486717" y="3510113"/>
              <a:ext cx="102494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600" b="0" i="1" u="none" strike="noStrike" kern="1200" cap="none" spc="0" normalizeH="0" baseline="0" noProof="0" dirty="0" err="1">
                  <a:ln>
                    <a:noFill/>
                  </a:ln>
                  <a:solidFill>
                    <a:prstClr val="black"/>
                  </a:solidFill>
                  <a:effectLst/>
                  <a:uLnTx/>
                  <a:uFillTx/>
                  <a:latin typeface="Arial" panose="020B0604020202020204"/>
                  <a:ea typeface="+mn-ea"/>
                  <a:cs typeface="+mn-cs"/>
                </a:rPr>
                <a:t>ChronicleHerald</a:t>
              </a:r>
              <a:r>
                <a:rPr kumimoji="0" lang="en-US" sz="600" b="0" i="1" u="none" strike="noStrike" kern="1200" cap="none" spc="0" normalizeH="0" baseline="0" noProof="0" dirty="0">
                  <a:ln>
                    <a:noFill/>
                  </a:ln>
                  <a:solidFill>
                    <a:prstClr val="black"/>
                  </a:solidFill>
                  <a:effectLst/>
                  <a:uLnTx/>
                  <a:uFillTx/>
                  <a:latin typeface="Arial" panose="020B0604020202020204"/>
                  <a:ea typeface="+mn-ea"/>
                  <a:cs typeface="+mn-cs"/>
                </a:rPr>
                <a:t>, 2021]</a:t>
              </a:r>
            </a:p>
          </p:txBody>
        </p:sp>
      </p:grpSp>
      <p:sp>
        <p:nvSpPr>
          <p:cNvPr id="28" name="Slide Number Placeholder 27">
            <a:extLst>
              <a:ext uri="{FF2B5EF4-FFF2-40B4-BE49-F238E27FC236}">
                <a16:creationId xmlns:a16="http://schemas.microsoft.com/office/drawing/2014/main" id="{6E62892F-1C52-5E48-AD62-97DB9BBF8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B976A8-A254-A54E-93E3-62F685799258}"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20E91341-CCB1-F44F-BADE-E63862B1D4B3}"/>
              </a:ext>
            </a:extLst>
          </p:cNvPr>
          <p:cNvSpPr/>
          <p:nvPr/>
        </p:nvSpPr>
        <p:spPr>
          <a:xfrm>
            <a:off x="4180259" y="4466628"/>
            <a:ext cx="328104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Legal landscape, social norms, international exchange, money, insurance, NP-hardness, noisy data, incentive problems, dynamics, competition, …</a:t>
            </a:r>
          </a:p>
        </p:txBody>
      </p:sp>
      <p:sp>
        <p:nvSpPr>
          <p:cNvPr id="3" name="Footer Placeholder 2">
            <a:extLst>
              <a:ext uri="{FF2B5EF4-FFF2-40B4-BE49-F238E27FC236}">
                <a16:creationId xmlns:a16="http://schemas.microsoft.com/office/drawing/2014/main" id="{A509096A-E39B-9748-9992-2AAB66A58640}"/>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8004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20" grpId="0" uiExpand="1" build="p"/>
      <p:bldP spid="31"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dirty="0"/>
              <a:t>Example</a:t>
            </a:r>
            <a:r>
              <a:rPr lang="en-US"/>
              <a:t>: Kidney </a:t>
            </a:r>
            <a:r>
              <a:rPr lang="en-US" dirty="0"/>
              <a:t>Exchange</a:t>
            </a:r>
          </a:p>
        </p:txBody>
      </p:sp>
      <p:sp>
        <p:nvSpPr>
          <p:cNvPr id="3" name="Content Placeholder 2"/>
          <p:cNvSpPr>
            <a:spLocks noGrp="1"/>
          </p:cNvSpPr>
          <p:nvPr>
            <p:ph idx="1"/>
          </p:nvPr>
        </p:nvSpPr>
        <p:spPr>
          <a:xfrm>
            <a:off x="609600" y="2762066"/>
            <a:ext cx="10160000" cy="3668898"/>
          </a:xfrm>
        </p:spPr>
        <p:txBody>
          <a:bodyPr>
            <a:noAutofit/>
          </a:bodyPr>
          <a:lstStyle/>
          <a:p>
            <a:r>
              <a:rPr lang="en-US" sz="2400" dirty="0"/>
              <a:t>What is the “best” matching objective?</a:t>
            </a:r>
          </a:p>
          <a:p>
            <a:pPr marL="342900" indent="-342900">
              <a:buFont typeface="Arial" charset="0"/>
              <a:buChar char="•"/>
            </a:pPr>
            <a:r>
              <a:rPr lang="en-US" b="0" dirty="0"/>
              <a:t>Maximize matches right now or over time?</a:t>
            </a:r>
          </a:p>
          <a:p>
            <a:pPr marL="342900" indent="-342900">
              <a:buFont typeface="Arial" charset="0"/>
              <a:buChar char="•"/>
            </a:pPr>
            <a:r>
              <a:rPr lang="en-US" b="0" dirty="0"/>
              <a:t>Maximize transplants or matches?</a:t>
            </a:r>
          </a:p>
          <a:p>
            <a:pPr marL="342900" indent="-342900">
              <a:buFont typeface="Arial" charset="0"/>
              <a:buChar char="•"/>
            </a:pPr>
            <a:r>
              <a:rPr lang="en-US" b="0" dirty="0"/>
              <a:t>Prioritization schemes (i.e. fairness)?</a:t>
            </a:r>
          </a:p>
          <a:p>
            <a:pPr marL="342900" indent="-342900">
              <a:buFont typeface="Arial" charset="0"/>
              <a:buChar char="•"/>
            </a:pPr>
            <a:r>
              <a:rPr lang="en-US" b="0" dirty="0"/>
              <a:t>Modeling choices?</a:t>
            </a:r>
          </a:p>
          <a:p>
            <a:pPr marL="342900" indent="-342900">
              <a:buFont typeface="Arial" charset="0"/>
              <a:buChar char="•"/>
            </a:pPr>
            <a:r>
              <a:rPr lang="en-US" b="0" dirty="0"/>
              <a:t>Incentives? Ethics? Legality?</a:t>
            </a:r>
            <a:endParaRPr lang="en-US" sz="2400" b="0" dirty="0"/>
          </a:p>
          <a:p>
            <a:r>
              <a:rPr lang="en-US" sz="2400" b="0" dirty="0"/>
              <a:t>Can we design a mechanism that </a:t>
            </a:r>
            <a:r>
              <a:rPr lang="en-US" sz="2400" dirty="0">
                <a:solidFill>
                  <a:schemeClr val="tx2"/>
                </a:solidFill>
              </a:rPr>
              <a:t>performs well in practice</a:t>
            </a:r>
            <a:r>
              <a:rPr lang="en-US" sz="2400" b="0" dirty="0"/>
              <a:t>, is </a:t>
            </a:r>
            <a:r>
              <a:rPr lang="en-US" sz="2400" dirty="0">
                <a:solidFill>
                  <a:schemeClr val="tx2"/>
                </a:solidFill>
              </a:rPr>
              <a:t>computationally tractable</a:t>
            </a:r>
            <a:r>
              <a:rPr lang="en-US" sz="2400" b="0" dirty="0"/>
              <a:t>, and is </a:t>
            </a:r>
            <a:r>
              <a:rPr lang="en-US" sz="2400" dirty="0">
                <a:solidFill>
                  <a:schemeClr val="tx2"/>
                </a:solidFill>
              </a:rPr>
              <a:t>understandable by humans</a:t>
            </a:r>
            <a:r>
              <a:rPr lang="en-US" sz="2400" b="0" dirty="0"/>
              <a:t>?</a:t>
            </a:r>
          </a:p>
          <a:p>
            <a:pPr lvl="1"/>
            <a:endParaRPr lang="en-US" sz="2400" dirty="0"/>
          </a:p>
        </p:txBody>
      </p:sp>
      <p:sp>
        <p:nvSpPr>
          <p:cNvPr id="2" name="Slide Number Placeholder 1"/>
          <p:cNvSpPr>
            <a:spLocks noGrp="1"/>
          </p:cNvSpPr>
          <p:nvPr>
            <p:ph type="sldNum" sz="quarter" idx="12"/>
          </p:nvPr>
        </p:nvSpPr>
        <p:spPr/>
        <p:txBody>
          <a:bodyPr/>
          <a:lstStyle/>
          <a:p>
            <a:fld id="{A2EF37A0-74FC-AB4F-AE4C-D9BFC6719E9F}" type="slidenum">
              <a:rPr lang="en-US" smtClean="0"/>
              <a:t>39</a:t>
            </a:fld>
            <a:endParaRPr lang="en-US"/>
          </a:p>
        </p:txBody>
      </p:sp>
      <p:pic>
        <p:nvPicPr>
          <p:cNvPr id="7" name="Picture 6" descr="Screen Shot 2015-12-03 at 11.59.0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2420" y="1129646"/>
            <a:ext cx="3970291" cy="1632420"/>
          </a:xfrm>
          <a:prstGeom prst="rect">
            <a:avLst/>
          </a:prstGeom>
          <a:solidFill>
            <a:schemeClr val="tx2"/>
          </a:solidFill>
        </p:spPr>
      </p:pic>
      <p:pic>
        <p:nvPicPr>
          <p:cNvPr id="10" name="Picture 9" descr="question-marks.png"/>
          <p:cNvPicPr>
            <a:picLocks noChangeAspect="1"/>
          </p:cNvPicPr>
          <p:nvPr/>
        </p:nvPicPr>
        <p:blipFill>
          <a:blip r:embed="rId4">
            <a:biLevel thresh="75000"/>
            <a:extLst>
              <a:ext uri="{BEBA8EAE-BF5A-486C-A8C5-ECC9F3942E4B}">
                <a14:imgProps xmlns:a14="http://schemas.microsoft.com/office/drawing/2010/main">
                  <a14:imgLayer r:embed="rId5">
                    <a14:imgEffect>
                      <a14:artisticPhotocopy/>
                    </a14:imgEffect>
                    <a14:imgEffect>
                      <a14:colorTemperature colorTemp="10957"/>
                    </a14:imgEffect>
                    <a14:imgEffect>
                      <a14:saturation sat="960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rot="1916852">
            <a:off x="8525340" y="1556540"/>
            <a:ext cx="1265194" cy="1024449"/>
          </a:xfrm>
          <a:prstGeom prst="rect">
            <a:avLst/>
          </a:prstGeom>
        </p:spPr>
      </p:pic>
      <p:sp>
        <p:nvSpPr>
          <p:cNvPr id="4" name="Footer Placeholder 3">
            <a:extLst>
              <a:ext uri="{FF2B5EF4-FFF2-40B4-BE49-F238E27FC236}">
                <a16:creationId xmlns:a16="http://schemas.microsoft.com/office/drawing/2014/main" id="{F981FBDA-87AA-6A41-9231-498095254443}"/>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9375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strong, senior CS undergraduates </a:t>
            </a:r>
            <a:r>
              <a:rPr lang="en-US" dirty="0"/>
              <a:t>– but likely, with substantial effort, accessible to others with mathematical maturity and interest.</a:t>
            </a:r>
          </a:p>
          <a:p>
            <a:r>
              <a:rPr lang="en-US" dirty="0"/>
              <a:t>Assuming:</a:t>
            </a:r>
          </a:p>
          <a:p>
            <a:pPr marL="342900" indent="-342900">
              <a:buFont typeface="Arial" charset="0"/>
              <a:buChar char="•"/>
            </a:pPr>
            <a:r>
              <a:rPr lang="en-US" b="0" dirty="0"/>
              <a:t>Basic CS undergrad knowledge of theory (correctness proofs, NP-hardness, impossibility results)</a:t>
            </a:r>
          </a:p>
          <a:p>
            <a:pPr marL="342900" indent="-342900">
              <a:buFont typeface="Arial" charset="0"/>
              <a:buChar char="•"/>
            </a:pPr>
            <a:r>
              <a:rPr lang="en-US" b="0" dirty="0"/>
              <a:t>Basic CS/Math undergrad knowledge of optimization</a:t>
            </a:r>
          </a:p>
          <a:p>
            <a:pPr marL="800100" lvl="1" indent="-342900">
              <a:buFont typeface="Arial" charset="0"/>
              <a:buChar char="•"/>
            </a:pPr>
            <a:r>
              <a:rPr lang="en-US" dirty="0"/>
              <a:t>Convex optimization, LPs, IPs – one lecture of primer, too</a:t>
            </a:r>
          </a:p>
          <a:p>
            <a:pPr marL="342900" indent="-342900">
              <a:buFont typeface="Arial" charset="0"/>
              <a:buChar char="•"/>
            </a:pPr>
            <a:r>
              <a:rPr lang="en-US" b="0" dirty="0"/>
              <a:t>Basic CS/Math undergrad knowledge of statistics and probability</a:t>
            </a:r>
          </a:p>
          <a:p>
            <a:pPr marL="342900" indent="-342900">
              <a:buFont typeface="Arial" charset="0"/>
              <a:buChar char="•"/>
            </a:pPr>
            <a:r>
              <a:rPr lang="en-US" b="0" dirty="0"/>
              <a:t>Ability to consume scientific papers (CS, Econ, OR)</a:t>
            </a:r>
          </a:p>
          <a:p>
            <a:r>
              <a:rPr lang="en-US" dirty="0"/>
              <a:t>All of this can be learned on the fly!  Recommended books </a:t>
            </a:r>
            <a:r>
              <a:rPr lang="is-IS"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
        <p:nvSpPr>
          <p:cNvPr id="5" name="Footer Placeholder 4">
            <a:extLst>
              <a:ext uri="{FF2B5EF4-FFF2-40B4-BE49-F238E27FC236}">
                <a16:creationId xmlns:a16="http://schemas.microsoft.com/office/drawing/2014/main" id="{D7A9AEB4-3162-684A-BFFB-2011BDD17DAF}"/>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09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498502"/>
            <a:ext cx="9144001" cy="1325610"/>
          </a:xfrm>
        </p:spPr>
        <p:txBody>
          <a:bodyPr>
            <a:normAutofit/>
          </a:bodyPr>
          <a:lstStyle/>
          <a:p>
            <a:pPr algn="ctr"/>
            <a:r>
              <a:rPr lang="en-US" dirty="0"/>
              <a:t>Techniques we’ll use</a:t>
            </a:r>
            <a:br>
              <a:rPr lang="en-US" dirty="0"/>
            </a:br>
            <a:r>
              <a:rPr lang="en-US" sz="2200" i="1" dirty="0">
                <a:solidFill>
                  <a:schemeClr val="bg1">
                    <a:lumMod val="50000"/>
                  </a:schemeClr>
                </a:solidFill>
              </a:rPr>
              <a:t>(Next three lectures will cover these, </a:t>
            </a:r>
            <a:br>
              <a:rPr lang="en-US" sz="2200" i="1" dirty="0">
                <a:solidFill>
                  <a:schemeClr val="bg1">
                    <a:lumMod val="50000"/>
                  </a:schemeClr>
                </a:solidFill>
              </a:rPr>
            </a:br>
            <a:r>
              <a:rPr lang="en-US" sz="2200" i="1" dirty="0">
                <a:solidFill>
                  <a:schemeClr val="bg1">
                    <a:lumMod val="50000"/>
                  </a:schemeClr>
                </a:solidFill>
              </a:rPr>
              <a:t>In the context of Mechanism Design)</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40</a:t>
            </a:fld>
            <a:endParaRPr lang="en-US"/>
          </a:p>
        </p:txBody>
      </p:sp>
      <p:sp>
        <p:nvSpPr>
          <p:cNvPr id="4" name="Footer Placeholder 3">
            <a:extLst>
              <a:ext uri="{FF2B5EF4-FFF2-40B4-BE49-F238E27FC236}">
                <a16:creationId xmlns:a16="http://schemas.microsoft.com/office/drawing/2014/main" id="{099EF381-5A3D-D643-AB6F-B3A1B8F3B14B}"/>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2115159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Combinatorial Optimization</a:t>
            </a:r>
          </a:p>
        </p:txBody>
      </p:sp>
      <p:sp>
        <p:nvSpPr>
          <p:cNvPr id="3" name="Content Placeholder 2"/>
          <p:cNvSpPr>
            <a:spLocks noGrp="1"/>
          </p:cNvSpPr>
          <p:nvPr>
            <p:ph idx="1"/>
          </p:nvPr>
        </p:nvSpPr>
        <p:spPr/>
        <p:txBody>
          <a:bodyPr>
            <a:normAutofit fontScale="92500" lnSpcReduction="10000"/>
          </a:bodyPr>
          <a:lstStyle/>
          <a:p>
            <a:r>
              <a:rPr lang="en-US" dirty="0"/>
              <a:t>Combinatorial optimization lets us select the </a:t>
            </a:r>
            <a:r>
              <a:rPr lang="en-US" dirty="0">
                <a:solidFill>
                  <a:schemeClr val="tx2"/>
                </a:solidFill>
              </a:rPr>
              <a:t>“best element”</a:t>
            </a:r>
            <a:r>
              <a:rPr lang="en-US" dirty="0"/>
              <a:t> from a set of elements.</a:t>
            </a:r>
          </a:p>
          <a:p>
            <a:r>
              <a:rPr lang="en-US" dirty="0"/>
              <a:t>Some </a:t>
            </a:r>
            <a:r>
              <a:rPr lang="en-US" dirty="0">
                <a:solidFill>
                  <a:schemeClr val="tx2"/>
                </a:solidFill>
              </a:rPr>
              <a:t>PTIME</a:t>
            </a:r>
            <a:r>
              <a:rPr lang="en-US" dirty="0"/>
              <a:t> problems:</a:t>
            </a:r>
          </a:p>
          <a:p>
            <a:pPr marL="342900" indent="-342900">
              <a:buFont typeface="Arial" charset="0"/>
              <a:buChar char="•"/>
            </a:pPr>
            <a:r>
              <a:rPr lang="en-US" dirty="0"/>
              <a:t>Some forms of matching</a:t>
            </a:r>
          </a:p>
          <a:p>
            <a:pPr marL="342900" indent="-342900">
              <a:buFont typeface="Arial" charset="0"/>
              <a:buChar char="•"/>
            </a:pPr>
            <a:r>
              <a:rPr lang="en-US" dirty="0"/>
              <a:t>2-player zero-sum Nash</a:t>
            </a:r>
          </a:p>
          <a:p>
            <a:pPr marL="342900" indent="-342900">
              <a:buFont typeface="Arial" charset="0"/>
              <a:buChar char="•"/>
            </a:pPr>
            <a:r>
              <a:rPr lang="en-US" dirty="0"/>
              <a:t>Compact LPs</a:t>
            </a:r>
          </a:p>
          <a:p>
            <a:r>
              <a:rPr lang="en-US" dirty="0"/>
              <a:t>Some </a:t>
            </a:r>
            <a:r>
              <a:rPr lang="en-US" dirty="0">
                <a:solidFill>
                  <a:schemeClr val="tx2"/>
                </a:solidFill>
              </a:rPr>
              <a:t>PPAD-</a:t>
            </a:r>
            <a:r>
              <a:rPr lang="en-US" dirty="0"/>
              <a:t> or </a:t>
            </a:r>
            <a:r>
              <a:rPr lang="en-US" dirty="0">
                <a:solidFill>
                  <a:schemeClr val="tx2"/>
                </a:solidFill>
              </a:rPr>
              <a:t>NP-hard</a:t>
            </a:r>
            <a:r>
              <a:rPr lang="en-US" dirty="0"/>
              <a:t> problems:</a:t>
            </a:r>
          </a:p>
          <a:p>
            <a:pPr marL="342900" indent="-342900">
              <a:buFont typeface="Arial" charset="0"/>
              <a:buChar char="•"/>
            </a:pPr>
            <a:r>
              <a:rPr lang="en-US" dirty="0"/>
              <a:t>More complex forms of matching</a:t>
            </a:r>
          </a:p>
          <a:p>
            <a:pPr marL="342900" indent="-342900">
              <a:buFont typeface="Arial" charset="0"/>
              <a:buChar char="•"/>
            </a:pPr>
            <a:r>
              <a:rPr lang="en-US" dirty="0"/>
              <a:t>Many equilibrium computations</a:t>
            </a:r>
          </a:p>
          <a:p>
            <a:r>
              <a:rPr lang="en-US" dirty="0"/>
              <a:t>Some </a:t>
            </a:r>
            <a:r>
              <a:rPr lang="en-US" dirty="0">
                <a:solidFill>
                  <a:schemeClr val="tx2"/>
                </a:solidFill>
              </a:rPr>
              <a:t>&gt; NP-hard</a:t>
            </a:r>
            <a:r>
              <a:rPr lang="en-US" dirty="0"/>
              <a:t> problems:</a:t>
            </a:r>
          </a:p>
          <a:p>
            <a:pPr marL="342900" indent="-342900">
              <a:buFont typeface="Arial" charset="0"/>
              <a:buChar char="•"/>
            </a:pPr>
            <a:r>
              <a:rPr lang="en-US" dirty="0"/>
              <a:t>Randomizing over a set of all feasible </a:t>
            </a:r>
            <a:r>
              <a:rPr lang="en-US" i="1" dirty="0"/>
              <a:t>X</a:t>
            </a:r>
            <a:r>
              <a:rPr lang="en-US" dirty="0"/>
              <a:t>, where all feasible </a:t>
            </a:r>
            <a:r>
              <a:rPr lang="en-US" i="1" dirty="0"/>
              <a:t>X</a:t>
            </a:r>
            <a:r>
              <a:rPr lang="en-US" dirty="0"/>
              <a:t> must be enumerated (#P-complete)</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
        <p:nvSpPr>
          <p:cNvPr id="5" name="Footer Placeholder 4">
            <a:extLst>
              <a:ext uri="{FF2B5EF4-FFF2-40B4-BE49-F238E27FC236}">
                <a16:creationId xmlns:a16="http://schemas.microsoft.com/office/drawing/2014/main" id="{5D041251-B75F-6A4C-BE20-68071CCF0A24}"/>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9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 for Kidney Exchange:</a:t>
            </a:r>
            <a:br>
              <a:rPr lang="en-US" dirty="0"/>
            </a:br>
            <a:r>
              <a:rPr lang="en-US" dirty="0"/>
              <a:t>The Edge formulation</a:t>
            </a:r>
          </a:p>
        </p:txBody>
      </p:sp>
      <p:sp>
        <p:nvSpPr>
          <p:cNvPr id="3" name="Content Placeholder 2"/>
          <p:cNvSpPr>
            <a:spLocks noGrp="1"/>
          </p:cNvSpPr>
          <p:nvPr>
            <p:ph idx="1"/>
          </p:nvPr>
        </p:nvSpPr>
        <p:spPr/>
        <p:txBody>
          <a:bodyPr>
            <a:normAutofit/>
          </a:bodyPr>
          <a:lstStyle/>
          <a:p>
            <a:r>
              <a:rPr lang="en-US" b="0" dirty="0"/>
              <a:t>Binary variable </a:t>
            </a:r>
            <a:r>
              <a:rPr lang="en-US" b="0" i="1" dirty="0" err="1"/>
              <a:t>x</a:t>
            </a:r>
            <a:r>
              <a:rPr lang="en-US" b="0" i="1" baseline="-25000" dirty="0" err="1"/>
              <a:t>ij</a:t>
            </a:r>
            <a:r>
              <a:rPr lang="en-US" b="0" dirty="0"/>
              <a:t> for each edge from </a:t>
            </a:r>
            <a:r>
              <a:rPr lang="en-US" b="0" i="1" dirty="0" err="1"/>
              <a:t>i</a:t>
            </a:r>
            <a:r>
              <a:rPr lang="en-US" b="0" dirty="0"/>
              <a:t> to </a:t>
            </a:r>
            <a:r>
              <a:rPr lang="en-US" b="0" i="1" dirty="0"/>
              <a:t>j</a:t>
            </a:r>
          </a:p>
          <a:p>
            <a:r>
              <a:rPr lang="en-US" b="1" dirty="0"/>
              <a:t>Maximize</a:t>
            </a:r>
            <a:endParaRPr lang="en-US" dirty="0"/>
          </a:p>
          <a:p>
            <a:r>
              <a:rPr lang="en-US" b="1" dirty="0"/>
              <a:t>	</a:t>
            </a:r>
            <a:r>
              <a:rPr lang="en-US" b="0" i="1" dirty="0"/>
              <a:t>u</a:t>
            </a:r>
            <a:r>
              <a:rPr lang="en-US" b="0" dirty="0"/>
              <a:t>(</a:t>
            </a:r>
            <a:r>
              <a:rPr lang="en-US" b="0" i="1" dirty="0"/>
              <a:t>M</a:t>
            </a:r>
            <a:r>
              <a:rPr lang="en-US" b="0" dirty="0"/>
              <a:t>) = </a:t>
            </a:r>
            <a:r>
              <a:rPr lang="en-US" b="0" dirty="0" err="1"/>
              <a:t>Σ</a:t>
            </a:r>
            <a:r>
              <a:rPr lang="en-US" b="0" dirty="0"/>
              <a:t> </a:t>
            </a:r>
            <a:r>
              <a:rPr lang="en-US" b="0" dirty="0" err="1"/>
              <a:t>w</a:t>
            </a:r>
            <a:r>
              <a:rPr lang="en-US" b="0" baseline="-25000" dirty="0" err="1"/>
              <a:t>ij</a:t>
            </a:r>
            <a:r>
              <a:rPr lang="en-US" b="0" baseline="-25000" dirty="0"/>
              <a:t> </a:t>
            </a:r>
            <a:r>
              <a:rPr lang="en-US" b="0" i="1" dirty="0" err="1"/>
              <a:t>x</a:t>
            </a:r>
            <a:r>
              <a:rPr lang="en-US" b="0" i="1" baseline="-25000" dirty="0" err="1"/>
              <a:t>ij</a:t>
            </a:r>
            <a:endParaRPr lang="en-US" b="0" i="1" baseline="-25000" dirty="0"/>
          </a:p>
          <a:p>
            <a:r>
              <a:rPr lang="en-US" b="1" dirty="0"/>
              <a:t>Subject to</a:t>
            </a:r>
            <a:endParaRPr lang="en-US" dirty="0"/>
          </a:p>
          <a:p>
            <a:r>
              <a:rPr lang="en-US" b="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 </a:t>
            </a:r>
            <a:r>
              <a:rPr lang="en-US" b="0" dirty="0" err="1"/>
              <a:t>Σ</a:t>
            </a:r>
            <a:r>
              <a:rPr lang="en-US" b="0" baseline="-25000" dirty="0" err="1"/>
              <a:t>j</a:t>
            </a:r>
            <a:r>
              <a:rPr lang="en-US" b="0" dirty="0"/>
              <a:t> </a:t>
            </a:r>
            <a:r>
              <a:rPr lang="en-US" b="0" i="1" dirty="0" err="1"/>
              <a:t>x</a:t>
            </a:r>
            <a:r>
              <a:rPr lang="en-US" b="0" i="1" baseline="-25000" dirty="0" err="1"/>
              <a:t>ji</a:t>
            </a:r>
            <a:r>
              <a:rPr lang="en-US" b="0" i="1" dirty="0"/>
              <a:t>			</a:t>
            </a:r>
            <a:r>
              <a:rPr lang="en-US" b="0" dirty="0"/>
              <a:t>for each vertex </a:t>
            </a:r>
            <a:r>
              <a:rPr lang="en-US" b="0" i="1" dirty="0" err="1"/>
              <a:t>i</a:t>
            </a:r>
            <a:endParaRPr lang="en-US" b="0" i="1" dirty="0"/>
          </a:p>
          <a:p>
            <a:r>
              <a:rPr lang="en-US" b="0" i="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a:t>
            </a:r>
            <a:r>
              <a:rPr lang="en-US" b="0" dirty="0"/>
              <a:t>≤ 1				for each vertex </a:t>
            </a:r>
            <a:r>
              <a:rPr lang="en-US" b="0" i="1" dirty="0" err="1"/>
              <a:t>i</a:t>
            </a:r>
            <a:endParaRPr lang="en-US" b="0" i="1" dirty="0"/>
          </a:p>
          <a:p>
            <a:r>
              <a:rPr lang="en-US" b="0" i="1" dirty="0"/>
              <a:t>	</a:t>
            </a:r>
            <a:r>
              <a:rPr lang="en-US" b="0" dirty="0"/>
              <a:t>Σ</a:t>
            </a:r>
            <a:r>
              <a:rPr lang="en-US" b="0" baseline="-25000" dirty="0"/>
              <a:t>1≤k≤L </a:t>
            </a:r>
            <a:r>
              <a:rPr lang="en-US" b="0" dirty="0"/>
              <a:t>x</a:t>
            </a:r>
            <a:r>
              <a:rPr lang="en-US" b="0" baseline="-25000" dirty="0"/>
              <a:t>i(k)</a:t>
            </a:r>
            <a:r>
              <a:rPr lang="en-US" b="0" baseline="-25000" dirty="0" err="1"/>
              <a:t>i</a:t>
            </a:r>
            <a:r>
              <a:rPr lang="en-US" b="0" baseline="-25000" dirty="0"/>
              <a:t>(k+1)</a:t>
            </a:r>
            <a:r>
              <a:rPr lang="en-US" b="0" dirty="0"/>
              <a:t> ≤ L-1		for paths </a:t>
            </a:r>
            <a:r>
              <a:rPr lang="en-US" b="0" dirty="0" err="1"/>
              <a:t>i</a:t>
            </a:r>
            <a:r>
              <a:rPr lang="en-US" b="0" dirty="0"/>
              <a:t>(1)…</a:t>
            </a:r>
            <a:r>
              <a:rPr lang="en-US" b="0" dirty="0" err="1"/>
              <a:t>i</a:t>
            </a:r>
            <a:r>
              <a:rPr lang="en-US" b="0" dirty="0"/>
              <a:t>(L+1)</a:t>
            </a:r>
          </a:p>
          <a:p>
            <a:r>
              <a:rPr lang="en-US" b="0" i="1" dirty="0"/>
              <a:t>	 (</a:t>
            </a:r>
            <a:r>
              <a:rPr lang="en-US" sz="1600" b="0" i="1" dirty="0"/>
              <a:t>no path of length L that doesn’t end where it started – cycle cap)</a:t>
            </a:r>
            <a:endParaRPr lang="en-US" b="0" i="1" dirty="0"/>
          </a:p>
          <a:p>
            <a:endParaRPr lang="en-US" dirty="0"/>
          </a:p>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42</a:t>
            </a:fld>
            <a:endParaRPr lang="en-US"/>
          </a:p>
        </p:txBody>
      </p:sp>
      <p:sp>
        <p:nvSpPr>
          <p:cNvPr id="11" name="TextBox 10"/>
          <p:cNvSpPr txBox="1"/>
          <p:nvPr/>
        </p:nvSpPr>
        <p:spPr>
          <a:xfrm>
            <a:off x="4244521" y="1374419"/>
            <a:ext cx="2890157" cy="276999"/>
          </a:xfrm>
          <a:prstGeom prst="rect">
            <a:avLst/>
          </a:prstGeom>
          <a:noFill/>
        </p:spPr>
        <p:txBody>
          <a:bodyPr wrap="square" rtlCol="0">
            <a:spAutoFit/>
          </a:bodyPr>
          <a:lstStyle/>
          <a:p>
            <a:pPr algn="r"/>
            <a:r>
              <a:rPr lang="en-US" sz="1200" dirty="0"/>
              <a:t>[Abraham et al. 2007]</a:t>
            </a:r>
          </a:p>
        </p:txBody>
      </p:sp>
      <p:grpSp>
        <p:nvGrpSpPr>
          <p:cNvPr id="16" name="Group 15"/>
          <p:cNvGrpSpPr/>
          <p:nvPr/>
        </p:nvGrpSpPr>
        <p:grpSpPr>
          <a:xfrm>
            <a:off x="1422400" y="2656002"/>
            <a:ext cx="4713515" cy="1376682"/>
            <a:chOff x="1219200" y="3042919"/>
            <a:chExt cx="4713515" cy="1376682"/>
          </a:xfrm>
        </p:grpSpPr>
        <p:sp>
          <p:nvSpPr>
            <p:cNvPr id="12" name="Oval 11"/>
            <p:cNvSpPr/>
            <p:nvPr/>
          </p:nvSpPr>
          <p:spPr>
            <a:xfrm>
              <a:off x="1219200" y="3853543"/>
              <a:ext cx="1719943" cy="56605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4" name="Straight Connector 13"/>
            <p:cNvCxnSpPr/>
            <p:nvPr/>
          </p:nvCxnSpPr>
          <p:spPr>
            <a:xfrm flipH="1">
              <a:off x="2253343" y="3287486"/>
              <a:ext cx="1915886" cy="566057"/>
            </a:xfrm>
            <a:prstGeom prst="line">
              <a:avLst/>
            </a:prstGeom>
            <a:ln w="28575">
              <a:solidFill>
                <a:schemeClr val="tx2"/>
              </a:solidFill>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169229" y="3042919"/>
              <a:ext cx="1763486" cy="369332"/>
            </a:xfrm>
            <a:prstGeom prst="rect">
              <a:avLst/>
            </a:prstGeom>
            <a:noFill/>
          </p:spPr>
          <p:txBody>
            <a:bodyPr wrap="square" rtlCol="0">
              <a:spAutoFit/>
            </a:bodyPr>
            <a:lstStyle/>
            <a:p>
              <a:r>
                <a:rPr lang="en-US" i="1" dirty="0">
                  <a:solidFill>
                    <a:schemeClr val="tx2"/>
                  </a:solidFill>
                </a:rPr>
                <a:t>Flow constraint</a:t>
              </a:r>
            </a:p>
          </p:txBody>
        </p:sp>
      </p:grpSp>
      <p:sp>
        <p:nvSpPr>
          <p:cNvPr id="4" name="Footer Placeholder 3">
            <a:extLst>
              <a:ext uri="{FF2B5EF4-FFF2-40B4-BE49-F238E27FC236}">
                <a16:creationId xmlns:a16="http://schemas.microsoft.com/office/drawing/2014/main" id="{F9BFC6F3-FA76-7E4D-8012-A77D043146BA}"/>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3225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C.O. For Kidney Exchange:</a:t>
            </a:r>
            <a:br>
              <a:rPr lang="en-US" dirty="0"/>
            </a:br>
            <a:r>
              <a:rPr lang="en-US" dirty="0"/>
              <a:t>The Cycle Formulation</a:t>
            </a:r>
          </a:p>
        </p:txBody>
      </p:sp>
      <p:sp>
        <p:nvSpPr>
          <p:cNvPr id="3" name="Content Placeholder 2"/>
          <p:cNvSpPr>
            <a:spLocks noGrp="1"/>
          </p:cNvSpPr>
          <p:nvPr>
            <p:ph idx="1"/>
          </p:nvPr>
        </p:nvSpPr>
        <p:spPr/>
        <p:txBody>
          <a:bodyPr>
            <a:normAutofit/>
          </a:bodyPr>
          <a:lstStyle/>
          <a:p>
            <a:r>
              <a:rPr lang="en-US" sz="2400" b="0" dirty="0"/>
              <a:t>Binary variable </a:t>
            </a:r>
            <a:r>
              <a:rPr lang="en-US" sz="2400" b="0" i="1" dirty="0"/>
              <a:t>x</a:t>
            </a:r>
            <a:r>
              <a:rPr lang="en-US" sz="2400" b="0" i="1" baseline="-25000" dirty="0"/>
              <a:t>c</a:t>
            </a:r>
            <a:r>
              <a:rPr lang="en-US" sz="2400" b="0" dirty="0"/>
              <a:t> for each feasible cycle or chain </a:t>
            </a:r>
            <a:r>
              <a:rPr lang="en-US" sz="2400" b="0" i="1" dirty="0"/>
              <a:t>c</a:t>
            </a:r>
          </a:p>
          <a:p>
            <a:r>
              <a:rPr lang="en-US" sz="2400" dirty="0"/>
              <a:t>Maximize</a:t>
            </a:r>
          </a:p>
          <a:p>
            <a:r>
              <a:rPr lang="en-US" sz="2400" dirty="0"/>
              <a:t>	</a:t>
            </a:r>
            <a:r>
              <a:rPr lang="en-US" sz="2400" b="0" i="1" dirty="0"/>
              <a:t>u</a:t>
            </a:r>
            <a:r>
              <a:rPr lang="en-US" sz="2400" b="0" dirty="0"/>
              <a:t>(</a:t>
            </a:r>
            <a:r>
              <a:rPr lang="en-US" sz="2400" b="0" i="1" dirty="0"/>
              <a:t>M</a:t>
            </a:r>
            <a:r>
              <a:rPr lang="en-US" sz="2400" b="0" dirty="0"/>
              <a:t>) = </a:t>
            </a:r>
            <a:r>
              <a:rPr lang="en-US" sz="2400" b="0" dirty="0" err="1"/>
              <a:t>Σ</a:t>
            </a:r>
            <a:r>
              <a:rPr lang="en-US" sz="2400" b="0" dirty="0"/>
              <a:t> </a:t>
            </a:r>
            <a:r>
              <a:rPr lang="en-US" sz="2400" b="0" i="1" dirty="0" err="1"/>
              <a:t>w</a:t>
            </a:r>
            <a:r>
              <a:rPr lang="en-US" sz="2400" b="0" i="1" baseline="-25000" dirty="0" err="1"/>
              <a:t>c</a:t>
            </a:r>
            <a:r>
              <a:rPr lang="en-US" sz="2400" b="0" i="1" baseline="-25000" dirty="0"/>
              <a:t> </a:t>
            </a:r>
            <a:r>
              <a:rPr lang="en-US" sz="2400" b="0" i="1" dirty="0"/>
              <a:t>x</a:t>
            </a:r>
            <a:r>
              <a:rPr lang="en-US" sz="2400" b="0" i="1" baseline="-25000" dirty="0"/>
              <a:t>c</a:t>
            </a:r>
          </a:p>
          <a:p>
            <a:r>
              <a:rPr lang="en-US" sz="2400" dirty="0"/>
              <a:t>Subject to</a:t>
            </a:r>
          </a:p>
          <a:p>
            <a:r>
              <a:rPr lang="en-US" sz="2400" dirty="0"/>
              <a:t>	</a:t>
            </a:r>
            <a:r>
              <a:rPr lang="en-US" sz="2400" b="0" dirty="0" err="1"/>
              <a:t>Σ</a:t>
            </a:r>
            <a:r>
              <a:rPr lang="en-US" sz="2400" b="0" i="1" baseline="-25000" dirty="0" err="1"/>
              <a:t>c</a:t>
            </a:r>
            <a:r>
              <a:rPr lang="en-US" sz="2400" b="0" baseline="-25000" dirty="0"/>
              <a:t> : </a:t>
            </a:r>
            <a:r>
              <a:rPr lang="en-US" sz="2400" b="0" i="1" baseline="-25000" dirty="0" err="1"/>
              <a:t>i</a:t>
            </a:r>
            <a:r>
              <a:rPr lang="en-US" sz="2400" b="0" baseline="-25000" dirty="0"/>
              <a:t> in </a:t>
            </a:r>
            <a:r>
              <a:rPr lang="en-US" sz="2400" b="0" i="1" baseline="-25000" dirty="0"/>
              <a:t>c</a:t>
            </a:r>
            <a:r>
              <a:rPr lang="en-US" sz="2400" b="0" dirty="0"/>
              <a:t> </a:t>
            </a:r>
            <a:r>
              <a:rPr lang="en-US" sz="2400" b="0" i="1" dirty="0"/>
              <a:t>x</a:t>
            </a:r>
            <a:r>
              <a:rPr lang="en-US" sz="2400" b="0" i="1" baseline="-25000" dirty="0"/>
              <a:t>c</a:t>
            </a:r>
            <a:r>
              <a:rPr lang="en-US" sz="2400" b="0" i="1" dirty="0"/>
              <a:t> </a:t>
            </a:r>
            <a:r>
              <a:rPr lang="en-US" sz="2400" b="0" dirty="0"/>
              <a:t>≤ 1	for each vertex </a:t>
            </a:r>
            <a:r>
              <a:rPr lang="en-US" sz="2400" b="0" i="1" dirty="0" err="1"/>
              <a:t>i</a:t>
            </a:r>
            <a:endParaRPr lang="en-US" sz="2400" b="0"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sp>
        <p:nvSpPr>
          <p:cNvPr id="9" name="TextBox 8"/>
          <p:cNvSpPr txBox="1"/>
          <p:nvPr/>
        </p:nvSpPr>
        <p:spPr>
          <a:xfrm>
            <a:off x="7267579" y="945962"/>
            <a:ext cx="1873333" cy="461665"/>
          </a:xfrm>
          <a:prstGeom prst="rect">
            <a:avLst/>
          </a:prstGeom>
          <a:noFill/>
        </p:spPr>
        <p:txBody>
          <a:bodyPr wrap="square" rtlCol="0">
            <a:spAutoFit/>
          </a:bodyPr>
          <a:lstStyle/>
          <a:p>
            <a:r>
              <a:rPr lang="en-US" sz="1200" dirty="0"/>
              <a:t>[Roth et al. 2004, 2005,</a:t>
            </a:r>
          </a:p>
          <a:p>
            <a:r>
              <a:rPr lang="en-US" sz="1200" dirty="0"/>
              <a:t> Abraham et al. 2007]</a:t>
            </a:r>
          </a:p>
        </p:txBody>
      </p:sp>
      <p:sp>
        <p:nvSpPr>
          <p:cNvPr id="2" name="Footer Placeholder 1">
            <a:extLst>
              <a:ext uri="{FF2B5EF4-FFF2-40B4-BE49-F238E27FC236}">
                <a16:creationId xmlns:a16="http://schemas.microsoft.com/office/drawing/2014/main" id="{A8B3B79D-58CA-5046-89E2-1522023A23C4}"/>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804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 For Kidney Exchange: Comparison</a:t>
            </a:r>
          </a:p>
        </p:txBody>
      </p:sp>
      <p:sp>
        <p:nvSpPr>
          <p:cNvPr id="3" name="Content Placeholder 2"/>
          <p:cNvSpPr>
            <a:spLocks noGrp="1"/>
          </p:cNvSpPr>
          <p:nvPr>
            <p:ph idx="1"/>
          </p:nvPr>
        </p:nvSpPr>
        <p:spPr/>
        <p:txBody>
          <a:bodyPr>
            <a:normAutofit/>
          </a:bodyPr>
          <a:lstStyle/>
          <a:p>
            <a:r>
              <a:rPr lang="en-US" dirty="0"/>
              <a:t>Tradeoffs in number of variables, constraints</a:t>
            </a:r>
          </a:p>
          <a:p>
            <a:pPr lvl="1"/>
            <a:r>
              <a:rPr lang="en-US" dirty="0"/>
              <a:t>IP #1: </a:t>
            </a:r>
            <a:r>
              <a:rPr lang="en-US" i="1" dirty="0">
                <a:solidFill>
                  <a:schemeClr val="tx2"/>
                </a:solidFill>
              </a:rPr>
              <a:t>O</a:t>
            </a:r>
            <a:r>
              <a:rPr lang="en-US" dirty="0">
                <a:solidFill>
                  <a:schemeClr val="tx2"/>
                </a:solidFill>
              </a:rPr>
              <a:t>(|</a:t>
            </a:r>
            <a:r>
              <a:rPr lang="en-US" i="1" dirty="0">
                <a:solidFill>
                  <a:schemeClr val="tx2"/>
                </a:solidFill>
              </a:rPr>
              <a:t>E</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constraints vs.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dirty="0"/>
              <a:t> for IP #2</a:t>
            </a:r>
          </a:p>
          <a:p>
            <a:pPr lvl="1"/>
            <a:r>
              <a:rPr lang="en-US" dirty="0"/>
              <a:t>IP #1: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i="1" baseline="30000" dirty="0">
                <a:solidFill>
                  <a:schemeClr val="accent3"/>
                </a:solidFill>
              </a:rPr>
              <a:t>2</a:t>
            </a:r>
            <a:r>
              <a:rPr lang="en-US" dirty="0">
                <a:solidFill>
                  <a:schemeClr val="accent3"/>
                </a:solidFill>
              </a:rPr>
              <a:t>)</a:t>
            </a:r>
            <a:r>
              <a:rPr lang="en-US" dirty="0"/>
              <a:t> variables vs. </a:t>
            </a:r>
            <a:r>
              <a:rPr lang="en-US" i="1" dirty="0">
                <a:solidFill>
                  <a:schemeClr val="tx2"/>
                </a:solidFill>
              </a:rPr>
              <a:t>O</a:t>
            </a:r>
            <a:r>
              <a:rPr lang="en-US" dirty="0">
                <a:solidFill>
                  <a:schemeClr val="tx2"/>
                </a:solidFill>
              </a:rPr>
              <a:t>(|</a:t>
            </a:r>
            <a:r>
              <a:rPr lang="en-US" i="1" dirty="0">
                <a:solidFill>
                  <a:schemeClr val="tx2"/>
                </a:solidFill>
              </a:rPr>
              <a:t>V</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for IP #2</a:t>
            </a:r>
          </a:p>
          <a:p>
            <a:r>
              <a:rPr lang="en-US" dirty="0"/>
              <a:t>IP #2’s relaxation is weakly tighter than #1’s.  Quick intuition in one direction: </a:t>
            </a:r>
          </a:p>
          <a:p>
            <a:pPr lvl="1"/>
            <a:r>
              <a:rPr lang="en-US" dirty="0"/>
              <a:t>Take a length L+1 cycle.  #2’s LP relaxation is 0.</a:t>
            </a:r>
          </a:p>
          <a:p>
            <a:pPr lvl="1"/>
            <a:r>
              <a:rPr lang="en-US" dirty="0"/>
              <a:t>#1’s LP relaxation is (</a:t>
            </a:r>
            <a:r>
              <a:rPr lang="en-US" i="1" dirty="0"/>
              <a:t>L</a:t>
            </a:r>
            <a:r>
              <a:rPr lang="en-US" dirty="0"/>
              <a:t>+1)/2   – with ½ on each edge</a:t>
            </a:r>
          </a:p>
          <a:p>
            <a:r>
              <a:rPr lang="en-US" dirty="0"/>
              <a:t>Recent work focuses on balancing tight LP relaxations and model size </a:t>
            </a:r>
            <a:r>
              <a:rPr lang="en-US" sz="1400" b="0" dirty="0"/>
              <a:t>[</a:t>
            </a:r>
            <a:r>
              <a:rPr lang="en-US" sz="1400" b="0" dirty="0" err="1"/>
              <a:t>Constantino</a:t>
            </a:r>
            <a:r>
              <a:rPr lang="en-US" sz="1400" b="0" dirty="0"/>
              <a:t> et al. 2013, </a:t>
            </a:r>
            <a:r>
              <a:rPr lang="en-US" sz="1400" b="0" dirty="0" err="1"/>
              <a:t>Glorie</a:t>
            </a:r>
            <a:r>
              <a:rPr lang="en-US" sz="1400" b="0" dirty="0"/>
              <a:t> et al. 2014, </a:t>
            </a:r>
            <a:r>
              <a:rPr lang="en-US" sz="1400" b="0" dirty="0" err="1"/>
              <a:t>Klimentova</a:t>
            </a:r>
            <a:r>
              <a:rPr lang="en-US" sz="1400" b="0" dirty="0"/>
              <a:t> et al. 2014, </a:t>
            </a:r>
            <a:r>
              <a:rPr lang="en-US" sz="1400" b="0" dirty="0" err="1"/>
              <a:t>Alvelos</a:t>
            </a:r>
            <a:r>
              <a:rPr lang="en-US" sz="1400" b="0" dirty="0"/>
              <a:t> et al. 2015, Anderson et al. 2015, </a:t>
            </a:r>
            <a:r>
              <a:rPr lang="en-US" sz="1400" b="0" dirty="0" err="1"/>
              <a:t>Mak-Hau</a:t>
            </a:r>
            <a:r>
              <a:rPr lang="en-US" sz="1400" b="0" dirty="0"/>
              <a:t> 2015, </a:t>
            </a:r>
            <a:r>
              <a:rPr lang="en-US" sz="1400" b="0" dirty="0" err="1"/>
              <a:t>Manlove&amp;O’Malley</a:t>
            </a:r>
            <a:r>
              <a:rPr lang="en-US" sz="1400" b="0" dirty="0"/>
              <a:t> 2015, </a:t>
            </a:r>
            <a:r>
              <a:rPr lang="en-US" sz="1400" b="0" dirty="0" err="1"/>
              <a:t>Plaut</a:t>
            </a:r>
            <a:r>
              <a:rPr lang="en-US" sz="1400" b="0" dirty="0"/>
              <a:t> et al. 2016, </a:t>
            </a:r>
            <a:r>
              <a:rPr lang="is-IS" sz="1400" b="0" dirty="0"/>
              <a:t>…]</a:t>
            </a:r>
            <a:r>
              <a:rPr lang="en-US" dirty="0"/>
              <a:t>:</a:t>
            </a:r>
          </a:p>
          <a:p>
            <a:pPr lvl="1"/>
            <a:r>
              <a:rPr lang="en-US" dirty="0">
                <a:solidFill>
                  <a:schemeClr val="tx2"/>
                </a:solidFill>
              </a:rPr>
              <a:t>We will discuss (9/29) new compact formulations, some with tightest relaxations known, all amenable to failure-aware matching</a:t>
            </a:r>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sp>
        <p:nvSpPr>
          <p:cNvPr id="5" name="Footer Placeholder 4">
            <a:extLst>
              <a:ext uri="{FF2B5EF4-FFF2-40B4-BE49-F238E27FC236}">
                <a16:creationId xmlns:a16="http://schemas.microsoft.com/office/drawing/2014/main" id="{37DC1DC3-298C-C34E-83C1-7979793F5D6E}"/>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009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Theory &amp; Mechanism Design</a:t>
            </a:r>
          </a:p>
        </p:txBody>
      </p:sp>
      <p:sp>
        <p:nvSpPr>
          <p:cNvPr id="3" name="Content Placeholder 2"/>
          <p:cNvSpPr>
            <a:spLocks noGrp="1"/>
          </p:cNvSpPr>
          <p:nvPr>
            <p:ph idx="1"/>
          </p:nvPr>
        </p:nvSpPr>
        <p:spPr/>
        <p:txBody>
          <a:bodyPr/>
          <a:lstStyle/>
          <a:p>
            <a:r>
              <a:rPr lang="en-US" dirty="0"/>
              <a:t>We assume participants in our mechanisms are:</a:t>
            </a:r>
          </a:p>
          <a:p>
            <a:pPr marL="342900" indent="-342900">
              <a:buFont typeface="Arial" charset="0"/>
              <a:buChar char="•"/>
            </a:pPr>
            <a:r>
              <a:rPr lang="en-US" b="0" dirty="0"/>
              <a:t>Selfish utility maximizers</a:t>
            </a:r>
          </a:p>
          <a:p>
            <a:pPr marL="342900" indent="-342900">
              <a:buFont typeface="Arial" charset="0"/>
              <a:buChar char="•"/>
            </a:pPr>
            <a:r>
              <a:rPr lang="en-US" b="0" dirty="0"/>
              <a:t>Rational (typically – sometimes relaxed)</a:t>
            </a:r>
          </a:p>
          <a:p>
            <a:r>
              <a:rPr lang="en-US" dirty="0"/>
              <a:t>Game theory &amp; M.D. give us the language to describe desirable properties of mechanisms:</a:t>
            </a:r>
          </a:p>
          <a:p>
            <a:pPr marL="342900" indent="-342900">
              <a:buFont typeface="Arial" charset="0"/>
              <a:buChar char="•"/>
            </a:pPr>
            <a:r>
              <a:rPr lang="en-US" b="0" dirty="0"/>
              <a:t>Incentive compatibility</a:t>
            </a:r>
          </a:p>
          <a:p>
            <a:pPr marL="342900" indent="-342900">
              <a:buFont typeface="Arial" charset="0"/>
              <a:buChar char="•"/>
            </a:pPr>
            <a:r>
              <a:rPr lang="en-US" b="0" dirty="0"/>
              <a:t>Individual rationality</a:t>
            </a:r>
          </a:p>
          <a:p>
            <a:pPr marL="342900" indent="-342900">
              <a:buFont typeface="Arial" charset="0"/>
              <a:buChar char="•"/>
            </a:pPr>
            <a:r>
              <a:rPr lang="en-US" b="0" dirty="0"/>
              <a:t>Efficiency</a:t>
            </a:r>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pic>
        <p:nvPicPr>
          <p:cNvPr id="5" name="Picture 4"/>
          <p:cNvPicPr>
            <a:picLocks noChangeAspect="1"/>
          </p:cNvPicPr>
          <p:nvPr/>
        </p:nvPicPr>
        <p:blipFill>
          <a:blip r:embed="rId3"/>
          <a:stretch>
            <a:fillRect/>
          </a:stretch>
        </p:blipFill>
        <p:spPr>
          <a:xfrm>
            <a:off x="5096934" y="4452295"/>
            <a:ext cx="4939770" cy="1902151"/>
          </a:xfrm>
          <a:prstGeom prst="rect">
            <a:avLst/>
          </a:prstGeom>
        </p:spPr>
      </p:pic>
      <p:sp>
        <p:nvSpPr>
          <p:cNvPr id="6" name="Footer Placeholder 5">
            <a:extLst>
              <a:ext uri="{FF2B5EF4-FFF2-40B4-BE49-F238E27FC236}">
                <a16:creationId xmlns:a16="http://schemas.microsoft.com/office/drawing/2014/main" id="{2AF5E311-A955-AC4F-9D41-8358BAB27B08}"/>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71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idx="1"/>
          </p:nvPr>
        </p:nvSpPr>
        <p:spPr>
          <a:xfrm>
            <a:off x="609600" y="1752601"/>
            <a:ext cx="10160000" cy="3848099"/>
          </a:xfrm>
        </p:spPr>
        <p:txBody>
          <a:bodyPr>
            <a:normAutofit fontScale="92500" lnSpcReduction="20000"/>
          </a:bodyPr>
          <a:lstStyle/>
          <a:p>
            <a:r>
              <a:rPr lang="en-US" dirty="0"/>
              <a:t>Predicting supply and demand</a:t>
            </a:r>
          </a:p>
          <a:p>
            <a:r>
              <a:rPr lang="en-US" dirty="0"/>
              <a:t>Computing optimal matching/allocation policies:</a:t>
            </a:r>
          </a:p>
          <a:p>
            <a:pPr marL="342900" indent="-342900">
              <a:buFont typeface="Arial" charset="0"/>
              <a:buChar char="•"/>
            </a:pPr>
            <a:r>
              <a:rPr lang="en-US" b="0" dirty="0"/>
              <a:t>MDPs</a:t>
            </a:r>
          </a:p>
          <a:p>
            <a:pPr marL="342900" indent="-342900">
              <a:buFont typeface="Arial" charset="0"/>
              <a:buChar char="•"/>
            </a:pPr>
            <a:r>
              <a:rPr lang="en-US" b="0" dirty="0"/>
              <a:t>RL</a:t>
            </a:r>
          </a:p>
          <a:p>
            <a:pPr marL="342900" indent="-342900">
              <a:buFont typeface="Arial" charset="0"/>
              <a:buChar char="•"/>
            </a:pPr>
            <a:r>
              <a:rPr lang="en-US" b="0" dirty="0"/>
              <a:t>POMDPs, if you’re feeling brave/masochistic</a:t>
            </a:r>
          </a:p>
          <a:p>
            <a:endParaRPr lang="en-US" dirty="0"/>
          </a:p>
          <a:p>
            <a:r>
              <a:rPr lang="en-US" dirty="0"/>
              <a:t>Aside: recent work looks at fairness and discrimination in machine learning – could be an interesting project.</a:t>
            </a:r>
          </a:p>
          <a:p>
            <a:pPr marL="342900" indent="-342900">
              <a:buFont typeface="Arial" charset="0"/>
              <a:buChar char="•"/>
            </a:pPr>
            <a:r>
              <a:rPr lang="en-US" dirty="0"/>
              <a:t>“</a:t>
            </a:r>
            <a:r>
              <a:rPr lang="is-IS" dirty="0"/>
              <a:t>… </a:t>
            </a:r>
            <a:r>
              <a:rPr lang="en-US" b="0" dirty="0"/>
              <a:t>when a search was performed on a name that was “racially associated” with the black community, the results were much more likely to be accompanied by an ad suggesting that the person had a criminal record—regardless of whether or not they did.”</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98269" y="5600700"/>
            <a:ext cx="7429500" cy="1257300"/>
          </a:xfrm>
          <a:prstGeom prst="rect">
            <a:avLst/>
          </a:prstGeom>
        </p:spPr>
      </p:pic>
      <p:sp>
        <p:nvSpPr>
          <p:cNvPr id="6" name="Footer Placeholder 5">
            <a:extLst>
              <a:ext uri="{FF2B5EF4-FFF2-40B4-BE49-F238E27FC236}">
                <a16:creationId xmlns:a16="http://schemas.microsoft.com/office/drawing/2014/main" id="{03CB1505-F713-AB4D-A71D-52BFB56A4290}"/>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1901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Graph Theory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98878" y="1752600"/>
            <a:ext cx="4381443" cy="4373563"/>
          </a:xfrm>
        </p:spPr>
      </p:pic>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sp>
        <p:nvSpPr>
          <p:cNvPr id="3" name="Footer Placeholder 2">
            <a:extLst>
              <a:ext uri="{FF2B5EF4-FFF2-40B4-BE49-F238E27FC236}">
                <a16:creationId xmlns:a16="http://schemas.microsoft.com/office/drawing/2014/main" id="{A74D8522-4549-3D48-8F8B-F7D43D605273}"/>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6361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94715"/>
            <a:ext cx="8989454" cy="1029397"/>
          </a:xfrm>
        </p:spPr>
        <p:txBody>
          <a:bodyPr>
            <a:normAutofit fontScale="90000"/>
          </a:bodyPr>
          <a:lstStyle/>
          <a:p>
            <a:pPr algn="ctr"/>
            <a:r>
              <a:rPr lang="en-US" dirty="0"/>
              <a:t>Next class:</a:t>
            </a:r>
            <a:br>
              <a:rPr lang="en-US" dirty="0"/>
            </a:br>
            <a:r>
              <a:rPr lang="en-US" dirty="0"/>
              <a:t>Game Theory Primer</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48</a:t>
            </a:fld>
            <a:endParaRPr lang="en-US"/>
          </a:p>
        </p:txBody>
      </p:sp>
      <p:sp>
        <p:nvSpPr>
          <p:cNvPr id="4" name="Footer Placeholder 3">
            <a:extLst>
              <a:ext uri="{FF2B5EF4-FFF2-40B4-BE49-F238E27FC236}">
                <a16:creationId xmlns:a16="http://schemas.microsoft.com/office/drawing/2014/main" id="{816A8DAF-4AA2-3F47-9EC1-3A7EF3100A81}"/>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79691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#1: “The AGT BOOK”</a:t>
            </a:r>
          </a:p>
        </p:txBody>
      </p:sp>
      <p:sp>
        <p:nvSpPr>
          <p:cNvPr id="3" name="Content Placeholder 2"/>
          <p:cNvSpPr>
            <a:spLocks noGrp="1"/>
          </p:cNvSpPr>
          <p:nvPr>
            <p:ph idx="1"/>
          </p:nvPr>
        </p:nvSpPr>
        <p:spPr>
          <a:xfrm>
            <a:off x="609600" y="5589432"/>
            <a:ext cx="10160000" cy="536732"/>
          </a:xfrm>
        </p:spPr>
        <p:txBody>
          <a:bodyPr/>
          <a:lstStyle/>
          <a:p>
            <a:r>
              <a:rPr lang="en-US" dirty="0"/>
              <a:t>It’s free online!  Check the course webpage.</a:t>
            </a:r>
          </a:p>
        </p:txBody>
      </p:sp>
      <p:sp>
        <p:nvSpPr>
          <p:cNvPr id="6" name="Slide Number Placeholder 5"/>
          <p:cNvSpPr>
            <a:spLocks noGrp="1"/>
          </p:cNvSpPr>
          <p:nvPr>
            <p:ph type="sldNum" sz="quarter" idx="12"/>
          </p:nvPr>
        </p:nvSpPr>
        <p:spPr/>
        <p:txBody>
          <a:bodyPr/>
          <a:lstStyle/>
          <a:p>
            <a:fld id="{A2EF37A0-74FC-AB4F-AE4C-D9BFC6719E9F}" type="slidenum">
              <a:rPr lang="en-US" smtClean="0"/>
              <a:pPr/>
              <a:t>5</a:t>
            </a:fld>
            <a:endParaRPr lang="en-US"/>
          </a:p>
        </p:txBody>
      </p:sp>
      <p:pic>
        <p:nvPicPr>
          <p:cNvPr id="5" name="Picture 4"/>
          <p:cNvPicPr>
            <a:picLocks noChangeAspect="1"/>
          </p:cNvPicPr>
          <p:nvPr/>
        </p:nvPicPr>
        <p:blipFill>
          <a:blip r:embed="rId2"/>
          <a:stretch>
            <a:fillRect/>
          </a:stretch>
        </p:blipFill>
        <p:spPr>
          <a:xfrm>
            <a:off x="4909550" y="1773624"/>
            <a:ext cx="2372903" cy="3566502"/>
          </a:xfrm>
          <a:prstGeom prst="rect">
            <a:avLst/>
          </a:prstGeom>
        </p:spPr>
      </p:pic>
      <p:sp>
        <p:nvSpPr>
          <p:cNvPr id="4" name="Footer Placeholder 3">
            <a:extLst>
              <a:ext uri="{FF2B5EF4-FFF2-40B4-BE49-F238E27FC236}">
                <a16:creationId xmlns:a16="http://schemas.microsoft.com/office/drawing/2014/main" id="{EE19D154-11D5-BF4F-BDAA-083C7CE1D15E}"/>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77002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#2: “CSC Handbook”</a:t>
            </a:r>
          </a:p>
        </p:txBody>
      </p:sp>
      <p:sp>
        <p:nvSpPr>
          <p:cNvPr id="3" name="Content Placeholder 2"/>
          <p:cNvSpPr>
            <a:spLocks noGrp="1"/>
          </p:cNvSpPr>
          <p:nvPr>
            <p:ph idx="1"/>
          </p:nvPr>
        </p:nvSpPr>
        <p:spPr>
          <a:xfrm>
            <a:off x="609600" y="5659395"/>
            <a:ext cx="10160000" cy="466769"/>
          </a:xfrm>
        </p:spPr>
        <p:txBody>
          <a:bodyPr>
            <a:normAutofit/>
          </a:bodyPr>
          <a:lstStyle/>
          <a:p>
            <a:r>
              <a:rPr lang="en-US" dirty="0"/>
              <a:t>It’s free online!  Check the course webpage.</a:t>
            </a:r>
          </a:p>
        </p:txBody>
      </p:sp>
      <p:sp>
        <p:nvSpPr>
          <p:cNvPr id="6" name="Slide Number Placeholder 5"/>
          <p:cNvSpPr>
            <a:spLocks noGrp="1"/>
          </p:cNvSpPr>
          <p:nvPr>
            <p:ph type="sldNum" sz="quarter" idx="12"/>
          </p:nvPr>
        </p:nvSpPr>
        <p:spPr/>
        <p:txBody>
          <a:bodyPr/>
          <a:lstStyle/>
          <a:p>
            <a:fld id="{A2EF37A0-74FC-AB4F-AE4C-D9BFC6719E9F}" type="slidenum">
              <a:rPr lang="en-US" smtClean="0"/>
              <a:pPr/>
              <a:t>6</a:t>
            </a:fld>
            <a:endParaRPr lang="en-US"/>
          </a:p>
        </p:txBody>
      </p:sp>
      <p:pic>
        <p:nvPicPr>
          <p:cNvPr id="4" name="Picture 3"/>
          <p:cNvPicPr>
            <a:picLocks noChangeAspect="1"/>
          </p:cNvPicPr>
          <p:nvPr/>
        </p:nvPicPr>
        <p:blipFill>
          <a:blip r:embed="rId2"/>
          <a:stretch>
            <a:fillRect/>
          </a:stretch>
        </p:blipFill>
        <p:spPr>
          <a:xfrm>
            <a:off x="4884220" y="1743259"/>
            <a:ext cx="2423560" cy="3588595"/>
          </a:xfrm>
          <a:prstGeom prst="rect">
            <a:avLst/>
          </a:prstGeom>
        </p:spPr>
      </p:pic>
      <p:sp>
        <p:nvSpPr>
          <p:cNvPr id="5" name="Footer Placeholder 4">
            <a:extLst>
              <a:ext uri="{FF2B5EF4-FFF2-40B4-BE49-F238E27FC236}">
                <a16:creationId xmlns:a16="http://schemas.microsoft.com/office/drawing/2014/main" id="{8AF4A703-54E9-6947-8504-9E8218252330}"/>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78133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#3: “Matching Market Design”</a:t>
            </a:r>
          </a:p>
        </p:txBody>
      </p:sp>
      <p:sp>
        <p:nvSpPr>
          <p:cNvPr id="3" name="Content Placeholder 2"/>
          <p:cNvSpPr>
            <a:spLocks noGrp="1"/>
          </p:cNvSpPr>
          <p:nvPr>
            <p:ph idx="1"/>
          </p:nvPr>
        </p:nvSpPr>
        <p:spPr>
          <a:xfrm>
            <a:off x="609600" y="5560540"/>
            <a:ext cx="10160000" cy="565623"/>
          </a:xfrm>
        </p:spPr>
        <p:txBody>
          <a:bodyPr/>
          <a:lstStyle/>
          <a:p>
            <a:r>
              <a:rPr lang="en-US" dirty="0"/>
              <a:t>It’s not free online!  UMD has one copy.  We can find alternatives.</a:t>
            </a:r>
          </a:p>
        </p:txBody>
      </p:sp>
      <p:sp>
        <p:nvSpPr>
          <p:cNvPr id="6" name="Slide Number Placeholder 5"/>
          <p:cNvSpPr>
            <a:spLocks noGrp="1"/>
          </p:cNvSpPr>
          <p:nvPr>
            <p:ph type="sldNum" sz="quarter" idx="12"/>
          </p:nvPr>
        </p:nvSpPr>
        <p:spPr/>
        <p:txBody>
          <a:bodyPr/>
          <a:lstStyle/>
          <a:p>
            <a:fld id="{A2EF37A0-74FC-AB4F-AE4C-D9BFC6719E9F}" type="slidenum">
              <a:rPr lang="en-US" smtClean="0"/>
              <a:pPr/>
              <a:t>7</a:t>
            </a:fld>
            <a:endParaRPr lang="en-US"/>
          </a:p>
        </p:txBody>
      </p:sp>
      <p:pic>
        <p:nvPicPr>
          <p:cNvPr id="5" name="Picture 4"/>
          <p:cNvPicPr>
            <a:picLocks noChangeAspect="1"/>
          </p:cNvPicPr>
          <p:nvPr/>
        </p:nvPicPr>
        <p:blipFill>
          <a:blip r:embed="rId2"/>
          <a:stretch>
            <a:fillRect/>
          </a:stretch>
        </p:blipFill>
        <p:spPr>
          <a:xfrm>
            <a:off x="4697591" y="1618660"/>
            <a:ext cx="2796821" cy="3729095"/>
          </a:xfrm>
          <a:prstGeom prst="rect">
            <a:avLst/>
          </a:prstGeom>
        </p:spPr>
      </p:pic>
      <p:sp>
        <p:nvSpPr>
          <p:cNvPr id="4" name="Footer Placeholder 3">
            <a:extLst>
              <a:ext uri="{FF2B5EF4-FFF2-40B4-BE49-F238E27FC236}">
                <a16:creationId xmlns:a16="http://schemas.microsoft.com/office/drawing/2014/main" id="{BBA28E02-A27D-4548-9DC8-962BA33A6570}"/>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96852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#4: “Combinatorial Auctions”</a:t>
            </a:r>
          </a:p>
        </p:txBody>
      </p:sp>
      <p:sp>
        <p:nvSpPr>
          <p:cNvPr id="3" name="Content Placeholder 2"/>
          <p:cNvSpPr>
            <a:spLocks noGrp="1"/>
          </p:cNvSpPr>
          <p:nvPr>
            <p:ph idx="1"/>
          </p:nvPr>
        </p:nvSpPr>
        <p:spPr>
          <a:xfrm>
            <a:off x="609600" y="5554362"/>
            <a:ext cx="10160000" cy="571802"/>
          </a:xfrm>
        </p:spPr>
        <p:txBody>
          <a:bodyPr/>
          <a:lstStyle/>
          <a:p>
            <a:r>
              <a:rPr lang="en-US" dirty="0"/>
              <a:t>It’s free online!  Check the course webpage.</a:t>
            </a:r>
          </a:p>
        </p:txBody>
      </p:sp>
      <p:sp>
        <p:nvSpPr>
          <p:cNvPr id="6" name="Slide Number Placeholder 5"/>
          <p:cNvSpPr>
            <a:spLocks noGrp="1"/>
          </p:cNvSpPr>
          <p:nvPr>
            <p:ph type="sldNum" sz="quarter" idx="12"/>
          </p:nvPr>
        </p:nvSpPr>
        <p:spPr/>
        <p:txBody>
          <a:bodyPr/>
          <a:lstStyle/>
          <a:p>
            <a:fld id="{A2EF37A0-74FC-AB4F-AE4C-D9BFC6719E9F}" type="slidenum">
              <a:rPr lang="en-US" smtClean="0"/>
              <a:pPr/>
              <a:t>8</a:t>
            </a:fld>
            <a:endParaRPr lang="en-US"/>
          </a:p>
        </p:txBody>
      </p:sp>
      <p:pic>
        <p:nvPicPr>
          <p:cNvPr id="5" name="Picture 4"/>
          <p:cNvPicPr>
            <a:picLocks noChangeAspect="1"/>
          </p:cNvPicPr>
          <p:nvPr/>
        </p:nvPicPr>
        <p:blipFill>
          <a:blip r:embed="rId2"/>
          <a:stretch>
            <a:fillRect/>
          </a:stretch>
        </p:blipFill>
        <p:spPr>
          <a:xfrm>
            <a:off x="4592099" y="1552530"/>
            <a:ext cx="3007802" cy="3882353"/>
          </a:xfrm>
          <a:prstGeom prst="rect">
            <a:avLst/>
          </a:prstGeom>
        </p:spPr>
      </p:pic>
      <p:sp>
        <p:nvSpPr>
          <p:cNvPr id="4" name="Footer Placeholder 3">
            <a:extLst>
              <a:ext uri="{FF2B5EF4-FFF2-40B4-BE49-F238E27FC236}">
                <a16:creationId xmlns:a16="http://schemas.microsoft.com/office/drawing/2014/main" id="{F22CEB04-0E22-4148-AE88-7B74AF390302}"/>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162954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#5: “The Ethical Algorithm”</a:t>
            </a:r>
          </a:p>
        </p:txBody>
      </p:sp>
      <p:sp>
        <p:nvSpPr>
          <p:cNvPr id="3" name="Content Placeholder 2"/>
          <p:cNvSpPr>
            <a:spLocks noGrp="1"/>
          </p:cNvSpPr>
          <p:nvPr>
            <p:ph idx="1"/>
          </p:nvPr>
        </p:nvSpPr>
        <p:spPr>
          <a:xfrm>
            <a:off x="609600" y="5410199"/>
            <a:ext cx="10160000" cy="715965"/>
          </a:xfrm>
        </p:spPr>
        <p:txBody>
          <a:bodyPr/>
          <a:lstStyle/>
          <a:p>
            <a:r>
              <a:rPr lang="en-US" dirty="0"/>
              <a:t>It’s not free online!  UMD might have a copy?  We can find alternatives</a:t>
            </a:r>
          </a:p>
        </p:txBody>
      </p:sp>
      <p:sp>
        <p:nvSpPr>
          <p:cNvPr id="6" name="Slide Number Placeholder 5"/>
          <p:cNvSpPr>
            <a:spLocks noGrp="1"/>
          </p:cNvSpPr>
          <p:nvPr>
            <p:ph type="sldNum" sz="quarter" idx="12"/>
          </p:nvPr>
        </p:nvSpPr>
        <p:spPr/>
        <p:txBody>
          <a:bodyPr/>
          <a:lstStyle/>
          <a:p>
            <a:fld id="{A2EF37A0-74FC-AB4F-AE4C-D9BFC6719E9F}" type="slidenum">
              <a:rPr lang="en-US" smtClean="0"/>
              <a:pPr/>
              <a:t>9</a:t>
            </a:fld>
            <a:endParaRPr lang="en-US"/>
          </a:p>
        </p:txBody>
      </p:sp>
      <p:pic>
        <p:nvPicPr>
          <p:cNvPr id="4" name="Picture 3">
            <a:extLst>
              <a:ext uri="{FF2B5EF4-FFF2-40B4-BE49-F238E27FC236}">
                <a16:creationId xmlns:a16="http://schemas.microsoft.com/office/drawing/2014/main" id="{899214DD-5C86-9A41-8E40-7318831B364F}"/>
              </a:ext>
            </a:extLst>
          </p:cNvPr>
          <p:cNvPicPr>
            <a:picLocks noChangeAspect="1"/>
          </p:cNvPicPr>
          <p:nvPr/>
        </p:nvPicPr>
        <p:blipFill>
          <a:blip r:embed="rId2"/>
          <a:stretch>
            <a:fillRect/>
          </a:stretch>
        </p:blipFill>
        <p:spPr>
          <a:xfrm>
            <a:off x="4978400" y="1847850"/>
            <a:ext cx="2235200" cy="3162300"/>
          </a:xfrm>
          <a:prstGeom prst="rect">
            <a:avLst/>
          </a:prstGeom>
        </p:spPr>
      </p:pic>
      <p:sp>
        <p:nvSpPr>
          <p:cNvPr id="5" name="Footer Placeholder 4">
            <a:extLst>
              <a:ext uri="{FF2B5EF4-FFF2-40B4-BE49-F238E27FC236}">
                <a16:creationId xmlns:a16="http://schemas.microsoft.com/office/drawing/2014/main" id="{CB0CB33F-7B23-EC4B-9CBB-44A4ABDFCCAE}"/>
              </a:ext>
            </a:extLst>
          </p:cNvPr>
          <p:cNvSpPr>
            <a:spLocks noGrp="1"/>
          </p:cNvSpPr>
          <p:nvPr>
            <p:ph type="ftr" sz="quarter" idx="11"/>
          </p:nvPr>
        </p:nvSpPr>
        <p:spPr/>
        <p:txBody>
          <a:bodyPr/>
          <a:lstStyle/>
          <a:p>
            <a:r>
              <a:rPr lang="en-US"/>
              <a:t>Dickerson - CMSC498T</a:t>
            </a:r>
          </a:p>
        </p:txBody>
      </p:sp>
    </p:spTree>
    <p:extLst>
      <p:ext uri="{BB962C8B-B14F-4D97-AF65-F5344CB8AC3E}">
        <p14:creationId xmlns:p14="http://schemas.microsoft.com/office/powerpoint/2010/main" val="39232062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8039</TotalTime>
  <Words>3317</Words>
  <Application>Microsoft Macintosh PowerPoint</Application>
  <PresentationFormat>Widescreen</PresentationFormat>
  <Paragraphs>457</Paragraphs>
  <Slides>48</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48</vt:i4>
      </vt:variant>
    </vt:vector>
  </HeadingPairs>
  <TitlesOfParts>
    <vt:vector size="53" baseType="lpstr">
      <vt:lpstr>Arial</vt:lpstr>
      <vt:lpstr>Arial Black</vt:lpstr>
      <vt:lpstr>Calibri</vt:lpstr>
      <vt:lpstr>Essential</vt:lpstr>
      <vt:lpstr>1_Office Theme</vt:lpstr>
      <vt:lpstr>Mechanism Design</vt:lpstr>
      <vt:lpstr>PowerPoint Presentation</vt:lpstr>
      <vt:lpstr>Aesthetically-displeasing One-Slide Course Summary </vt:lpstr>
      <vt:lpstr>Prerequisite Knowledge</vt:lpstr>
      <vt:lpstr>Book #1: “The AGT BOOK”</vt:lpstr>
      <vt:lpstr>Book #2: “CSC Handbook”</vt:lpstr>
      <vt:lpstr>Book #3: “Matching Market Design”</vt:lpstr>
      <vt:lpstr>Book #4: “Combinatorial Auctions”</vt:lpstr>
      <vt:lpstr>Book #5: “The Ethical Algorithm”</vt:lpstr>
      <vt:lpstr>Single-slide version of John</vt:lpstr>
      <vt:lpstr>Single (Live!) Slide version of Marina …</vt:lpstr>
      <vt:lpstr>Who are you?</vt:lpstr>
      <vt:lpstr>Course structure</vt:lpstr>
      <vt:lpstr>Grade #1: Project</vt:lpstr>
      <vt:lpstr>Grade #2: Present a paper (on Zoom/YouTube/etc), or Write up a blog Post summary</vt:lpstr>
      <vt:lpstr>Class Participation</vt:lpstr>
      <vt:lpstr>Grade Breakdown | Qualifier Approval </vt:lpstr>
      <vt:lpstr>Important Walls of Text</vt:lpstr>
      <vt:lpstr>Anti-Harassment</vt:lpstr>
      <vt:lpstr>Academic Integrity</vt:lpstr>
      <vt:lpstr>Example Application Areas Many of which we’ll cover in future classes</vt:lpstr>
      <vt:lpstr>Example:  Matching markets</vt:lpstr>
      <vt:lpstr>Uncertainty in Matching Markets</vt:lpstr>
      <vt:lpstr>Competition in Matching Markets</vt:lpstr>
      <vt:lpstr>Cadence of Matching Markets</vt:lpstr>
      <vt:lpstr>Example: Resident-Hospital Assignment</vt:lpstr>
      <vt:lpstr>Example: Combinatorial course allocation [Images from Budish et al. working paper 2016]</vt:lpstr>
      <vt:lpstr>Example: Voting</vt:lpstr>
      <vt:lpstr>Example: fair allocation</vt:lpstr>
      <vt:lpstr>Example: Food Bank Allocation</vt:lpstr>
      <vt:lpstr>Example: Security GAmes</vt:lpstr>
      <vt:lpstr>Example: Kidney Transplantation</vt:lpstr>
      <vt:lpstr>Example: Deceased-Donor Allocation</vt:lpstr>
      <vt:lpstr>Kidney transplantation</vt:lpstr>
      <vt:lpstr>Example: Kidney exchange</vt:lpstr>
      <vt:lpstr>Non-directed donors &amp; chains</vt:lpstr>
      <vt:lpstr>The clearing problem</vt:lpstr>
      <vt:lpstr>Lots of moving parts &amp; competing wants</vt:lpstr>
      <vt:lpstr>Example: Kidney Exchange</vt:lpstr>
      <vt:lpstr>Techniques we’ll use (Next three lectures will cover these,  In the context of Mechanism Design)</vt:lpstr>
      <vt:lpstr>Combinatorial Optimization</vt:lpstr>
      <vt:lpstr>C.O. for Kidney Exchange: The Edge formulation</vt:lpstr>
      <vt:lpstr>C.O. For Kidney Exchange: The Cycle Formulation</vt:lpstr>
      <vt:lpstr>C.O. For Kidney Exchange: Comparison</vt:lpstr>
      <vt:lpstr>Game Theory &amp; Mechanism Design</vt:lpstr>
      <vt:lpstr>Machine learning</vt:lpstr>
      <vt:lpstr>Random Graph Theory</vt:lpstr>
      <vt:lpstr>Next class: Game Theory Primer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698</cp:revision>
  <dcterms:created xsi:type="dcterms:W3CDTF">2013-03-05T15:39:19Z</dcterms:created>
  <dcterms:modified xsi:type="dcterms:W3CDTF">2022-01-24T18:39:51Z</dcterms:modified>
</cp:coreProperties>
</file>